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08"/>
  </p:handout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4" r:id="rId61"/>
    <p:sldId id="460"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 id="349" r:id="rId97"/>
    <p:sldId id="350" r:id="rId98"/>
    <p:sldId id="351" r:id="rId99"/>
    <p:sldId id="352" r:id="rId100"/>
    <p:sldId id="353" r:id="rId101"/>
    <p:sldId id="354" r:id="rId102"/>
    <p:sldId id="355" r:id="rId103"/>
    <p:sldId id="356" r:id="rId104"/>
    <p:sldId id="357" r:id="rId105"/>
    <p:sldId id="358" r:id="rId106"/>
    <p:sldId id="359" r:id="rId107"/>
    <p:sldId id="360" r:id="rId108"/>
    <p:sldId id="361" r:id="rId109"/>
    <p:sldId id="362" r:id="rId110"/>
    <p:sldId id="363" r:id="rId111"/>
    <p:sldId id="364" r:id="rId112"/>
    <p:sldId id="365" r:id="rId113"/>
    <p:sldId id="366" r:id="rId114"/>
    <p:sldId id="367" r:id="rId115"/>
    <p:sldId id="368" r:id="rId116"/>
    <p:sldId id="369" r:id="rId117"/>
    <p:sldId id="370" r:id="rId118"/>
    <p:sldId id="371" r:id="rId119"/>
    <p:sldId id="372" r:id="rId120"/>
    <p:sldId id="373" r:id="rId121"/>
    <p:sldId id="374" r:id="rId122"/>
    <p:sldId id="375" r:id="rId123"/>
    <p:sldId id="376" r:id="rId124"/>
    <p:sldId id="377" r:id="rId125"/>
    <p:sldId id="378" r:id="rId126"/>
    <p:sldId id="379" r:id="rId127"/>
    <p:sldId id="380" r:id="rId128"/>
    <p:sldId id="381" r:id="rId129"/>
    <p:sldId id="382" r:id="rId130"/>
    <p:sldId id="383" r:id="rId131"/>
    <p:sldId id="384" r:id="rId132"/>
    <p:sldId id="385" r:id="rId133"/>
    <p:sldId id="386" r:id="rId134"/>
    <p:sldId id="387" r:id="rId135"/>
    <p:sldId id="388" r:id="rId136"/>
    <p:sldId id="389" r:id="rId137"/>
    <p:sldId id="390" r:id="rId138"/>
    <p:sldId id="391" r:id="rId139"/>
    <p:sldId id="392" r:id="rId140"/>
    <p:sldId id="393" r:id="rId141"/>
    <p:sldId id="394" r:id="rId142"/>
    <p:sldId id="395" r:id="rId143"/>
    <p:sldId id="396" r:id="rId144"/>
    <p:sldId id="397" r:id="rId145"/>
    <p:sldId id="398" r:id="rId146"/>
    <p:sldId id="399" r:id="rId147"/>
    <p:sldId id="400" r:id="rId148"/>
    <p:sldId id="401" r:id="rId149"/>
    <p:sldId id="402" r:id="rId150"/>
    <p:sldId id="403" r:id="rId151"/>
    <p:sldId id="404" r:id="rId152"/>
    <p:sldId id="405" r:id="rId153"/>
    <p:sldId id="406" r:id="rId154"/>
    <p:sldId id="407" r:id="rId155"/>
    <p:sldId id="408" r:id="rId156"/>
    <p:sldId id="409" r:id="rId157"/>
    <p:sldId id="410" r:id="rId158"/>
    <p:sldId id="411" r:id="rId159"/>
    <p:sldId id="412" r:id="rId160"/>
    <p:sldId id="413" r:id="rId161"/>
    <p:sldId id="414" r:id="rId162"/>
    <p:sldId id="415" r:id="rId163"/>
    <p:sldId id="416" r:id="rId164"/>
    <p:sldId id="417" r:id="rId165"/>
    <p:sldId id="418" r:id="rId166"/>
    <p:sldId id="419" r:id="rId167"/>
    <p:sldId id="420" r:id="rId168"/>
    <p:sldId id="421" r:id="rId169"/>
    <p:sldId id="422" r:id="rId170"/>
    <p:sldId id="423" r:id="rId171"/>
    <p:sldId id="424" r:id="rId172"/>
    <p:sldId id="425" r:id="rId173"/>
    <p:sldId id="426" r:id="rId174"/>
    <p:sldId id="427" r:id="rId175"/>
    <p:sldId id="428" r:id="rId176"/>
    <p:sldId id="429" r:id="rId177"/>
    <p:sldId id="430" r:id="rId178"/>
    <p:sldId id="431" r:id="rId179"/>
    <p:sldId id="432" r:id="rId180"/>
    <p:sldId id="433" r:id="rId181"/>
    <p:sldId id="434" r:id="rId182"/>
    <p:sldId id="435" r:id="rId183"/>
    <p:sldId id="436" r:id="rId184"/>
    <p:sldId id="437" r:id="rId185"/>
    <p:sldId id="438" r:id="rId186"/>
    <p:sldId id="439" r:id="rId187"/>
    <p:sldId id="440" r:id="rId188"/>
    <p:sldId id="441" r:id="rId189"/>
    <p:sldId id="442" r:id="rId190"/>
    <p:sldId id="443" r:id="rId191"/>
    <p:sldId id="444" r:id="rId192"/>
    <p:sldId id="445" r:id="rId193"/>
    <p:sldId id="446" r:id="rId194"/>
    <p:sldId id="447" r:id="rId195"/>
    <p:sldId id="448" r:id="rId196"/>
    <p:sldId id="449" r:id="rId197"/>
    <p:sldId id="450" r:id="rId198"/>
    <p:sldId id="451" r:id="rId199"/>
    <p:sldId id="452" r:id="rId200"/>
    <p:sldId id="453" r:id="rId201"/>
    <p:sldId id="454" r:id="rId202"/>
    <p:sldId id="455" r:id="rId203"/>
    <p:sldId id="456" r:id="rId204"/>
    <p:sldId id="457" r:id="rId205"/>
    <p:sldId id="458" r:id="rId206"/>
    <p:sldId id="459" r:id="rId207"/>
  </p:sldIdLst>
  <p:sldSz cx="12192000" cy="6858000"/>
  <p:notesSz cx="6858000" cy="9144000"/>
  <p:kinsoku lang="zh-CN" invalStChars="!%),.:;&gt;?]}¢¨°·ˇˉ་―‖’”…‰′″∶›℃、。〃々〉》」』】〕〗〞︶︺︾﹀﹄﹚﹜﹞！＂％＇），．：；？］｀｜｝～￠" invalEndChars="$([{£¥·‘“〈《「『【〔〖〝﹙﹛﹝＄（．［｛￡￥"/>
  <p:defaultTextStyle>
    <a:defPPr>
      <a:defRPr lang="zh-CN"/>
    </a:defPPr>
    <a:lvl1pPr marL="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1pPr>
    <a:lvl2pPr marL="4572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2pPr>
    <a:lvl3pPr marL="9144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3pPr>
    <a:lvl4pPr marL="13716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4pPr>
    <a:lvl5pPr marL="18288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5pPr>
    <a:lvl6pPr marL="22860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6pPr>
    <a:lvl7pPr marL="27432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7pPr>
    <a:lvl8pPr marL="32004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8pPr>
    <a:lvl9pPr marL="32004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63" autoAdjust="0"/>
    <p:restoredTop sz="99500"/>
  </p:normalViewPr>
  <p:slideViewPr>
    <p:cSldViewPr snapToGrid="0" snapToObjects="1">
      <p:cViewPr varScale="1">
        <p:scale>
          <a:sx n="66" d="100"/>
          <a:sy n="66" d="100"/>
        </p:scale>
        <p:origin x="66" y="1200"/>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7" d="100"/>
          <a:sy n="57" d="100"/>
        </p:scale>
        <p:origin x="0" y="0"/>
      </p:cViewPr>
      <p:guideLst/>
    </p:cSldViewPr>
  </p:notesViewPr>
  <p:gridSpacing cx="72010" cy="72010"/>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1" Type="http://schemas.openxmlformats.org/officeDocument/2006/relationships/tableStyles" Target="tableStyles.xml"/><Relationship Id="rId210" Type="http://schemas.openxmlformats.org/officeDocument/2006/relationships/viewProps" Target="viewProps.xml"/><Relationship Id="rId21" Type="http://schemas.openxmlformats.org/officeDocument/2006/relationships/slide" Target="slides/slide18.xml"/><Relationship Id="rId209" Type="http://schemas.openxmlformats.org/officeDocument/2006/relationships/presProps" Target="presProps.xml"/><Relationship Id="rId208" Type="http://schemas.openxmlformats.org/officeDocument/2006/relationships/handoutMaster" Target="handoutMasters/handoutMaster1.xml"/><Relationship Id="rId207" Type="http://schemas.openxmlformats.org/officeDocument/2006/relationships/slide" Target="slides/slide204.xml"/><Relationship Id="rId206" Type="http://schemas.openxmlformats.org/officeDocument/2006/relationships/slide" Target="slides/slide203.xml"/><Relationship Id="rId205" Type="http://schemas.openxmlformats.org/officeDocument/2006/relationships/slide" Target="slides/slide202.xml"/><Relationship Id="rId204" Type="http://schemas.openxmlformats.org/officeDocument/2006/relationships/slide" Target="slides/slide201.xml"/><Relationship Id="rId203" Type="http://schemas.openxmlformats.org/officeDocument/2006/relationships/slide" Target="slides/slide200.xml"/><Relationship Id="rId202" Type="http://schemas.openxmlformats.org/officeDocument/2006/relationships/slide" Target="slides/slide199.xml"/><Relationship Id="rId201" Type="http://schemas.openxmlformats.org/officeDocument/2006/relationships/slide" Target="slides/slide198.xml"/><Relationship Id="rId200" Type="http://schemas.openxmlformats.org/officeDocument/2006/relationships/slide" Target="slides/slide197.xml"/><Relationship Id="rId20" Type="http://schemas.openxmlformats.org/officeDocument/2006/relationships/slide" Target="slides/slide17.xml"/><Relationship Id="rId2" Type="http://schemas.openxmlformats.org/officeDocument/2006/relationships/theme" Target="theme/theme1.xml"/><Relationship Id="rId199" Type="http://schemas.openxmlformats.org/officeDocument/2006/relationships/slide" Target="slides/slide196.xml"/><Relationship Id="rId198" Type="http://schemas.openxmlformats.org/officeDocument/2006/relationships/slide" Target="slides/slide195.xml"/><Relationship Id="rId197" Type="http://schemas.openxmlformats.org/officeDocument/2006/relationships/slide" Target="slides/slide194.xml"/><Relationship Id="rId196" Type="http://schemas.openxmlformats.org/officeDocument/2006/relationships/slide" Target="slides/slide193.xml"/><Relationship Id="rId195" Type="http://schemas.openxmlformats.org/officeDocument/2006/relationships/slide" Target="slides/slide192.xml"/><Relationship Id="rId194" Type="http://schemas.openxmlformats.org/officeDocument/2006/relationships/slide" Target="slides/slide191.xml"/><Relationship Id="rId193" Type="http://schemas.openxmlformats.org/officeDocument/2006/relationships/slide" Target="slides/slide190.xml"/><Relationship Id="rId192" Type="http://schemas.openxmlformats.org/officeDocument/2006/relationships/slide" Target="slides/slide189.xml"/><Relationship Id="rId191" Type="http://schemas.openxmlformats.org/officeDocument/2006/relationships/slide" Target="slides/slide188.xml"/><Relationship Id="rId190" Type="http://schemas.openxmlformats.org/officeDocument/2006/relationships/slide" Target="slides/slide187.xml"/><Relationship Id="rId19" Type="http://schemas.openxmlformats.org/officeDocument/2006/relationships/slide" Target="slides/slide16.xml"/><Relationship Id="rId189" Type="http://schemas.openxmlformats.org/officeDocument/2006/relationships/slide" Target="slides/slide186.xml"/><Relationship Id="rId188" Type="http://schemas.openxmlformats.org/officeDocument/2006/relationships/slide" Target="slides/slide185.xml"/><Relationship Id="rId187" Type="http://schemas.openxmlformats.org/officeDocument/2006/relationships/slide" Target="slides/slide184.xml"/><Relationship Id="rId186" Type="http://schemas.openxmlformats.org/officeDocument/2006/relationships/slide" Target="slides/slide183.xml"/><Relationship Id="rId185" Type="http://schemas.openxmlformats.org/officeDocument/2006/relationships/slide" Target="slides/slide182.xml"/><Relationship Id="rId184" Type="http://schemas.openxmlformats.org/officeDocument/2006/relationships/slide" Target="slides/slide181.xml"/><Relationship Id="rId183" Type="http://schemas.openxmlformats.org/officeDocument/2006/relationships/slide" Target="slides/slide180.xml"/><Relationship Id="rId182" Type="http://schemas.openxmlformats.org/officeDocument/2006/relationships/slide" Target="slides/slide179.xml"/><Relationship Id="rId181" Type="http://schemas.openxmlformats.org/officeDocument/2006/relationships/slide" Target="slides/slide178.xml"/><Relationship Id="rId180" Type="http://schemas.openxmlformats.org/officeDocument/2006/relationships/slide" Target="slides/slide177.xml"/><Relationship Id="rId18" Type="http://schemas.openxmlformats.org/officeDocument/2006/relationships/slide" Target="slides/slide15.xml"/><Relationship Id="rId179" Type="http://schemas.openxmlformats.org/officeDocument/2006/relationships/slide" Target="slides/slide176.xml"/><Relationship Id="rId178" Type="http://schemas.openxmlformats.org/officeDocument/2006/relationships/slide" Target="slides/slide175.xml"/><Relationship Id="rId177" Type="http://schemas.openxmlformats.org/officeDocument/2006/relationships/slide" Target="slides/slide174.xml"/><Relationship Id="rId176" Type="http://schemas.openxmlformats.org/officeDocument/2006/relationships/slide" Target="slides/slide173.xml"/><Relationship Id="rId175" Type="http://schemas.openxmlformats.org/officeDocument/2006/relationships/slide" Target="slides/slide172.xml"/><Relationship Id="rId174" Type="http://schemas.openxmlformats.org/officeDocument/2006/relationships/slide" Target="slides/slide171.xml"/><Relationship Id="rId173" Type="http://schemas.openxmlformats.org/officeDocument/2006/relationships/slide" Target="slides/slide170.xml"/><Relationship Id="rId172" Type="http://schemas.openxmlformats.org/officeDocument/2006/relationships/slide" Target="slides/slide169.xml"/><Relationship Id="rId171" Type="http://schemas.openxmlformats.org/officeDocument/2006/relationships/slide" Target="slides/slide168.xml"/><Relationship Id="rId170" Type="http://schemas.openxmlformats.org/officeDocument/2006/relationships/slide" Target="slides/slide167.xml"/><Relationship Id="rId17" Type="http://schemas.openxmlformats.org/officeDocument/2006/relationships/slide" Target="slides/slide14.xml"/><Relationship Id="rId169" Type="http://schemas.openxmlformats.org/officeDocument/2006/relationships/slide" Target="slides/slide166.xml"/><Relationship Id="rId168" Type="http://schemas.openxmlformats.org/officeDocument/2006/relationships/slide" Target="slides/slide165.xml"/><Relationship Id="rId167" Type="http://schemas.openxmlformats.org/officeDocument/2006/relationships/slide" Target="slides/slide164.xml"/><Relationship Id="rId166" Type="http://schemas.openxmlformats.org/officeDocument/2006/relationships/slide" Target="slides/slide163.xml"/><Relationship Id="rId165" Type="http://schemas.openxmlformats.org/officeDocument/2006/relationships/slide" Target="slides/slide162.xml"/><Relationship Id="rId164" Type="http://schemas.openxmlformats.org/officeDocument/2006/relationships/slide" Target="slides/slide161.xml"/><Relationship Id="rId163" Type="http://schemas.openxmlformats.org/officeDocument/2006/relationships/slide" Target="slides/slide160.xml"/><Relationship Id="rId162" Type="http://schemas.openxmlformats.org/officeDocument/2006/relationships/slide" Target="slides/slide159.xml"/><Relationship Id="rId161" Type="http://schemas.openxmlformats.org/officeDocument/2006/relationships/slide" Target="slides/slide158.xml"/><Relationship Id="rId160" Type="http://schemas.openxmlformats.org/officeDocument/2006/relationships/slide" Target="slides/slide157.xml"/><Relationship Id="rId16" Type="http://schemas.openxmlformats.org/officeDocument/2006/relationships/slide" Target="slides/slide13.xml"/><Relationship Id="rId159" Type="http://schemas.openxmlformats.org/officeDocument/2006/relationships/slide" Target="slides/slide156.xml"/><Relationship Id="rId158" Type="http://schemas.openxmlformats.org/officeDocument/2006/relationships/slide" Target="slides/slide155.xml"/><Relationship Id="rId157" Type="http://schemas.openxmlformats.org/officeDocument/2006/relationships/slide" Target="slides/slide154.xml"/><Relationship Id="rId156" Type="http://schemas.openxmlformats.org/officeDocument/2006/relationships/slide" Target="slides/slide153.xml"/><Relationship Id="rId155" Type="http://schemas.openxmlformats.org/officeDocument/2006/relationships/slide" Target="slides/slide152.xml"/><Relationship Id="rId154" Type="http://schemas.openxmlformats.org/officeDocument/2006/relationships/slide" Target="slides/slide151.xml"/><Relationship Id="rId153" Type="http://schemas.openxmlformats.org/officeDocument/2006/relationships/slide" Target="slides/slide150.xml"/><Relationship Id="rId152" Type="http://schemas.openxmlformats.org/officeDocument/2006/relationships/slide" Target="slides/slide149.xml"/><Relationship Id="rId151" Type="http://schemas.openxmlformats.org/officeDocument/2006/relationships/slide" Target="slides/slide148.xml"/><Relationship Id="rId150" Type="http://schemas.openxmlformats.org/officeDocument/2006/relationships/slide" Target="slides/slide147.xml"/><Relationship Id="rId15" Type="http://schemas.openxmlformats.org/officeDocument/2006/relationships/slide" Target="slides/slide12.xml"/><Relationship Id="rId149" Type="http://schemas.openxmlformats.org/officeDocument/2006/relationships/slide" Target="slides/slide146.xml"/><Relationship Id="rId148" Type="http://schemas.openxmlformats.org/officeDocument/2006/relationships/slide" Target="slides/slide145.xml"/><Relationship Id="rId147" Type="http://schemas.openxmlformats.org/officeDocument/2006/relationships/slide" Target="slides/slide144.xml"/><Relationship Id="rId146" Type="http://schemas.openxmlformats.org/officeDocument/2006/relationships/slide" Target="slides/slide143.xml"/><Relationship Id="rId145" Type="http://schemas.openxmlformats.org/officeDocument/2006/relationships/slide" Target="slides/slide142.xml"/><Relationship Id="rId144" Type="http://schemas.openxmlformats.org/officeDocument/2006/relationships/slide" Target="slides/slide141.xml"/><Relationship Id="rId143" Type="http://schemas.openxmlformats.org/officeDocument/2006/relationships/slide" Target="slides/slide140.xml"/><Relationship Id="rId142" Type="http://schemas.openxmlformats.org/officeDocument/2006/relationships/slide" Target="slides/slide139.xml"/><Relationship Id="rId141" Type="http://schemas.openxmlformats.org/officeDocument/2006/relationships/slide" Target="slides/slide138.xml"/><Relationship Id="rId140" Type="http://schemas.openxmlformats.org/officeDocument/2006/relationships/slide" Target="slides/slide137.xml"/><Relationship Id="rId14" Type="http://schemas.openxmlformats.org/officeDocument/2006/relationships/slide" Target="slides/slide11.xml"/><Relationship Id="rId139" Type="http://schemas.openxmlformats.org/officeDocument/2006/relationships/slide" Target="slides/slide136.xml"/><Relationship Id="rId138" Type="http://schemas.openxmlformats.org/officeDocument/2006/relationships/slide" Target="slides/slide135.xml"/><Relationship Id="rId137" Type="http://schemas.openxmlformats.org/officeDocument/2006/relationships/slide" Target="slides/slide134.xml"/><Relationship Id="rId136" Type="http://schemas.openxmlformats.org/officeDocument/2006/relationships/slide" Target="slides/slide133.xml"/><Relationship Id="rId135" Type="http://schemas.openxmlformats.org/officeDocument/2006/relationships/slide" Target="slides/slide132.xml"/><Relationship Id="rId134" Type="http://schemas.openxmlformats.org/officeDocument/2006/relationships/slide" Target="slides/slide131.xml"/><Relationship Id="rId133" Type="http://schemas.openxmlformats.org/officeDocument/2006/relationships/slide" Target="slides/slide130.xml"/><Relationship Id="rId132" Type="http://schemas.openxmlformats.org/officeDocument/2006/relationships/slide" Target="slides/slide129.xml"/><Relationship Id="rId131" Type="http://schemas.openxmlformats.org/officeDocument/2006/relationships/slide" Target="slides/slide128.xml"/><Relationship Id="rId130" Type="http://schemas.openxmlformats.org/officeDocument/2006/relationships/slide" Target="slides/slide127.xml"/><Relationship Id="rId13" Type="http://schemas.openxmlformats.org/officeDocument/2006/relationships/slide" Target="slides/slide10.xml"/><Relationship Id="rId129" Type="http://schemas.openxmlformats.org/officeDocument/2006/relationships/slide" Target="slides/slide126.xml"/><Relationship Id="rId128" Type="http://schemas.openxmlformats.org/officeDocument/2006/relationships/slide" Target="slides/slide125.xml"/><Relationship Id="rId127" Type="http://schemas.openxmlformats.org/officeDocument/2006/relationships/slide" Target="slides/slide124.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f hdr="0" ftr="0" dt="0"/>
  <p:notesStyle>
    <a:lvl1pPr marL="0" indent="0" algn="l" defTabSz="914400" fontAlgn="base" hangingPunct="0">
      <a:lnSpc>
        <a:spcPct val="100000"/>
      </a:lnSpc>
      <a:spcBef>
        <a:spcPts val="0"/>
      </a:spcBef>
      <a:spcAft>
        <a:spcPts val="0"/>
      </a:spcAft>
      <a:buNone/>
      <a:defRPr sz="1200" b="0" i="0" u="none" strike="noStrike" kern="0" cap="none" spc="0" baseline="0">
        <a:solidFill>
          <a:schemeClr val="tx1"/>
        </a:solidFill>
        <a:latin typeface="Times New Roman" panose="02020603050405020304" charset="0"/>
        <a:ea typeface="宋体" panose="02010600030101010101" pitchFamily="2" charset="-122"/>
        <a:cs typeface="Times New Roman" panose="02020603050405020304" charset="0"/>
      </a:defRPr>
    </a:lvl1pPr>
    <a:lvl2pPr marL="457200" indent="0" algn="l" defTabSz="914400" fontAlgn="base" hangingPunct="0">
      <a:lnSpc>
        <a:spcPct val="100000"/>
      </a:lnSpc>
      <a:spcBef>
        <a:spcPts val="0"/>
      </a:spcBef>
      <a:spcAft>
        <a:spcPts val="0"/>
      </a:spcAft>
      <a:buNone/>
      <a:defRPr sz="1200" b="0" i="0" u="none" strike="noStrike" kern="0" cap="none" spc="0" baseline="0">
        <a:solidFill>
          <a:schemeClr val="tx1"/>
        </a:solidFill>
        <a:latin typeface="Times New Roman" panose="02020603050405020304" charset="0"/>
        <a:ea typeface="宋体" panose="02010600030101010101" pitchFamily="2" charset="-122"/>
        <a:cs typeface="Times New Roman" panose="02020603050405020304" charset="0"/>
      </a:defRPr>
    </a:lvl2pPr>
    <a:lvl3pPr marL="914400" indent="0" algn="l" defTabSz="914400" fontAlgn="base" hangingPunct="0">
      <a:lnSpc>
        <a:spcPct val="100000"/>
      </a:lnSpc>
      <a:spcBef>
        <a:spcPts val="0"/>
      </a:spcBef>
      <a:spcAft>
        <a:spcPts val="0"/>
      </a:spcAft>
      <a:buNone/>
      <a:defRPr sz="1200" b="0" i="0" u="none" strike="noStrike" kern="0" cap="none" spc="0" baseline="0">
        <a:solidFill>
          <a:schemeClr val="tx1"/>
        </a:solidFill>
        <a:latin typeface="Times New Roman" panose="02020603050405020304" charset="0"/>
        <a:ea typeface="宋体" panose="02010600030101010101" pitchFamily="2" charset="-122"/>
        <a:cs typeface="Times New Roman" panose="02020603050405020304" charset="0"/>
      </a:defRPr>
    </a:lvl3pPr>
    <a:lvl4pPr marL="1371600" indent="0" algn="l" defTabSz="914400" fontAlgn="base" hangingPunct="0">
      <a:lnSpc>
        <a:spcPct val="100000"/>
      </a:lnSpc>
      <a:spcBef>
        <a:spcPts val="0"/>
      </a:spcBef>
      <a:spcAft>
        <a:spcPts val="0"/>
      </a:spcAft>
      <a:buNone/>
      <a:defRPr sz="1200" b="0" i="0" u="none" strike="noStrike" kern="0" cap="none" spc="0" baseline="0">
        <a:solidFill>
          <a:schemeClr val="tx1"/>
        </a:solidFill>
        <a:latin typeface="Times New Roman" panose="02020603050405020304" charset="0"/>
        <a:ea typeface="宋体" panose="02010600030101010101" pitchFamily="2" charset="-122"/>
        <a:cs typeface="Times New Roman" panose="02020603050405020304" charset="0"/>
      </a:defRPr>
    </a:lvl4pPr>
    <a:lvl5pPr marL="1828800" indent="0" algn="l" defTabSz="914400" fontAlgn="base" hangingPunct="0">
      <a:lnSpc>
        <a:spcPct val="100000"/>
      </a:lnSpc>
      <a:spcBef>
        <a:spcPts val="0"/>
      </a:spcBef>
      <a:spcAft>
        <a:spcPts val="0"/>
      </a:spcAft>
      <a:buNone/>
      <a:defRPr sz="1200" b="0" i="0" u="none" strike="noStrike" kern="0" cap="none" spc="0" baseline="0">
        <a:solidFill>
          <a:schemeClr val="tx1"/>
        </a:solidFill>
        <a:latin typeface="Times New Roman" panose="02020603050405020304" charset="0"/>
        <a:ea typeface="宋体" panose="02010600030101010101" pitchFamily="2" charset="-122"/>
        <a:cs typeface="Times New Roman" panose="02020603050405020304" charset="0"/>
      </a:defRPr>
    </a:lvl5pPr>
    <a:lvl6pPr marL="2286000" indent="0" algn="l" defTabSz="914400" fontAlgn="base" hangingPunct="0">
      <a:lnSpc>
        <a:spcPct val="100000"/>
      </a:lnSpc>
      <a:spcBef>
        <a:spcPts val="0"/>
      </a:spcBef>
      <a:spcAft>
        <a:spcPts val="0"/>
      </a:spcAft>
      <a:buNone/>
      <a:defRPr sz="1200" b="0" i="0" u="none" strike="noStrike" kern="0" cap="none" spc="0" baseline="0">
        <a:solidFill>
          <a:schemeClr val="tx1"/>
        </a:solidFill>
        <a:latin typeface="Times New Roman" panose="02020603050405020304" charset="0"/>
        <a:ea typeface="宋体" panose="02010600030101010101" pitchFamily="2" charset="-122"/>
        <a:cs typeface="Times New Roman" panose="02020603050405020304" charset="0"/>
      </a:defRPr>
    </a:lvl6pPr>
    <a:lvl7pPr marL="2743200" indent="0" algn="l" defTabSz="914400" fontAlgn="base" hangingPunct="0">
      <a:lnSpc>
        <a:spcPct val="100000"/>
      </a:lnSpc>
      <a:spcBef>
        <a:spcPts val="0"/>
      </a:spcBef>
      <a:spcAft>
        <a:spcPts val="0"/>
      </a:spcAft>
      <a:buNone/>
      <a:defRPr sz="1200" b="0" i="0" u="none" strike="noStrike" kern="0" cap="none" spc="0" baseline="0">
        <a:solidFill>
          <a:schemeClr val="tx1"/>
        </a:solidFill>
        <a:latin typeface="Times New Roman" panose="02020603050405020304" charset="0"/>
        <a:ea typeface="宋体" panose="02010600030101010101" pitchFamily="2" charset="-122"/>
        <a:cs typeface="Times New Roman" panose="02020603050405020304" charset="0"/>
      </a:defRPr>
    </a:lvl7pPr>
    <a:lvl8pPr marL="3200400" indent="0" algn="l" defTabSz="914400" fontAlgn="base" hangingPunct="0">
      <a:lnSpc>
        <a:spcPct val="100000"/>
      </a:lnSpc>
      <a:spcBef>
        <a:spcPts val="0"/>
      </a:spcBef>
      <a:spcAft>
        <a:spcPts val="0"/>
      </a:spcAft>
      <a:buNone/>
      <a:defRPr sz="1200" b="0" i="0" u="none" strike="noStrike" kern="0" cap="none" spc="0" baseline="0">
        <a:solidFill>
          <a:schemeClr val="tx1"/>
        </a:solidFill>
        <a:latin typeface="Times New Roman" panose="02020603050405020304" charset="0"/>
        <a:ea typeface="宋体" panose="02010600030101010101" pitchFamily="2" charset="-122"/>
        <a:cs typeface="Times New Roman" panose="02020603050405020304" charset="0"/>
      </a:defRPr>
    </a:lvl8pPr>
    <a:lvl9pPr marL="3200400" indent="0" algn="l" defTabSz="914400" fontAlgn="base" hangingPunct="0">
      <a:lnSpc>
        <a:spcPct val="100000"/>
      </a:lnSpc>
      <a:spcBef>
        <a:spcPts val="0"/>
      </a:spcBef>
      <a:spcAft>
        <a:spcPts val="0"/>
      </a:spcAft>
      <a:buNone/>
      <a:defRPr sz="1200" b="0" i="0" u="none" strike="noStrike" kern="0" cap="none" spc="0" baseline="0">
        <a:solidFill>
          <a:schemeClr val="tx1"/>
        </a:solidFill>
        <a:latin typeface="Times New Roman" panose="02020603050405020304" charset="0"/>
        <a:ea typeface="宋体" panose="02010600030101010101" pitchFamily="2" charset="-122"/>
        <a:cs typeface="Times New Roman" panose="02020603050405020304"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0.xml"/></Relationships>
</file>

<file path=ppt/notesSlides/_rels/notesSlide10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1.xml"/></Relationships>
</file>

<file path=ppt/notesSlides/_rels/notesSlide10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2.xml"/></Relationships>
</file>

<file path=ppt/notesSlides/_rels/notesSlide10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3.xml"/></Relationships>
</file>

<file path=ppt/notesSlides/_rels/notesSlide10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4.xml"/></Relationships>
</file>

<file path=ppt/notesSlides/_rels/notesSlide10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5.xml"/></Relationships>
</file>

<file path=ppt/notesSlides/_rels/notesSlide10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6.xml"/></Relationships>
</file>

<file path=ppt/notesSlides/_rels/notesSlide10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7.xml"/></Relationships>
</file>

<file path=ppt/notesSlides/_rels/notesSlide10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8.xml"/></Relationships>
</file>

<file path=ppt/notesSlides/_rels/notesSlide10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0.xml"/></Relationships>
</file>

<file path=ppt/notesSlides/_rels/notesSlide1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1.xml"/></Relationships>
</file>

<file path=ppt/notesSlides/_rels/notesSlide1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2.xml"/></Relationships>
</file>

<file path=ppt/notesSlides/_rels/notesSlide1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3.xml"/></Relationships>
</file>

<file path=ppt/notesSlides/_rels/notesSlide1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4.xml"/></Relationships>
</file>

<file path=ppt/notesSlides/_rels/notesSlide1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5.xml"/></Relationships>
</file>

<file path=ppt/notesSlides/_rels/notesSlide1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6.xml"/></Relationships>
</file>

<file path=ppt/notesSlides/_rels/notesSlide1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7.xml"/></Relationships>
</file>

<file path=ppt/notesSlides/_rels/notesSlide1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8.xml"/></Relationships>
</file>

<file path=ppt/notesSlides/_rels/notesSlide1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0.xml"/></Relationships>
</file>

<file path=ppt/notesSlides/_rels/notesSlide1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1.xml"/></Relationships>
</file>

<file path=ppt/notesSlides/_rels/notesSlide1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2.xml"/></Relationships>
</file>

<file path=ppt/notesSlides/_rels/notesSlide1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3.xml"/></Relationships>
</file>

<file path=ppt/notesSlides/_rels/notesSlide1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4.xml"/></Relationships>
</file>

<file path=ppt/notesSlides/_rels/notesSlide1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5.xml"/></Relationships>
</file>

<file path=ppt/notesSlides/_rels/notesSlide1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6.xml"/></Relationships>
</file>

<file path=ppt/notesSlides/_rels/notesSlide1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7.xml"/></Relationships>
</file>

<file path=ppt/notesSlides/_rels/notesSlide1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8.xml"/></Relationships>
</file>

<file path=ppt/notesSlides/_rels/notesSlide1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0.xml"/></Relationships>
</file>

<file path=ppt/notesSlides/_rels/notesSlide1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1.xml"/></Relationships>
</file>

<file path=ppt/notesSlides/_rels/notesSlide1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2.xml"/></Relationships>
</file>

<file path=ppt/notesSlides/_rels/notesSlide1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3.xml"/></Relationships>
</file>

<file path=ppt/notesSlides/_rels/notesSlide1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4.xml"/></Relationships>
</file>

<file path=ppt/notesSlides/_rels/notesSlide1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5.xml"/></Relationships>
</file>

<file path=ppt/notesSlides/_rels/notesSlide1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6.xml"/></Relationships>
</file>

<file path=ppt/notesSlides/_rels/notesSlide1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7.xml"/></Relationships>
</file>

<file path=ppt/notesSlides/_rels/notesSlide1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8.xml"/></Relationships>
</file>

<file path=ppt/notesSlides/_rels/notesSlide1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0.xml"/></Relationships>
</file>

<file path=ppt/notesSlides/_rels/notesSlide1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1.xml"/></Relationships>
</file>

<file path=ppt/notesSlides/_rels/notesSlide1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2.xml"/></Relationships>
</file>

<file path=ppt/notesSlides/_rels/notesSlide1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3.xml"/></Relationships>
</file>

<file path=ppt/notesSlides/_rels/notesSlide1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4.xml"/></Relationships>
</file>

<file path=ppt/notesSlides/_rels/notesSlide1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5.xml"/></Relationships>
</file>

<file path=ppt/notesSlides/_rels/notesSlide1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6.xml"/></Relationships>
</file>

<file path=ppt/notesSlides/_rels/notesSlide1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7.xml"/></Relationships>
</file>

<file path=ppt/notesSlides/_rels/notesSlide1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8.xml"/></Relationships>
</file>

<file path=ppt/notesSlides/_rels/notesSlide1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0.xml"/></Relationships>
</file>

<file path=ppt/notesSlides/_rels/notesSlide1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1.xml"/></Relationships>
</file>

<file path=ppt/notesSlides/_rels/notesSlide1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4.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_rels/notesSlide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2.xml"/></Relationships>
</file>

<file path=ppt/notesSlides/_rels/notesSlide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3.xml"/></Relationships>
</file>

<file path=ppt/notesSlides/_rels/notesSlide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4.xml"/></Relationships>
</file>

<file path=ppt/notesSlides/_rels/notesSlide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5.xml"/></Relationships>
</file>

<file path=ppt/notesSlides/_rels/notesSlide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6.xml"/></Relationships>
</file>

<file path=ppt/notesSlides/_rels/notesSlide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7.xml"/></Relationships>
</file>

<file path=ppt/notesSlides/_rels/notesSlide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8.xml"/></Relationships>
</file>

<file path=ppt/notesSlides/_rels/notesSlide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幻灯片图像占位符 1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0" name="备注占位符 1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1"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a:latin typeface="等线" panose="02010600030101010101" charset="-122"/>
                <a:ea typeface="等线" panose="02010600030101010101" charset="-122"/>
                <a:cs typeface="等线" panose="02010600030101010101" charset="-122"/>
              </a:rPr>
            </a:fld>
            <a:endParaRPr lang="zh-CN" altLang="en-US">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 name="幻灯片图像占位符 12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22" name="备注占位符 12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 name="幻灯片图像占位符 936"/>
          <p:cNvSpPr>
            <a:spLocks noGrp="1" noRot="1" noChangeAspect="1"/>
          </p:cNvSpPr>
          <p:nvPr>
            <p:ph type="sldImg"/>
          </p:nvPr>
        </p:nvSpPr>
        <p:spPr>
          <a:xfrm>
            <a:off x="0" y="0"/>
            <a:ext cx="0" cy="0"/>
          </a:xfrm>
          <a:prstGeom prst="rect">
            <a:avLst/>
          </a:prstGeom>
          <a:noFill/>
          <a:ln w="9525" cap="flat" cmpd="sng">
            <a:noFill/>
            <a:prstDash val="solid"/>
            <a:miter/>
          </a:ln>
        </p:spPr>
      </p:sp>
      <p:sp>
        <p:nvSpPr>
          <p:cNvPr id="938" name="备注占位符 937"/>
          <p:cNvSpPr>
            <a:spLocks noGrp="1"/>
          </p:cNvSpPr>
          <p:nvPr>
            <p:ph type="body" idx="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3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lgn="r" eaLnBrk="1" fontAlgn="base" latinLnBrk="0" hangingPunct="0">
              <a:buNone/>
            </a:pPr>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 name="幻灯片图像占位符 945"/>
          <p:cNvSpPr>
            <a:spLocks noGrp="1" noRot="1" noChangeAspect="1"/>
          </p:cNvSpPr>
          <p:nvPr>
            <p:ph type="sldImg"/>
          </p:nvPr>
        </p:nvSpPr>
        <p:spPr>
          <a:xfrm>
            <a:off x="0" y="0"/>
            <a:ext cx="0" cy="0"/>
          </a:xfrm>
          <a:prstGeom prst="rect">
            <a:avLst/>
          </a:prstGeom>
          <a:noFill/>
          <a:ln w="9525" cap="flat" cmpd="sng">
            <a:noFill/>
            <a:prstDash val="solid"/>
            <a:miter/>
          </a:ln>
        </p:spPr>
      </p:sp>
      <p:sp>
        <p:nvSpPr>
          <p:cNvPr id="947" name="备注占位符 946"/>
          <p:cNvSpPr>
            <a:spLocks noGrp="1"/>
          </p:cNvSpPr>
          <p:nvPr>
            <p:ph type="body" idx="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4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lgn="r" eaLnBrk="1" fontAlgn="base" latinLnBrk="0" hangingPunct="0">
              <a:buNone/>
            </a:pPr>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 name="幻灯片图像占位符 953"/>
          <p:cNvSpPr>
            <a:spLocks noGrp="1" noRot="1" noChangeAspect="1"/>
          </p:cNvSpPr>
          <p:nvPr>
            <p:ph type="sldImg"/>
          </p:nvPr>
        </p:nvSpPr>
        <p:spPr>
          <a:xfrm>
            <a:off x="0" y="0"/>
            <a:ext cx="0" cy="0"/>
          </a:xfrm>
          <a:prstGeom prst="rect">
            <a:avLst/>
          </a:prstGeom>
          <a:noFill/>
          <a:ln w="9525" cap="flat" cmpd="sng">
            <a:noFill/>
            <a:prstDash val="solid"/>
            <a:miter/>
          </a:ln>
        </p:spPr>
      </p:sp>
      <p:sp>
        <p:nvSpPr>
          <p:cNvPr id="955" name="备注占位符 954"/>
          <p:cNvSpPr>
            <a:spLocks noGrp="1"/>
          </p:cNvSpPr>
          <p:nvPr>
            <p:ph type="body" idx="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5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lgn="r" eaLnBrk="1" fontAlgn="base" latinLnBrk="0" hangingPunct="0">
              <a:buNone/>
            </a:pPr>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 name="幻灯片图像占位符 959"/>
          <p:cNvSpPr>
            <a:spLocks noGrp="1" noRot="1" noChangeAspect="1"/>
          </p:cNvSpPr>
          <p:nvPr>
            <p:ph type="sldImg"/>
          </p:nvPr>
        </p:nvSpPr>
        <p:spPr>
          <a:xfrm>
            <a:off x="0" y="0"/>
            <a:ext cx="0" cy="0"/>
          </a:xfrm>
          <a:prstGeom prst="rect">
            <a:avLst/>
          </a:prstGeom>
          <a:noFill/>
          <a:ln w="9525" cap="flat" cmpd="sng">
            <a:noFill/>
            <a:prstDash val="solid"/>
            <a:miter/>
          </a:ln>
        </p:spPr>
      </p:sp>
      <p:sp>
        <p:nvSpPr>
          <p:cNvPr id="961" name="备注占位符 960"/>
          <p:cNvSpPr>
            <a:spLocks noGrp="1"/>
          </p:cNvSpPr>
          <p:nvPr>
            <p:ph type="body" idx="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6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lgn="r" eaLnBrk="1" fontAlgn="base" latinLnBrk="0" hangingPunct="0">
              <a:buNone/>
            </a:pPr>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 name="幻灯片图像占位符 964"/>
          <p:cNvSpPr>
            <a:spLocks noGrp="1" noRot="1" noChangeAspect="1"/>
          </p:cNvSpPr>
          <p:nvPr>
            <p:ph type="sldImg"/>
          </p:nvPr>
        </p:nvSpPr>
        <p:spPr>
          <a:xfrm>
            <a:off x="0" y="0"/>
            <a:ext cx="0" cy="0"/>
          </a:xfrm>
          <a:prstGeom prst="rect">
            <a:avLst/>
          </a:prstGeom>
          <a:noFill/>
          <a:ln w="9525" cap="flat" cmpd="sng">
            <a:noFill/>
            <a:prstDash val="solid"/>
            <a:miter/>
          </a:ln>
        </p:spPr>
      </p:sp>
      <p:sp>
        <p:nvSpPr>
          <p:cNvPr id="966" name="备注占位符 965"/>
          <p:cNvSpPr>
            <a:spLocks noGrp="1"/>
          </p:cNvSpPr>
          <p:nvPr>
            <p:ph type="body" idx="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6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lgn="r" eaLnBrk="1" fontAlgn="base" latinLnBrk="0" hangingPunct="0">
              <a:buNone/>
            </a:pPr>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 name="幻灯片图像占位符 975"/>
          <p:cNvSpPr>
            <a:spLocks noGrp="1" noRot="1" noChangeAspect="1"/>
          </p:cNvSpPr>
          <p:nvPr>
            <p:ph type="sldImg"/>
          </p:nvPr>
        </p:nvSpPr>
        <p:spPr>
          <a:xfrm>
            <a:off x="0" y="0"/>
            <a:ext cx="0" cy="0"/>
          </a:xfrm>
          <a:prstGeom prst="rect">
            <a:avLst/>
          </a:prstGeom>
          <a:noFill/>
          <a:ln w="9525" cap="flat" cmpd="sng">
            <a:noFill/>
            <a:prstDash val="solid"/>
            <a:miter/>
          </a:ln>
        </p:spPr>
      </p:sp>
      <p:sp>
        <p:nvSpPr>
          <p:cNvPr id="977" name="备注占位符 976"/>
          <p:cNvSpPr>
            <a:spLocks noGrp="1"/>
          </p:cNvSpPr>
          <p:nvPr>
            <p:ph type="body" idx="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7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lgn="r" eaLnBrk="1" fontAlgn="base" latinLnBrk="0" hangingPunct="0">
              <a:buNone/>
            </a:pPr>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2" name="幻灯片图像占位符 981"/>
          <p:cNvSpPr>
            <a:spLocks noGrp="1" noRot="1" noChangeAspect="1"/>
          </p:cNvSpPr>
          <p:nvPr>
            <p:ph type="sldImg"/>
          </p:nvPr>
        </p:nvSpPr>
        <p:spPr>
          <a:xfrm>
            <a:off x="0" y="0"/>
            <a:ext cx="0" cy="0"/>
          </a:xfrm>
          <a:prstGeom prst="rect">
            <a:avLst/>
          </a:prstGeom>
          <a:noFill/>
          <a:ln w="9525" cap="flat" cmpd="sng">
            <a:noFill/>
            <a:prstDash val="solid"/>
            <a:miter/>
          </a:ln>
        </p:spPr>
      </p:sp>
      <p:sp>
        <p:nvSpPr>
          <p:cNvPr id="983" name="备注占位符 982"/>
          <p:cNvSpPr>
            <a:spLocks noGrp="1"/>
          </p:cNvSpPr>
          <p:nvPr>
            <p:ph type="body" idx="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8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lgn="r" eaLnBrk="1" fontAlgn="base" latinLnBrk="0" hangingPunct="0">
              <a:buNone/>
            </a:pPr>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 name="幻灯片图像占位符 987"/>
          <p:cNvSpPr>
            <a:spLocks noGrp="1" noRot="1" noChangeAspect="1"/>
          </p:cNvSpPr>
          <p:nvPr>
            <p:ph type="sldImg"/>
          </p:nvPr>
        </p:nvSpPr>
        <p:spPr>
          <a:xfrm>
            <a:off x="0" y="0"/>
            <a:ext cx="0" cy="0"/>
          </a:xfrm>
          <a:prstGeom prst="rect">
            <a:avLst/>
          </a:prstGeom>
          <a:noFill/>
          <a:ln w="9525" cap="flat" cmpd="sng">
            <a:noFill/>
            <a:prstDash val="solid"/>
            <a:miter/>
          </a:ln>
        </p:spPr>
      </p:sp>
      <p:sp>
        <p:nvSpPr>
          <p:cNvPr id="989" name="备注占位符 988"/>
          <p:cNvSpPr>
            <a:spLocks noGrp="1"/>
          </p:cNvSpPr>
          <p:nvPr>
            <p:ph type="body" idx="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9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lgn="r" eaLnBrk="1" fontAlgn="base" latinLnBrk="0" hangingPunct="0">
              <a:buNone/>
            </a:pPr>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 name="幻灯片图像占位符 995"/>
          <p:cNvSpPr>
            <a:spLocks noGrp="1" noRot="1" noChangeAspect="1"/>
          </p:cNvSpPr>
          <p:nvPr>
            <p:ph type="sldImg"/>
          </p:nvPr>
        </p:nvSpPr>
        <p:spPr>
          <a:xfrm>
            <a:off x="0" y="0"/>
            <a:ext cx="0" cy="0"/>
          </a:xfrm>
          <a:prstGeom prst="rect">
            <a:avLst/>
          </a:prstGeom>
          <a:noFill/>
          <a:ln w="9525" cap="flat" cmpd="sng">
            <a:noFill/>
            <a:prstDash val="solid"/>
            <a:miter/>
          </a:ln>
        </p:spPr>
      </p:sp>
      <p:sp>
        <p:nvSpPr>
          <p:cNvPr id="997" name="备注占位符 996"/>
          <p:cNvSpPr>
            <a:spLocks noGrp="1"/>
          </p:cNvSpPr>
          <p:nvPr>
            <p:ph type="body" idx="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9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lgn="r" eaLnBrk="1" fontAlgn="base" latinLnBrk="0" hangingPunct="0">
              <a:buNone/>
            </a:pPr>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 name="幻灯片图像占位符 1001"/>
          <p:cNvSpPr>
            <a:spLocks noGrp="1" noRot="1" noChangeAspect="1"/>
          </p:cNvSpPr>
          <p:nvPr>
            <p:ph type="sldImg"/>
          </p:nvPr>
        </p:nvSpPr>
        <p:spPr>
          <a:xfrm>
            <a:off x="0" y="0"/>
            <a:ext cx="0" cy="0"/>
          </a:xfrm>
          <a:prstGeom prst="rect">
            <a:avLst/>
          </a:prstGeom>
          <a:noFill/>
          <a:ln w="9525" cap="flat" cmpd="sng">
            <a:noFill/>
            <a:prstDash val="solid"/>
            <a:miter/>
          </a:ln>
        </p:spPr>
      </p:sp>
      <p:sp>
        <p:nvSpPr>
          <p:cNvPr id="1003" name="备注占位符 1002"/>
          <p:cNvSpPr>
            <a:spLocks noGrp="1"/>
          </p:cNvSpPr>
          <p:nvPr>
            <p:ph type="body" idx="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0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lgn="r" eaLnBrk="1" fontAlgn="base" latinLnBrk="0" hangingPunct="0">
              <a:buNone/>
            </a:pPr>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 name="幻灯片图像占位符 13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33" name="备注占位符 13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 name="幻灯片图像占位符 1009"/>
          <p:cNvSpPr>
            <a:spLocks noGrp="1" noRot="1" noChangeAspect="1"/>
          </p:cNvSpPr>
          <p:nvPr>
            <p:ph type="sldImg"/>
          </p:nvPr>
        </p:nvSpPr>
        <p:spPr>
          <a:xfrm>
            <a:off x="0" y="0"/>
            <a:ext cx="0" cy="0"/>
          </a:xfrm>
          <a:prstGeom prst="rect">
            <a:avLst/>
          </a:prstGeom>
          <a:noFill/>
          <a:ln w="9525" cap="flat" cmpd="sng">
            <a:noFill/>
            <a:prstDash val="solid"/>
            <a:miter/>
          </a:ln>
        </p:spPr>
      </p:sp>
      <p:sp>
        <p:nvSpPr>
          <p:cNvPr id="1011" name="备注占位符 1010"/>
          <p:cNvSpPr>
            <a:spLocks noGrp="1"/>
          </p:cNvSpPr>
          <p:nvPr>
            <p:ph type="body" idx="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1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lgn="r" eaLnBrk="1" fontAlgn="base" latinLnBrk="0" hangingPunct="0">
              <a:buNone/>
            </a:pPr>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 name="幻灯片图像占位符 1018"/>
          <p:cNvSpPr>
            <a:spLocks noGrp="1" noRot="1" noChangeAspect="1"/>
          </p:cNvSpPr>
          <p:nvPr>
            <p:ph type="sldImg"/>
          </p:nvPr>
        </p:nvSpPr>
        <p:spPr>
          <a:xfrm>
            <a:off x="0" y="0"/>
            <a:ext cx="0" cy="0"/>
          </a:xfrm>
          <a:prstGeom prst="rect">
            <a:avLst/>
          </a:prstGeom>
          <a:noFill/>
          <a:ln w="9525" cap="flat" cmpd="sng">
            <a:noFill/>
            <a:prstDash val="solid"/>
            <a:miter/>
          </a:ln>
        </p:spPr>
      </p:sp>
      <p:sp>
        <p:nvSpPr>
          <p:cNvPr id="1020" name="备注占位符 1019"/>
          <p:cNvSpPr>
            <a:spLocks noGrp="1"/>
          </p:cNvSpPr>
          <p:nvPr>
            <p:ph type="body" idx="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2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lgn="r" eaLnBrk="1" fontAlgn="base" latinLnBrk="0" hangingPunct="0">
              <a:buNone/>
            </a:pPr>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幻灯片图像占位符 1024"/>
          <p:cNvSpPr>
            <a:spLocks noGrp="1" noRot="1" noChangeAspect="1"/>
          </p:cNvSpPr>
          <p:nvPr>
            <p:ph type="sldImg"/>
          </p:nvPr>
        </p:nvSpPr>
        <p:spPr>
          <a:xfrm>
            <a:off x="0" y="0"/>
            <a:ext cx="0" cy="0"/>
          </a:xfrm>
          <a:prstGeom prst="rect">
            <a:avLst/>
          </a:prstGeom>
          <a:noFill/>
          <a:ln w="9525" cap="flat" cmpd="sng">
            <a:noFill/>
            <a:prstDash val="solid"/>
            <a:miter/>
          </a:ln>
        </p:spPr>
      </p:sp>
      <p:sp>
        <p:nvSpPr>
          <p:cNvPr id="1026" name="备注占位符 1025"/>
          <p:cNvSpPr>
            <a:spLocks noGrp="1"/>
          </p:cNvSpPr>
          <p:nvPr>
            <p:ph type="body" idx="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2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lgn="r" eaLnBrk="1" fontAlgn="base" latinLnBrk="0" hangingPunct="0">
              <a:buNone/>
            </a:pPr>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5" name="幻灯片图像占位符 118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86" name="备注占位符 118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8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2" name="幻灯片图像占位符 119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93" name="备注占位符 119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9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1" name="幻灯片图像占位符 120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202" name="备注占位符 120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0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7" name="幻灯片图像占位符 1206"/>
          <p:cNvSpPr>
            <a:spLocks noGrp="1" noRot="1" noChangeAspect="1"/>
          </p:cNvSpPr>
          <p:nvPr>
            <p:ph type="sldImg"/>
          </p:nvPr>
        </p:nvSpPr>
        <p:spPr>
          <a:xfrm>
            <a:off x="0" y="0"/>
            <a:ext cx="0" cy="0"/>
          </a:xfrm>
          <a:prstGeom prst="rect">
            <a:avLst/>
          </a:prstGeom>
          <a:noFill/>
          <a:ln w="9525" cap="flat" cmpd="sng">
            <a:noFill/>
            <a:prstDash val="solid"/>
            <a:miter/>
          </a:ln>
        </p:spPr>
      </p:sp>
      <p:sp>
        <p:nvSpPr>
          <p:cNvPr id="1208" name="备注占位符 1207"/>
          <p:cNvSpPr>
            <a:spLocks noGrp="1"/>
          </p:cNvSpPr>
          <p:nvPr>
            <p:ph type="body" idx="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0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lgn="r" eaLnBrk="1" fontAlgn="base" latinLnBrk="0" hangingPunct="0">
              <a:buNone/>
            </a:pPr>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3" name="幻灯片图像占位符 1212"/>
          <p:cNvSpPr>
            <a:spLocks noGrp="1" noRot="1" noChangeAspect="1"/>
          </p:cNvSpPr>
          <p:nvPr>
            <p:ph type="sldImg"/>
          </p:nvPr>
        </p:nvSpPr>
        <p:spPr>
          <a:xfrm>
            <a:off x="0" y="0"/>
            <a:ext cx="0" cy="0"/>
          </a:xfrm>
          <a:prstGeom prst="rect">
            <a:avLst/>
          </a:prstGeom>
          <a:noFill/>
          <a:ln w="9525" cap="flat" cmpd="sng">
            <a:noFill/>
            <a:prstDash val="solid"/>
            <a:miter/>
          </a:ln>
        </p:spPr>
      </p:sp>
      <p:sp>
        <p:nvSpPr>
          <p:cNvPr id="1214" name="备注占位符 1213"/>
          <p:cNvSpPr>
            <a:spLocks noGrp="1"/>
          </p:cNvSpPr>
          <p:nvPr>
            <p:ph type="body" idx="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1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lgn="r" eaLnBrk="1" fontAlgn="base" latinLnBrk="0" hangingPunct="0">
              <a:buNone/>
            </a:pPr>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 name="幻灯片图像占位符 1217"/>
          <p:cNvSpPr>
            <a:spLocks noGrp="1" noRot="1" noChangeAspect="1"/>
          </p:cNvSpPr>
          <p:nvPr>
            <p:ph type="sldImg"/>
          </p:nvPr>
        </p:nvSpPr>
        <p:spPr>
          <a:xfrm>
            <a:off x="0" y="0"/>
            <a:ext cx="0" cy="0"/>
          </a:xfrm>
          <a:prstGeom prst="rect">
            <a:avLst/>
          </a:prstGeom>
          <a:noFill/>
          <a:ln w="9525" cap="flat" cmpd="sng">
            <a:noFill/>
            <a:prstDash val="solid"/>
            <a:miter/>
          </a:ln>
        </p:spPr>
      </p:sp>
      <p:sp>
        <p:nvSpPr>
          <p:cNvPr id="1219" name="备注占位符 1218"/>
          <p:cNvSpPr>
            <a:spLocks noGrp="1"/>
          </p:cNvSpPr>
          <p:nvPr>
            <p:ph type="body" idx="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2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lgn="r" eaLnBrk="1" fontAlgn="base" latinLnBrk="0" hangingPunct="0">
              <a:buNone/>
            </a:pPr>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7" name="幻灯片图像占位符 1226"/>
          <p:cNvSpPr>
            <a:spLocks noGrp="1" noRot="1" noChangeAspect="1"/>
          </p:cNvSpPr>
          <p:nvPr>
            <p:ph type="sldImg"/>
          </p:nvPr>
        </p:nvSpPr>
        <p:spPr>
          <a:xfrm>
            <a:off x="0" y="0"/>
            <a:ext cx="0" cy="0"/>
          </a:xfrm>
          <a:prstGeom prst="rect">
            <a:avLst/>
          </a:prstGeom>
          <a:noFill/>
          <a:ln w="9525" cap="flat" cmpd="sng">
            <a:noFill/>
            <a:prstDash val="solid"/>
            <a:miter/>
          </a:ln>
        </p:spPr>
      </p:sp>
      <p:sp>
        <p:nvSpPr>
          <p:cNvPr id="1228" name="备注占位符 1227"/>
          <p:cNvSpPr>
            <a:spLocks noGrp="1"/>
          </p:cNvSpPr>
          <p:nvPr>
            <p:ph type="body" idx="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2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lgn="r" eaLnBrk="1" fontAlgn="base" latinLnBrk="0" hangingPunct="0">
              <a:buNone/>
            </a:pPr>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 name="幻灯片图像占位符 14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44" name="备注占位符 14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4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 name="幻灯片图像占位符 1232"/>
          <p:cNvSpPr>
            <a:spLocks noGrp="1" noRot="1" noChangeAspect="1"/>
          </p:cNvSpPr>
          <p:nvPr>
            <p:ph type="sldImg"/>
          </p:nvPr>
        </p:nvSpPr>
        <p:spPr>
          <a:xfrm>
            <a:off x="0" y="0"/>
            <a:ext cx="0" cy="0"/>
          </a:xfrm>
          <a:prstGeom prst="rect">
            <a:avLst/>
          </a:prstGeom>
          <a:noFill/>
          <a:ln w="9525" cap="flat" cmpd="sng">
            <a:noFill/>
            <a:prstDash val="solid"/>
            <a:miter/>
          </a:ln>
        </p:spPr>
      </p:sp>
      <p:sp>
        <p:nvSpPr>
          <p:cNvPr id="1234" name="备注占位符 1233"/>
          <p:cNvSpPr>
            <a:spLocks noGrp="1"/>
          </p:cNvSpPr>
          <p:nvPr>
            <p:ph type="body" idx="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3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lgn="r" eaLnBrk="1" fontAlgn="base" latinLnBrk="0" hangingPunct="0">
              <a:buNone/>
            </a:pPr>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 name="幻灯片图像占位符 1238"/>
          <p:cNvSpPr>
            <a:spLocks noGrp="1" noRot="1" noChangeAspect="1"/>
          </p:cNvSpPr>
          <p:nvPr>
            <p:ph type="sldImg"/>
          </p:nvPr>
        </p:nvSpPr>
        <p:spPr>
          <a:xfrm>
            <a:off x="0" y="0"/>
            <a:ext cx="0" cy="0"/>
          </a:xfrm>
          <a:prstGeom prst="rect">
            <a:avLst/>
          </a:prstGeom>
          <a:noFill/>
          <a:ln w="9525" cap="flat" cmpd="sng">
            <a:noFill/>
            <a:prstDash val="solid"/>
            <a:miter/>
          </a:ln>
        </p:spPr>
      </p:sp>
      <p:sp>
        <p:nvSpPr>
          <p:cNvPr id="1240" name="备注占位符 1239"/>
          <p:cNvSpPr>
            <a:spLocks noGrp="1"/>
          </p:cNvSpPr>
          <p:nvPr>
            <p:ph type="body" idx="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4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lgn="r" eaLnBrk="1" fontAlgn="base" latinLnBrk="0" hangingPunct="0">
              <a:buNone/>
            </a:pPr>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8" name="幻灯片图像占位符 1247"/>
          <p:cNvSpPr>
            <a:spLocks noGrp="1" noRot="1" noChangeAspect="1"/>
          </p:cNvSpPr>
          <p:nvPr>
            <p:ph type="sldImg"/>
          </p:nvPr>
        </p:nvSpPr>
        <p:spPr>
          <a:xfrm>
            <a:off x="0" y="0"/>
            <a:ext cx="0" cy="0"/>
          </a:xfrm>
          <a:prstGeom prst="rect">
            <a:avLst/>
          </a:prstGeom>
          <a:noFill/>
          <a:ln w="9525" cap="flat" cmpd="sng">
            <a:noFill/>
            <a:prstDash val="solid"/>
            <a:miter/>
          </a:ln>
        </p:spPr>
      </p:sp>
      <p:sp>
        <p:nvSpPr>
          <p:cNvPr id="1249" name="备注占位符 1248"/>
          <p:cNvSpPr>
            <a:spLocks noGrp="1"/>
          </p:cNvSpPr>
          <p:nvPr>
            <p:ph type="body" idx="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5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lgn="r" eaLnBrk="1" fontAlgn="base" latinLnBrk="0" hangingPunct="0">
              <a:buNone/>
            </a:pPr>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 name="幻灯片图像占位符 1256"/>
          <p:cNvSpPr>
            <a:spLocks noGrp="1" noRot="1" noChangeAspect="1"/>
          </p:cNvSpPr>
          <p:nvPr>
            <p:ph type="sldImg"/>
          </p:nvPr>
        </p:nvSpPr>
        <p:spPr>
          <a:xfrm>
            <a:off x="0" y="0"/>
            <a:ext cx="0" cy="0"/>
          </a:xfrm>
          <a:prstGeom prst="rect">
            <a:avLst/>
          </a:prstGeom>
          <a:noFill/>
          <a:ln w="9525" cap="flat" cmpd="sng">
            <a:noFill/>
            <a:prstDash val="solid"/>
            <a:miter/>
          </a:ln>
        </p:spPr>
      </p:sp>
      <p:sp>
        <p:nvSpPr>
          <p:cNvPr id="1258" name="备注占位符 1257"/>
          <p:cNvSpPr>
            <a:spLocks noGrp="1"/>
          </p:cNvSpPr>
          <p:nvPr>
            <p:ph type="body" idx="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5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lgn="r" eaLnBrk="1" fontAlgn="base" latinLnBrk="0" hangingPunct="0">
              <a:buNone/>
            </a:pPr>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7" name="幻灯片图像占位符 1266"/>
          <p:cNvSpPr>
            <a:spLocks noGrp="1" noRot="1" noChangeAspect="1"/>
          </p:cNvSpPr>
          <p:nvPr>
            <p:ph type="sldImg"/>
          </p:nvPr>
        </p:nvSpPr>
        <p:spPr>
          <a:xfrm>
            <a:off x="0" y="0"/>
            <a:ext cx="0" cy="0"/>
          </a:xfrm>
          <a:prstGeom prst="rect">
            <a:avLst/>
          </a:prstGeom>
          <a:noFill/>
          <a:ln w="9525" cap="flat" cmpd="sng">
            <a:noFill/>
            <a:prstDash val="solid"/>
            <a:miter/>
          </a:ln>
        </p:spPr>
      </p:sp>
      <p:sp>
        <p:nvSpPr>
          <p:cNvPr id="1268" name="备注占位符 1267"/>
          <p:cNvSpPr>
            <a:spLocks noGrp="1"/>
          </p:cNvSpPr>
          <p:nvPr>
            <p:ph type="body" idx="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6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lgn="r" eaLnBrk="1" fontAlgn="base" latinLnBrk="0" hangingPunct="0">
              <a:buNone/>
            </a:pPr>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3" name="幻灯片图像占位符 1272"/>
          <p:cNvSpPr>
            <a:spLocks noGrp="1" noRot="1" noChangeAspect="1"/>
          </p:cNvSpPr>
          <p:nvPr>
            <p:ph type="sldImg"/>
          </p:nvPr>
        </p:nvSpPr>
        <p:spPr>
          <a:xfrm>
            <a:off x="0" y="0"/>
            <a:ext cx="0" cy="0"/>
          </a:xfrm>
          <a:prstGeom prst="rect">
            <a:avLst/>
          </a:prstGeom>
          <a:noFill/>
          <a:ln w="9525" cap="flat" cmpd="sng">
            <a:noFill/>
            <a:prstDash val="solid"/>
            <a:miter/>
          </a:ln>
        </p:spPr>
      </p:sp>
      <p:sp>
        <p:nvSpPr>
          <p:cNvPr id="1274" name="备注占位符 1273"/>
          <p:cNvSpPr>
            <a:spLocks noGrp="1"/>
          </p:cNvSpPr>
          <p:nvPr>
            <p:ph type="body" idx="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7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lgn="r" eaLnBrk="1" fontAlgn="base" latinLnBrk="0" hangingPunct="0">
              <a:buNone/>
            </a:pPr>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 name="幻灯片图像占位符 1280"/>
          <p:cNvSpPr>
            <a:spLocks noGrp="1" noRot="1" noChangeAspect="1"/>
          </p:cNvSpPr>
          <p:nvPr>
            <p:ph type="sldImg"/>
          </p:nvPr>
        </p:nvSpPr>
        <p:spPr>
          <a:xfrm>
            <a:off x="0" y="0"/>
            <a:ext cx="0" cy="0"/>
          </a:xfrm>
          <a:prstGeom prst="rect">
            <a:avLst/>
          </a:prstGeom>
          <a:noFill/>
          <a:ln w="9525" cap="flat" cmpd="sng">
            <a:noFill/>
            <a:prstDash val="solid"/>
            <a:miter/>
          </a:ln>
        </p:spPr>
      </p:sp>
      <p:sp>
        <p:nvSpPr>
          <p:cNvPr id="1282" name="备注占位符 1281"/>
          <p:cNvSpPr>
            <a:spLocks noGrp="1"/>
          </p:cNvSpPr>
          <p:nvPr>
            <p:ph type="body" idx="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8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lgn="r" eaLnBrk="1" fontAlgn="base" latinLnBrk="0" hangingPunct="0">
              <a:buNone/>
            </a:pPr>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 name="幻灯片图像占位符 1289"/>
          <p:cNvSpPr>
            <a:spLocks noGrp="1" noRot="1" noChangeAspect="1"/>
          </p:cNvSpPr>
          <p:nvPr>
            <p:ph type="sldImg"/>
          </p:nvPr>
        </p:nvSpPr>
        <p:spPr>
          <a:xfrm>
            <a:off x="0" y="0"/>
            <a:ext cx="0" cy="0"/>
          </a:xfrm>
          <a:prstGeom prst="rect">
            <a:avLst/>
          </a:prstGeom>
          <a:noFill/>
          <a:ln w="9525" cap="flat" cmpd="sng">
            <a:noFill/>
            <a:prstDash val="solid"/>
            <a:miter/>
          </a:ln>
        </p:spPr>
      </p:sp>
      <p:sp>
        <p:nvSpPr>
          <p:cNvPr id="1291" name="备注占位符 1290"/>
          <p:cNvSpPr>
            <a:spLocks noGrp="1"/>
          </p:cNvSpPr>
          <p:nvPr>
            <p:ph type="body" idx="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9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lgn="r" eaLnBrk="1" fontAlgn="base" latinLnBrk="0" hangingPunct="0">
              <a:buNone/>
            </a:pPr>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6" name="幻灯片图像占位符 1295"/>
          <p:cNvSpPr>
            <a:spLocks noGrp="1" noRot="1" noChangeAspect="1"/>
          </p:cNvSpPr>
          <p:nvPr>
            <p:ph type="sldImg"/>
          </p:nvPr>
        </p:nvSpPr>
        <p:spPr>
          <a:xfrm>
            <a:off x="0" y="0"/>
            <a:ext cx="0" cy="0"/>
          </a:xfrm>
          <a:prstGeom prst="rect">
            <a:avLst/>
          </a:prstGeom>
          <a:noFill/>
          <a:ln w="9525" cap="flat" cmpd="sng">
            <a:noFill/>
            <a:prstDash val="solid"/>
            <a:miter/>
          </a:ln>
        </p:spPr>
      </p:sp>
      <p:sp>
        <p:nvSpPr>
          <p:cNvPr id="1297" name="备注占位符 1296"/>
          <p:cNvSpPr>
            <a:spLocks noGrp="1"/>
          </p:cNvSpPr>
          <p:nvPr>
            <p:ph type="body" idx="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9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lgn="r" eaLnBrk="1" fontAlgn="base" latinLnBrk="0" hangingPunct="0">
              <a:buNone/>
            </a:pPr>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2" name="幻灯片图像占位符 1301"/>
          <p:cNvSpPr>
            <a:spLocks noGrp="1" noRot="1" noChangeAspect="1"/>
          </p:cNvSpPr>
          <p:nvPr>
            <p:ph type="sldImg"/>
          </p:nvPr>
        </p:nvSpPr>
        <p:spPr>
          <a:xfrm>
            <a:off x="0" y="0"/>
            <a:ext cx="0" cy="0"/>
          </a:xfrm>
          <a:prstGeom prst="rect">
            <a:avLst/>
          </a:prstGeom>
          <a:noFill/>
          <a:ln w="9525" cap="flat" cmpd="sng">
            <a:noFill/>
            <a:prstDash val="solid"/>
            <a:miter/>
          </a:ln>
        </p:spPr>
      </p:sp>
      <p:sp>
        <p:nvSpPr>
          <p:cNvPr id="1303" name="备注占位符 1302"/>
          <p:cNvSpPr>
            <a:spLocks noGrp="1"/>
          </p:cNvSpPr>
          <p:nvPr>
            <p:ph type="body" idx="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0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lgn="r" eaLnBrk="1" fontAlgn="base" latinLnBrk="0" hangingPunct="0">
              <a:buNone/>
            </a:pPr>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 name="幻灯片图像占位符 15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54" name="备注占位符 15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5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8" name="幻灯片图像占位符 1307"/>
          <p:cNvSpPr>
            <a:spLocks noGrp="1" noRot="1" noChangeAspect="1"/>
          </p:cNvSpPr>
          <p:nvPr>
            <p:ph type="sldImg"/>
          </p:nvPr>
        </p:nvSpPr>
        <p:spPr>
          <a:xfrm>
            <a:off x="0" y="0"/>
            <a:ext cx="0" cy="0"/>
          </a:xfrm>
          <a:prstGeom prst="rect">
            <a:avLst/>
          </a:prstGeom>
          <a:noFill/>
          <a:ln w="9525" cap="flat" cmpd="sng">
            <a:noFill/>
            <a:prstDash val="solid"/>
            <a:miter/>
          </a:ln>
        </p:spPr>
      </p:sp>
      <p:sp>
        <p:nvSpPr>
          <p:cNvPr id="1309" name="备注占位符 1308"/>
          <p:cNvSpPr>
            <a:spLocks noGrp="1"/>
          </p:cNvSpPr>
          <p:nvPr>
            <p:ph type="body" idx="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1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lgn="r" eaLnBrk="1" fontAlgn="base" latinLnBrk="0" hangingPunct="0">
              <a:buNone/>
            </a:pPr>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7" name="幻灯片图像占位符 1316"/>
          <p:cNvSpPr>
            <a:spLocks noGrp="1" noRot="1" noChangeAspect="1"/>
          </p:cNvSpPr>
          <p:nvPr>
            <p:ph type="sldImg"/>
          </p:nvPr>
        </p:nvSpPr>
        <p:spPr>
          <a:xfrm>
            <a:off x="0" y="0"/>
            <a:ext cx="0" cy="0"/>
          </a:xfrm>
          <a:prstGeom prst="rect">
            <a:avLst/>
          </a:prstGeom>
          <a:noFill/>
          <a:ln w="9525" cap="flat" cmpd="sng">
            <a:noFill/>
            <a:prstDash val="solid"/>
            <a:miter/>
          </a:ln>
        </p:spPr>
      </p:sp>
      <p:sp>
        <p:nvSpPr>
          <p:cNvPr id="1318" name="备注占位符 1317"/>
          <p:cNvSpPr>
            <a:spLocks noGrp="1"/>
          </p:cNvSpPr>
          <p:nvPr>
            <p:ph type="body" idx="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1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lgn="r" eaLnBrk="1" fontAlgn="base" latinLnBrk="0" hangingPunct="0">
              <a:buNone/>
            </a:pPr>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6" name="幻灯片图像占位符 1325"/>
          <p:cNvSpPr>
            <a:spLocks noGrp="1" noRot="1" noChangeAspect="1"/>
          </p:cNvSpPr>
          <p:nvPr>
            <p:ph type="sldImg"/>
          </p:nvPr>
        </p:nvSpPr>
        <p:spPr>
          <a:xfrm>
            <a:off x="0" y="0"/>
            <a:ext cx="0" cy="0"/>
          </a:xfrm>
          <a:prstGeom prst="rect">
            <a:avLst/>
          </a:prstGeom>
          <a:noFill/>
          <a:ln w="9525" cap="flat" cmpd="sng">
            <a:noFill/>
            <a:prstDash val="solid"/>
            <a:miter/>
          </a:ln>
        </p:spPr>
      </p:sp>
      <p:sp>
        <p:nvSpPr>
          <p:cNvPr id="1327" name="备注占位符 1326"/>
          <p:cNvSpPr>
            <a:spLocks noGrp="1"/>
          </p:cNvSpPr>
          <p:nvPr>
            <p:ph type="body" idx="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2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lgn="r" eaLnBrk="1" fontAlgn="base" latinLnBrk="0" hangingPunct="0">
              <a:buNone/>
            </a:pPr>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5" name="幻灯片图像占位符 133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336" name="备注占位符 133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3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5" name="幻灯片图像占位符 134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346" name="备注占位符 134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4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 name="幻灯片图像占位符 135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352" name="备注占位符 135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5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0" name="幻灯片图像占位符 135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361" name="备注占位符 136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6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6" name="幻灯片图像占位符 136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367" name="备注占位符 136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6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7" name="幻灯片图像占位符 1376"/>
          <p:cNvSpPr>
            <a:spLocks noGrp="1" noRot="1" noChangeAspect="1"/>
          </p:cNvSpPr>
          <p:nvPr>
            <p:ph type="sldImg"/>
          </p:nvPr>
        </p:nvSpPr>
        <p:spPr>
          <a:xfrm>
            <a:off x="0" y="0"/>
            <a:ext cx="0" cy="0"/>
          </a:xfrm>
          <a:prstGeom prst="rect">
            <a:avLst/>
          </a:prstGeom>
          <a:noFill/>
          <a:ln w="9525" cap="flat" cmpd="sng">
            <a:noFill/>
            <a:prstDash val="solid"/>
            <a:miter/>
          </a:ln>
        </p:spPr>
      </p:sp>
      <p:sp>
        <p:nvSpPr>
          <p:cNvPr id="1378" name="备注占位符 1377"/>
          <p:cNvSpPr>
            <a:spLocks noGrp="1"/>
          </p:cNvSpPr>
          <p:nvPr>
            <p:ph type="body" idx="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7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lgn="r" eaLnBrk="1" fontAlgn="base" latinLnBrk="0" hangingPunct="0">
              <a:buNone/>
            </a:pPr>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6" name="幻灯片图像占位符 16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67" name="备注占位符 16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6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3" name="幻灯片图像占位符 1382"/>
          <p:cNvSpPr>
            <a:spLocks noGrp="1" noRot="1" noChangeAspect="1"/>
          </p:cNvSpPr>
          <p:nvPr>
            <p:ph type="sldImg"/>
          </p:nvPr>
        </p:nvSpPr>
        <p:spPr>
          <a:xfrm>
            <a:off x="0" y="0"/>
            <a:ext cx="0" cy="0"/>
          </a:xfrm>
          <a:prstGeom prst="rect">
            <a:avLst/>
          </a:prstGeom>
          <a:noFill/>
          <a:ln w="9525" cap="flat" cmpd="sng">
            <a:noFill/>
            <a:prstDash val="solid"/>
            <a:miter/>
          </a:ln>
        </p:spPr>
      </p:sp>
      <p:sp>
        <p:nvSpPr>
          <p:cNvPr id="1384" name="备注占位符 1383"/>
          <p:cNvSpPr>
            <a:spLocks noGrp="1"/>
          </p:cNvSpPr>
          <p:nvPr>
            <p:ph type="body" idx="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8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lgn="r" eaLnBrk="1" fontAlgn="base" latinLnBrk="0" hangingPunct="0">
              <a:buNone/>
            </a:pPr>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9" name="幻灯片图像占位符 1388"/>
          <p:cNvSpPr>
            <a:spLocks noGrp="1" noRot="1" noChangeAspect="1"/>
          </p:cNvSpPr>
          <p:nvPr>
            <p:ph type="sldImg"/>
          </p:nvPr>
        </p:nvSpPr>
        <p:spPr>
          <a:xfrm>
            <a:off x="0" y="0"/>
            <a:ext cx="0" cy="0"/>
          </a:xfrm>
          <a:prstGeom prst="rect">
            <a:avLst/>
          </a:prstGeom>
          <a:noFill/>
          <a:ln w="9525" cap="flat" cmpd="sng">
            <a:noFill/>
            <a:prstDash val="solid"/>
            <a:miter/>
          </a:ln>
        </p:spPr>
      </p:sp>
      <p:sp>
        <p:nvSpPr>
          <p:cNvPr id="1390" name="备注占位符 1389"/>
          <p:cNvSpPr>
            <a:spLocks noGrp="1"/>
          </p:cNvSpPr>
          <p:nvPr>
            <p:ph type="body" idx="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9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lgn="r" eaLnBrk="1" fontAlgn="base" latinLnBrk="0" hangingPunct="0">
              <a:buNone/>
            </a:pPr>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9" name="幻灯片图像占位符 1398"/>
          <p:cNvSpPr>
            <a:spLocks noGrp="1" noRot="1" noChangeAspect="1"/>
          </p:cNvSpPr>
          <p:nvPr>
            <p:ph type="sldImg"/>
          </p:nvPr>
        </p:nvSpPr>
        <p:spPr>
          <a:xfrm>
            <a:off x="0" y="0"/>
            <a:ext cx="0" cy="0"/>
          </a:xfrm>
          <a:prstGeom prst="rect">
            <a:avLst/>
          </a:prstGeom>
          <a:noFill/>
          <a:ln w="9525" cap="flat" cmpd="sng">
            <a:noFill/>
            <a:prstDash val="solid"/>
            <a:miter/>
          </a:ln>
        </p:spPr>
      </p:sp>
      <p:sp>
        <p:nvSpPr>
          <p:cNvPr id="1400" name="备注占位符 1399"/>
          <p:cNvSpPr>
            <a:spLocks noGrp="1"/>
          </p:cNvSpPr>
          <p:nvPr>
            <p:ph type="body" idx="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40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lgn="r" eaLnBrk="1" fontAlgn="base" latinLnBrk="0" hangingPunct="0">
              <a:buNone/>
            </a:pPr>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5" name="幻灯片图像占位符 1404"/>
          <p:cNvSpPr>
            <a:spLocks noGrp="1" noRot="1" noChangeAspect="1"/>
          </p:cNvSpPr>
          <p:nvPr>
            <p:ph type="sldImg"/>
          </p:nvPr>
        </p:nvSpPr>
        <p:spPr>
          <a:xfrm>
            <a:off x="0" y="0"/>
            <a:ext cx="0" cy="0"/>
          </a:xfrm>
          <a:prstGeom prst="rect">
            <a:avLst/>
          </a:prstGeom>
          <a:noFill/>
          <a:ln w="9525" cap="flat" cmpd="sng">
            <a:noFill/>
            <a:prstDash val="solid"/>
            <a:miter/>
          </a:ln>
        </p:spPr>
      </p:sp>
      <p:sp>
        <p:nvSpPr>
          <p:cNvPr id="1406" name="备注占位符 1405"/>
          <p:cNvSpPr>
            <a:spLocks noGrp="1"/>
          </p:cNvSpPr>
          <p:nvPr>
            <p:ph type="body" idx="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40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lgn="r" eaLnBrk="1" fontAlgn="base" latinLnBrk="0" hangingPunct="0">
              <a:buNone/>
            </a:pPr>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4" name="幻灯片图像占位符 1413"/>
          <p:cNvSpPr>
            <a:spLocks noGrp="1" noRot="1" noChangeAspect="1"/>
          </p:cNvSpPr>
          <p:nvPr>
            <p:ph type="sldImg"/>
          </p:nvPr>
        </p:nvSpPr>
        <p:spPr>
          <a:xfrm>
            <a:off x="0" y="0"/>
            <a:ext cx="0" cy="0"/>
          </a:xfrm>
          <a:prstGeom prst="rect">
            <a:avLst/>
          </a:prstGeom>
          <a:noFill/>
          <a:ln w="9525" cap="flat" cmpd="sng">
            <a:noFill/>
            <a:prstDash val="solid"/>
            <a:miter/>
          </a:ln>
        </p:spPr>
      </p:sp>
      <p:sp>
        <p:nvSpPr>
          <p:cNvPr id="1415" name="备注占位符 1414"/>
          <p:cNvSpPr>
            <a:spLocks noGrp="1"/>
          </p:cNvSpPr>
          <p:nvPr>
            <p:ph type="body" idx="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41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lgn="r" eaLnBrk="1" fontAlgn="base" latinLnBrk="0" hangingPunct="0">
              <a:buNone/>
            </a:pPr>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4" name="幻灯片图像占位符 1423"/>
          <p:cNvSpPr>
            <a:spLocks noGrp="1" noRot="1" noChangeAspect="1"/>
          </p:cNvSpPr>
          <p:nvPr>
            <p:ph type="sldImg"/>
          </p:nvPr>
        </p:nvSpPr>
        <p:spPr>
          <a:xfrm>
            <a:off x="0" y="0"/>
            <a:ext cx="0" cy="0"/>
          </a:xfrm>
          <a:prstGeom prst="rect">
            <a:avLst/>
          </a:prstGeom>
          <a:noFill/>
          <a:ln w="9525" cap="flat" cmpd="sng">
            <a:noFill/>
            <a:prstDash val="solid"/>
            <a:miter/>
          </a:ln>
        </p:spPr>
      </p:sp>
      <p:sp>
        <p:nvSpPr>
          <p:cNvPr id="1425" name="备注占位符 1424"/>
          <p:cNvSpPr>
            <a:spLocks noGrp="1"/>
          </p:cNvSpPr>
          <p:nvPr>
            <p:ph type="body" idx="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42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lgn="r" eaLnBrk="1" fontAlgn="base" latinLnBrk="0" hangingPunct="0">
              <a:buNone/>
            </a:pPr>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9" name="幻灯片图像占位符 1428"/>
          <p:cNvSpPr>
            <a:spLocks noGrp="1" noRot="1" noChangeAspect="1"/>
          </p:cNvSpPr>
          <p:nvPr>
            <p:ph type="sldImg"/>
          </p:nvPr>
        </p:nvSpPr>
        <p:spPr>
          <a:xfrm>
            <a:off x="0" y="0"/>
            <a:ext cx="0" cy="0"/>
          </a:xfrm>
          <a:prstGeom prst="rect">
            <a:avLst/>
          </a:prstGeom>
          <a:noFill/>
          <a:ln w="9525" cap="flat" cmpd="sng">
            <a:noFill/>
            <a:prstDash val="solid"/>
            <a:miter/>
          </a:ln>
        </p:spPr>
      </p:sp>
      <p:sp>
        <p:nvSpPr>
          <p:cNvPr id="1430" name="备注占位符 1429"/>
          <p:cNvSpPr>
            <a:spLocks noGrp="1"/>
          </p:cNvSpPr>
          <p:nvPr>
            <p:ph type="body" idx="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43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lgn="r" eaLnBrk="1" fontAlgn="base" latinLnBrk="0" hangingPunct="0">
              <a:buNone/>
            </a:pPr>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 name="幻灯片图像占位符 1434"/>
          <p:cNvSpPr>
            <a:spLocks noGrp="1" noRot="1" noChangeAspect="1"/>
          </p:cNvSpPr>
          <p:nvPr>
            <p:ph type="sldImg"/>
          </p:nvPr>
        </p:nvSpPr>
        <p:spPr>
          <a:xfrm>
            <a:off x="0" y="0"/>
            <a:ext cx="0" cy="0"/>
          </a:xfrm>
          <a:prstGeom prst="rect">
            <a:avLst/>
          </a:prstGeom>
          <a:noFill/>
          <a:ln w="9525" cap="flat" cmpd="sng">
            <a:noFill/>
            <a:prstDash val="solid"/>
            <a:miter/>
          </a:ln>
        </p:spPr>
      </p:sp>
      <p:sp>
        <p:nvSpPr>
          <p:cNvPr id="1436" name="备注占位符 1435"/>
          <p:cNvSpPr>
            <a:spLocks noGrp="1"/>
          </p:cNvSpPr>
          <p:nvPr>
            <p:ph type="body" idx="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43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lgn="r" eaLnBrk="1" fontAlgn="base" latinLnBrk="0" hangingPunct="0">
              <a:buNone/>
            </a:pPr>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 name="幻灯片图像占位符 1440"/>
          <p:cNvSpPr>
            <a:spLocks noGrp="1" noRot="1" noChangeAspect="1"/>
          </p:cNvSpPr>
          <p:nvPr>
            <p:ph type="sldImg"/>
          </p:nvPr>
        </p:nvSpPr>
        <p:spPr>
          <a:xfrm>
            <a:off x="0" y="0"/>
            <a:ext cx="0" cy="0"/>
          </a:xfrm>
          <a:prstGeom prst="rect">
            <a:avLst/>
          </a:prstGeom>
          <a:noFill/>
          <a:ln w="9525" cap="flat" cmpd="sng">
            <a:noFill/>
            <a:prstDash val="solid"/>
            <a:miter/>
          </a:ln>
        </p:spPr>
      </p:sp>
      <p:sp>
        <p:nvSpPr>
          <p:cNvPr id="1442" name="备注占位符 1441"/>
          <p:cNvSpPr>
            <a:spLocks noGrp="1"/>
          </p:cNvSpPr>
          <p:nvPr>
            <p:ph type="body" idx="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44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lgn="r" eaLnBrk="1" fontAlgn="base" latinLnBrk="0" hangingPunct="0">
              <a:buNone/>
            </a:pPr>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7" name="幻灯片图像占位符 1446"/>
          <p:cNvSpPr>
            <a:spLocks noGrp="1" noRot="1" noChangeAspect="1"/>
          </p:cNvSpPr>
          <p:nvPr>
            <p:ph type="sldImg"/>
          </p:nvPr>
        </p:nvSpPr>
        <p:spPr>
          <a:xfrm>
            <a:off x="0" y="0"/>
            <a:ext cx="0" cy="0"/>
          </a:xfrm>
          <a:prstGeom prst="rect">
            <a:avLst/>
          </a:prstGeom>
          <a:noFill/>
          <a:ln w="9525" cap="flat" cmpd="sng">
            <a:noFill/>
            <a:prstDash val="solid"/>
            <a:miter/>
          </a:ln>
        </p:spPr>
      </p:sp>
      <p:sp>
        <p:nvSpPr>
          <p:cNvPr id="1448" name="备注占位符 1447"/>
          <p:cNvSpPr>
            <a:spLocks noGrp="1"/>
          </p:cNvSpPr>
          <p:nvPr>
            <p:ph type="body" idx="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44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lgn="r" eaLnBrk="1" fontAlgn="base" latinLnBrk="0" hangingPunct="0">
              <a:buNone/>
            </a:pPr>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5" name="幻灯片图像占位符 17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76" name="备注占位符 17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7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2" name="幻灯片图像占位符 1451"/>
          <p:cNvSpPr>
            <a:spLocks noGrp="1" noRot="1" noChangeAspect="1"/>
          </p:cNvSpPr>
          <p:nvPr>
            <p:ph type="sldImg"/>
          </p:nvPr>
        </p:nvSpPr>
        <p:spPr>
          <a:xfrm>
            <a:off x="0" y="0"/>
            <a:ext cx="0" cy="0"/>
          </a:xfrm>
          <a:prstGeom prst="rect">
            <a:avLst/>
          </a:prstGeom>
          <a:noFill/>
          <a:ln w="9525" cap="flat" cmpd="sng">
            <a:noFill/>
            <a:prstDash val="solid"/>
            <a:miter/>
          </a:ln>
        </p:spPr>
      </p:sp>
      <p:sp>
        <p:nvSpPr>
          <p:cNvPr id="1453" name="备注占位符 1452"/>
          <p:cNvSpPr>
            <a:spLocks noGrp="1"/>
          </p:cNvSpPr>
          <p:nvPr>
            <p:ph type="body" idx="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45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lgn="r" eaLnBrk="1" fontAlgn="base" latinLnBrk="0" hangingPunct="0">
              <a:buNone/>
            </a:pPr>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7" name="幻灯片图像占位符 1456"/>
          <p:cNvSpPr>
            <a:spLocks noGrp="1" noRot="1" noChangeAspect="1"/>
          </p:cNvSpPr>
          <p:nvPr>
            <p:ph type="sldImg"/>
          </p:nvPr>
        </p:nvSpPr>
        <p:spPr>
          <a:xfrm>
            <a:off x="0" y="0"/>
            <a:ext cx="0" cy="0"/>
          </a:xfrm>
          <a:prstGeom prst="rect">
            <a:avLst/>
          </a:prstGeom>
          <a:noFill/>
          <a:ln w="9525" cap="flat" cmpd="sng">
            <a:noFill/>
            <a:prstDash val="solid"/>
            <a:miter/>
          </a:ln>
        </p:spPr>
      </p:sp>
      <p:sp>
        <p:nvSpPr>
          <p:cNvPr id="1458" name="备注占位符 1457"/>
          <p:cNvSpPr>
            <a:spLocks noGrp="1"/>
          </p:cNvSpPr>
          <p:nvPr>
            <p:ph type="body" idx="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45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lgn="r" eaLnBrk="1" fontAlgn="base" latinLnBrk="0" hangingPunct="0">
              <a:buNone/>
            </a:pPr>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1" name="幻灯片图像占位符 151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512" name="备注占位符 151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51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5" name="幻灯片图像占位符 18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86" name="备注占位符 18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8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 name="幻灯片图像占位符 19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95" name="备注占位符 19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9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4" name="幻灯片图像占位符 21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15" name="备注占位符 21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1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 name="幻灯片图像占位符 22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26" name="备注占位符 22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2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幻灯片图像占位符 4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7" name="备注占位符 4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1" name="幻灯片图像占位符 23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32" name="备注占位符 23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3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 name="幻灯片图像占位符 24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46" name="备注占位符 24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4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5" name="幻灯片图像占位符 25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56" name="备注占位符 25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5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1" name="幻灯片图像占位符 27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72" name="备注占位符 27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7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5" name="幻灯片图像占位符 28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86" name="备注占位符 28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8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 name="幻灯片图像占位符 29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97" name="备注占位符 29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9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 name="幻灯片图像占位符 30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10" name="备注占位符 30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1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0" name="幻灯片图像占位符 31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21" name="备注占位符 32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2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0" name="幻灯片图像占位符 32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31" name="备注占位符 33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3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6" name="幻灯片图像占位符 33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37" name="备注占位符 33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3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幻灯片图像占位符 5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3" name="备注占位符 5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7" name="幻灯片图像占位符 34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48" name="备注占位符 34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4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5" name="幻灯片图像占位符 36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66" name="备注占位符 36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6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6" name="幻灯片图像占位符 37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77" name="备注占位符 37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7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7" name="幻灯片图像占位符 38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88" name="备注占位符 38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8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8" name="幻灯片图像占位符 39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99" name="备注占位符 39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0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6" name="幻灯片图像占位符 40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07" name="备注占位符 40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0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6" name="幻灯片图像占位符 41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17" name="备注占位符 41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1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1" name="幻灯片图像占位符 42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22" name="备注占位符 42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2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7" name="幻灯片图像占位符 43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38" name="备注占位符 43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3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6" name="幻灯片图像占位符 44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47" name="备注占位符 44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4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幻灯片图像占位符 6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5" name="备注占位符 6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4" name="幻灯片图像占位符 46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65" name="备注占位符 46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6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5" name="幻灯片图像占位符 47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76" name="备注占位符 47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7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2" name="幻灯片图像占位符 48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83" name="备注占位符 48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8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3" name="幻灯片图像占位符 49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94" name="备注占位符 49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9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7" name="幻灯片图像占位符 50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08" name="备注占位符 50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0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4" name="幻灯片图像占位符 51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15" name="备注占位符 51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1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9" name="幻灯片图像占位符 51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20" name="备注占位符 51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2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 name="幻灯片图像占位符 52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29" name="备注占位符 52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3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4" name="幻灯片图像占位符 54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45" name="备注占位符 54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4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4" name="幻灯片图像占位符 54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45" name="备注占位符 54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4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幻灯片图像占位符 7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5" name="备注占位符 7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0" name="幻灯片图像占位符 54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51" name="备注占位符 55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5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6" name="幻灯片图像占位符 55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57" name="备注占位符 55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5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4" name="幻灯片图像占位符 56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65" name="备注占位符 56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6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 name="幻灯片图像占位符 57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74" name="备注占位符 57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7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1" name="幻灯片图像占位符 58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82" name="备注占位符 58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8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7" name="幻灯片图像占位符 58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88" name="备注占位符 58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8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 name="幻灯片图像占位符 59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94" name="备注占位符 59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9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0" name="幻灯片图像占位符 59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01" name="备注占位符 60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0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5" name="幻灯片图像占位符 60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06" name="备注占位符 60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0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3" name="幻灯片图像占位符 61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14" name="备注占位符 61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1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 name="幻灯片图像占位符 8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5" name="备注占位符 8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9" name="幻灯片图像占位符 61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20" name="备注占位符 61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2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5" name="幻灯片图像占位符 62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26" name="备注占位符 62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2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5" name="幻灯片图像占位符 63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36" name="备注占位符 63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3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3" name="幻灯片图像占位符 64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44" name="备注占位符 64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4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2" name="幻灯片图像占位符 65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53" name="备注占位符 65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5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0" name="幻灯片图像占位符 65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61" name="备注占位符 66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6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0" name="幻灯片图像占位符 66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71" name="备注占位符 67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7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9" name="幻灯片图像占位符 67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80" name="备注占位符 67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8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8" name="幻灯片图像占位符 68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89" name="备注占位符 68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9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5" name="幻灯片图像占位符 69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96" name="备注占位符 69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9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 name="幻灯片图像占位符 9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5" name="备注占位符 9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4" name="幻灯片图像占位符 70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05" name="备注占位符 70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0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1" name="幻灯片图像占位符 71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12" name="备注占位符 71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1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 name="幻灯片图像占位符 71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17" name="备注占位符 71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1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5" name="幻灯片图像占位符 72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26" name="备注占位符 72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2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1" name="幻灯片图像占位符 73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32" name="备注占位符 73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3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2" name="幻灯片图像占位符 74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43" name="备注占位符 74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4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8" name="幻灯片图像占位符 74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49" name="备注占位符 74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5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4" name="幻灯片图像占位符 75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55" name="备注占位符 75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5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1" name="幻灯片图像占位符 76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62" name="备注占位符 76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6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9" name="幻灯片图像占位符 76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70" name="备注占位符 76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7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 name="幻灯片图像占位符 10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4" name="备注占位符 10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5" name="幻灯片图像占位符 77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76" name="备注占位符 77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7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1" name="幻灯片图像占位符 78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82" name="备注占位符 78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8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 name="幻灯片图像占位符 78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89" name="备注占位符 78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9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 name="幻灯片图像占位符 79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99" name="备注占位符 79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0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7" name="幻灯片图像占位符 80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08" name="备注占位符 80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0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 name="幻灯片图像占位符 816"/>
          <p:cNvSpPr>
            <a:spLocks noGrp="1" noRot="1" noChangeAspect="1"/>
          </p:cNvSpPr>
          <p:nvPr>
            <p:ph type="sldImg"/>
          </p:nvPr>
        </p:nvSpPr>
        <p:spPr>
          <a:xfrm>
            <a:off x="0" y="0"/>
            <a:ext cx="0" cy="0"/>
          </a:xfrm>
          <a:prstGeom prst="rect">
            <a:avLst/>
          </a:prstGeom>
          <a:noFill/>
          <a:ln w="9525" cap="flat" cmpd="sng">
            <a:noFill/>
            <a:prstDash val="solid"/>
            <a:miter/>
          </a:ln>
        </p:spPr>
      </p:sp>
      <p:sp>
        <p:nvSpPr>
          <p:cNvPr id="818" name="备注占位符 817"/>
          <p:cNvSpPr>
            <a:spLocks noGrp="1"/>
          </p:cNvSpPr>
          <p:nvPr>
            <p:ph type="body" idx="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1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lgn="r" eaLnBrk="1" fontAlgn="base" latinLnBrk="0" hangingPunct="0">
              <a:buNone/>
            </a:pPr>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 name="幻灯片图像占位符 825"/>
          <p:cNvSpPr>
            <a:spLocks noGrp="1" noRot="1" noChangeAspect="1"/>
          </p:cNvSpPr>
          <p:nvPr>
            <p:ph type="sldImg"/>
          </p:nvPr>
        </p:nvSpPr>
        <p:spPr>
          <a:xfrm>
            <a:off x="0" y="0"/>
            <a:ext cx="0" cy="0"/>
          </a:xfrm>
          <a:prstGeom prst="rect">
            <a:avLst/>
          </a:prstGeom>
          <a:noFill/>
          <a:ln w="9525" cap="flat" cmpd="sng">
            <a:noFill/>
            <a:prstDash val="solid"/>
            <a:miter/>
          </a:ln>
        </p:spPr>
      </p:sp>
      <p:sp>
        <p:nvSpPr>
          <p:cNvPr id="827" name="备注占位符 826"/>
          <p:cNvSpPr>
            <a:spLocks noGrp="1"/>
          </p:cNvSpPr>
          <p:nvPr>
            <p:ph type="body" idx="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2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lgn="r" eaLnBrk="1" fontAlgn="base" latinLnBrk="0" hangingPunct="0">
              <a:buNone/>
            </a:pPr>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 name="幻灯片图像占位符 831"/>
          <p:cNvSpPr>
            <a:spLocks noGrp="1" noRot="1" noChangeAspect="1"/>
          </p:cNvSpPr>
          <p:nvPr>
            <p:ph type="sldImg"/>
          </p:nvPr>
        </p:nvSpPr>
        <p:spPr>
          <a:xfrm>
            <a:off x="0" y="0"/>
            <a:ext cx="0" cy="0"/>
          </a:xfrm>
          <a:prstGeom prst="rect">
            <a:avLst/>
          </a:prstGeom>
          <a:noFill/>
          <a:ln w="9525" cap="flat" cmpd="sng">
            <a:noFill/>
            <a:prstDash val="solid"/>
            <a:miter/>
          </a:ln>
        </p:spPr>
      </p:sp>
      <p:sp>
        <p:nvSpPr>
          <p:cNvPr id="833" name="备注占位符 832"/>
          <p:cNvSpPr>
            <a:spLocks noGrp="1"/>
          </p:cNvSpPr>
          <p:nvPr>
            <p:ph type="body" idx="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3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lgn="r" eaLnBrk="1" fontAlgn="base" latinLnBrk="0" hangingPunct="0">
              <a:buNone/>
            </a:pPr>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 name="幻灯片图像占位符 838"/>
          <p:cNvSpPr>
            <a:spLocks noGrp="1" noRot="1" noChangeAspect="1"/>
          </p:cNvSpPr>
          <p:nvPr>
            <p:ph type="sldImg"/>
          </p:nvPr>
        </p:nvSpPr>
        <p:spPr>
          <a:xfrm>
            <a:off x="0" y="0"/>
            <a:ext cx="0" cy="0"/>
          </a:xfrm>
          <a:prstGeom prst="rect">
            <a:avLst/>
          </a:prstGeom>
          <a:noFill/>
          <a:ln w="9525" cap="flat" cmpd="sng">
            <a:noFill/>
            <a:prstDash val="solid"/>
            <a:miter/>
          </a:ln>
        </p:spPr>
      </p:sp>
      <p:sp>
        <p:nvSpPr>
          <p:cNvPr id="840" name="备注占位符 839"/>
          <p:cNvSpPr>
            <a:spLocks noGrp="1"/>
          </p:cNvSpPr>
          <p:nvPr>
            <p:ph type="body" idx="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4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lgn="r" eaLnBrk="1" fontAlgn="base" latinLnBrk="0" hangingPunct="0">
              <a:buNone/>
            </a:pPr>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 name="幻灯片图像占位符 848"/>
          <p:cNvSpPr>
            <a:spLocks noGrp="1" noRot="1" noChangeAspect="1"/>
          </p:cNvSpPr>
          <p:nvPr>
            <p:ph type="sldImg"/>
          </p:nvPr>
        </p:nvSpPr>
        <p:spPr>
          <a:xfrm>
            <a:off x="0" y="0"/>
            <a:ext cx="0" cy="0"/>
          </a:xfrm>
          <a:prstGeom prst="rect">
            <a:avLst/>
          </a:prstGeom>
          <a:noFill/>
          <a:ln w="9525" cap="flat" cmpd="sng">
            <a:noFill/>
            <a:prstDash val="solid"/>
            <a:miter/>
          </a:ln>
        </p:spPr>
      </p:sp>
      <p:sp>
        <p:nvSpPr>
          <p:cNvPr id="850" name="备注占位符 849"/>
          <p:cNvSpPr>
            <a:spLocks noGrp="1"/>
          </p:cNvSpPr>
          <p:nvPr>
            <p:ph type="body" idx="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5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lgn="r" eaLnBrk="1" fontAlgn="base" latinLnBrk="0" hangingPunct="0">
              <a:buNone/>
            </a:pPr>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 name="幻灯片图像占位符 11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3" name="备注占位符 11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 name="幻灯片图像占位符 854"/>
          <p:cNvSpPr>
            <a:spLocks noGrp="1" noRot="1" noChangeAspect="1"/>
          </p:cNvSpPr>
          <p:nvPr>
            <p:ph type="sldImg"/>
          </p:nvPr>
        </p:nvSpPr>
        <p:spPr>
          <a:xfrm>
            <a:off x="0" y="0"/>
            <a:ext cx="0" cy="0"/>
          </a:xfrm>
          <a:prstGeom prst="rect">
            <a:avLst/>
          </a:prstGeom>
          <a:noFill/>
          <a:ln w="9525" cap="flat" cmpd="sng">
            <a:noFill/>
            <a:prstDash val="solid"/>
            <a:miter/>
          </a:ln>
        </p:spPr>
      </p:sp>
      <p:sp>
        <p:nvSpPr>
          <p:cNvPr id="856" name="备注占位符 855"/>
          <p:cNvSpPr>
            <a:spLocks noGrp="1"/>
          </p:cNvSpPr>
          <p:nvPr>
            <p:ph type="body" idx="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5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lgn="r" eaLnBrk="1" fontAlgn="base" latinLnBrk="0" hangingPunct="0">
              <a:buNone/>
            </a:pPr>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 name="幻灯片图像占位符 860"/>
          <p:cNvSpPr>
            <a:spLocks noGrp="1" noRot="1" noChangeAspect="1"/>
          </p:cNvSpPr>
          <p:nvPr>
            <p:ph type="sldImg"/>
          </p:nvPr>
        </p:nvSpPr>
        <p:spPr>
          <a:xfrm>
            <a:off x="0" y="0"/>
            <a:ext cx="0" cy="0"/>
          </a:xfrm>
          <a:prstGeom prst="rect">
            <a:avLst/>
          </a:prstGeom>
          <a:noFill/>
          <a:ln w="9525" cap="flat" cmpd="sng">
            <a:noFill/>
            <a:prstDash val="solid"/>
            <a:miter/>
          </a:ln>
        </p:spPr>
      </p:sp>
      <p:sp>
        <p:nvSpPr>
          <p:cNvPr id="862" name="备注占位符 861"/>
          <p:cNvSpPr>
            <a:spLocks noGrp="1"/>
          </p:cNvSpPr>
          <p:nvPr>
            <p:ph type="body" idx="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6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lgn="r" eaLnBrk="1" fontAlgn="base" latinLnBrk="0" hangingPunct="0">
              <a:buNone/>
            </a:pPr>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 name="幻灯片图像占位符 866"/>
          <p:cNvSpPr>
            <a:spLocks noGrp="1" noRot="1" noChangeAspect="1"/>
          </p:cNvSpPr>
          <p:nvPr>
            <p:ph type="sldImg"/>
          </p:nvPr>
        </p:nvSpPr>
        <p:spPr>
          <a:xfrm>
            <a:off x="0" y="0"/>
            <a:ext cx="0" cy="0"/>
          </a:xfrm>
          <a:prstGeom prst="rect">
            <a:avLst/>
          </a:prstGeom>
          <a:noFill/>
          <a:ln w="9525" cap="flat" cmpd="sng">
            <a:noFill/>
            <a:prstDash val="solid"/>
            <a:miter/>
          </a:ln>
        </p:spPr>
      </p:sp>
      <p:sp>
        <p:nvSpPr>
          <p:cNvPr id="868" name="备注占位符 867"/>
          <p:cNvSpPr>
            <a:spLocks noGrp="1"/>
          </p:cNvSpPr>
          <p:nvPr>
            <p:ph type="body" idx="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6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lgn="r" eaLnBrk="1" fontAlgn="base" latinLnBrk="0" hangingPunct="0">
              <a:buNone/>
            </a:pPr>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 name="幻灯片图像占位符 879"/>
          <p:cNvSpPr>
            <a:spLocks noGrp="1" noRot="1" noChangeAspect="1"/>
          </p:cNvSpPr>
          <p:nvPr>
            <p:ph type="sldImg"/>
          </p:nvPr>
        </p:nvSpPr>
        <p:spPr>
          <a:xfrm>
            <a:off x="0" y="0"/>
            <a:ext cx="0" cy="0"/>
          </a:xfrm>
          <a:prstGeom prst="rect">
            <a:avLst/>
          </a:prstGeom>
          <a:noFill/>
          <a:ln w="9525" cap="flat" cmpd="sng">
            <a:noFill/>
            <a:prstDash val="solid"/>
            <a:miter/>
          </a:ln>
        </p:spPr>
      </p:sp>
      <p:sp>
        <p:nvSpPr>
          <p:cNvPr id="881" name="备注占位符 880"/>
          <p:cNvSpPr>
            <a:spLocks noGrp="1"/>
          </p:cNvSpPr>
          <p:nvPr>
            <p:ph type="body" idx="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8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lgn="r" eaLnBrk="1" fontAlgn="base" latinLnBrk="0" hangingPunct="0">
              <a:buNone/>
            </a:pPr>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 name="幻灯片图像占位符 892"/>
          <p:cNvSpPr>
            <a:spLocks noGrp="1" noRot="1" noChangeAspect="1"/>
          </p:cNvSpPr>
          <p:nvPr>
            <p:ph type="sldImg"/>
          </p:nvPr>
        </p:nvSpPr>
        <p:spPr>
          <a:xfrm>
            <a:off x="0" y="0"/>
            <a:ext cx="0" cy="0"/>
          </a:xfrm>
          <a:prstGeom prst="rect">
            <a:avLst/>
          </a:prstGeom>
          <a:noFill/>
          <a:ln w="9525" cap="flat" cmpd="sng">
            <a:noFill/>
            <a:prstDash val="solid"/>
            <a:miter/>
          </a:ln>
        </p:spPr>
      </p:sp>
      <p:sp>
        <p:nvSpPr>
          <p:cNvPr id="894" name="备注占位符 893"/>
          <p:cNvSpPr>
            <a:spLocks noGrp="1"/>
          </p:cNvSpPr>
          <p:nvPr>
            <p:ph type="body" idx="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9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lgn="r" eaLnBrk="1" fontAlgn="base" latinLnBrk="0" hangingPunct="0">
              <a:buNone/>
            </a:pPr>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 name="幻灯片图像占位符 898"/>
          <p:cNvSpPr>
            <a:spLocks noGrp="1" noRot="1" noChangeAspect="1"/>
          </p:cNvSpPr>
          <p:nvPr>
            <p:ph type="sldImg"/>
          </p:nvPr>
        </p:nvSpPr>
        <p:spPr>
          <a:xfrm>
            <a:off x="0" y="0"/>
            <a:ext cx="0" cy="0"/>
          </a:xfrm>
          <a:prstGeom prst="rect">
            <a:avLst/>
          </a:prstGeom>
          <a:noFill/>
          <a:ln w="9525" cap="flat" cmpd="sng">
            <a:noFill/>
            <a:prstDash val="solid"/>
            <a:miter/>
          </a:ln>
        </p:spPr>
      </p:sp>
      <p:sp>
        <p:nvSpPr>
          <p:cNvPr id="900" name="备注占位符 899"/>
          <p:cNvSpPr>
            <a:spLocks noGrp="1"/>
          </p:cNvSpPr>
          <p:nvPr>
            <p:ph type="body" idx="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0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lgn="r" eaLnBrk="1" fontAlgn="base" latinLnBrk="0" hangingPunct="0">
              <a:buNone/>
            </a:pPr>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 name="幻灯片图像占位符 903"/>
          <p:cNvSpPr>
            <a:spLocks noGrp="1" noRot="1" noChangeAspect="1"/>
          </p:cNvSpPr>
          <p:nvPr>
            <p:ph type="sldImg"/>
          </p:nvPr>
        </p:nvSpPr>
        <p:spPr>
          <a:xfrm>
            <a:off x="0" y="0"/>
            <a:ext cx="0" cy="0"/>
          </a:xfrm>
          <a:prstGeom prst="rect">
            <a:avLst/>
          </a:prstGeom>
          <a:noFill/>
          <a:ln w="9525" cap="flat" cmpd="sng">
            <a:noFill/>
            <a:prstDash val="solid"/>
            <a:miter/>
          </a:ln>
        </p:spPr>
      </p:sp>
      <p:sp>
        <p:nvSpPr>
          <p:cNvPr id="905" name="备注占位符 904"/>
          <p:cNvSpPr>
            <a:spLocks noGrp="1"/>
          </p:cNvSpPr>
          <p:nvPr>
            <p:ph type="body" idx="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0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lgn="r" eaLnBrk="1" fontAlgn="base" latinLnBrk="0" hangingPunct="0">
              <a:buNone/>
            </a:pPr>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 name="幻灯片图像占位符 912"/>
          <p:cNvSpPr>
            <a:spLocks noGrp="1" noRot="1" noChangeAspect="1"/>
          </p:cNvSpPr>
          <p:nvPr>
            <p:ph type="sldImg"/>
          </p:nvPr>
        </p:nvSpPr>
        <p:spPr>
          <a:xfrm>
            <a:off x="0" y="0"/>
            <a:ext cx="0" cy="0"/>
          </a:xfrm>
          <a:prstGeom prst="rect">
            <a:avLst/>
          </a:prstGeom>
          <a:noFill/>
          <a:ln w="9525" cap="flat" cmpd="sng">
            <a:noFill/>
            <a:prstDash val="solid"/>
            <a:miter/>
          </a:ln>
        </p:spPr>
      </p:sp>
      <p:sp>
        <p:nvSpPr>
          <p:cNvPr id="914" name="备注占位符 913"/>
          <p:cNvSpPr>
            <a:spLocks noGrp="1"/>
          </p:cNvSpPr>
          <p:nvPr>
            <p:ph type="body" idx="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1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lgn="r" eaLnBrk="1" fontAlgn="base" latinLnBrk="0" hangingPunct="0">
              <a:buNone/>
            </a:pPr>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 name="幻灯片图像占位符 920"/>
          <p:cNvSpPr>
            <a:spLocks noGrp="1" noRot="1" noChangeAspect="1"/>
          </p:cNvSpPr>
          <p:nvPr>
            <p:ph type="sldImg"/>
          </p:nvPr>
        </p:nvSpPr>
        <p:spPr>
          <a:xfrm>
            <a:off x="0" y="0"/>
            <a:ext cx="0" cy="0"/>
          </a:xfrm>
          <a:prstGeom prst="rect">
            <a:avLst/>
          </a:prstGeom>
          <a:noFill/>
          <a:ln w="9525" cap="flat" cmpd="sng">
            <a:noFill/>
            <a:prstDash val="solid"/>
            <a:miter/>
          </a:ln>
        </p:spPr>
      </p:sp>
      <p:sp>
        <p:nvSpPr>
          <p:cNvPr id="922" name="备注占位符 921"/>
          <p:cNvSpPr>
            <a:spLocks noGrp="1"/>
          </p:cNvSpPr>
          <p:nvPr>
            <p:ph type="body" idx="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2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lgn="r" eaLnBrk="1" fontAlgn="base" latinLnBrk="0" hangingPunct="0">
              <a:buNone/>
            </a:pPr>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 name="幻灯片图像占位符 926"/>
          <p:cNvSpPr>
            <a:spLocks noGrp="1" noRot="1" noChangeAspect="1"/>
          </p:cNvSpPr>
          <p:nvPr>
            <p:ph type="sldImg"/>
          </p:nvPr>
        </p:nvSpPr>
        <p:spPr>
          <a:xfrm>
            <a:off x="0" y="0"/>
            <a:ext cx="0" cy="0"/>
          </a:xfrm>
          <a:prstGeom prst="rect">
            <a:avLst/>
          </a:prstGeom>
          <a:noFill/>
          <a:ln w="9525" cap="flat" cmpd="sng">
            <a:noFill/>
            <a:prstDash val="solid"/>
            <a:miter/>
          </a:ln>
        </p:spPr>
      </p:sp>
      <p:sp>
        <p:nvSpPr>
          <p:cNvPr id="928" name="备注占位符 927"/>
          <p:cNvSpPr>
            <a:spLocks noGrp="1"/>
          </p:cNvSpPr>
          <p:nvPr>
            <p:ph type="body" idx="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2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lgn="r" eaLnBrk="1" fontAlgn="base" latinLnBrk="0" hangingPunct="0">
              <a:buNone/>
            </a:pPr>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7" name="日期占位符"/>
          <p:cNvSpPr>
            <a:spLocks noGrp="1"/>
          </p:cNvSpPr>
          <p:nvPr>
            <p:ph type="dt" idx="10"/>
          </p:nvPr>
        </p:nvSpPr>
        <p:spPr>
          <a:xfrm>
            <a:off x="838200" y="6356360"/>
            <a:ext cx="2743200" cy="365125"/>
          </a:xfrm>
          <a:prstGeom prst="rect">
            <a:avLst/>
          </a:prstGeom>
        </p:spPr>
        <p:txBody>
          <a:bodyPr/>
          <a:lstStyle>
            <a:lvl1pPr marL="0" indent="0" defTabSz="914400" eaLnBrk="1" fontAlgn="auto" latinLnBrk="0" hangingPunct="1">
              <a:defRPr>
                <a:latin typeface="Arial" panose="020B0604020202020204" pitchFamily="34" charset="0"/>
                <a:ea typeface="微软雅黑" panose="020B0503020204020204" charset="-122"/>
                <a:cs typeface="Arial" panose="020B0604020202020204" pitchFamily="34" charset="0"/>
              </a:defRPr>
            </a:lvl1pPr>
          </a:lstStyle>
          <a:p>
            <a:fld id="{CAD2D6BD-DE1B-4B5F-8B41-2702339687B9}" type="datetime5">
              <a:rPr lang="zh-CN" altLang="en-US"/>
            </a:fld>
            <a:endParaRPr lang="zh-CN" altLang="en-US"/>
          </a:p>
        </p:txBody>
      </p:sp>
      <p:sp>
        <p:nvSpPr>
          <p:cNvPr id="8" name="页脚占位符"/>
          <p:cNvSpPr>
            <a:spLocks noGrp="1"/>
          </p:cNvSpPr>
          <p:nvPr>
            <p:ph type="ftr" idx="11"/>
          </p:nvPr>
        </p:nvSpPr>
        <p:spPr>
          <a:xfrm>
            <a:off x="4038600" y="6356360"/>
            <a:ext cx="4114800" cy="365125"/>
          </a:xfrm>
          <a:prstGeom prst="rect">
            <a:avLst/>
          </a:prstGeom>
        </p:spPr>
        <p:txBody>
          <a:bodyPr/>
          <a:lstStyle>
            <a:lvl1pPr marL="0" indent="0" defTabSz="914400" eaLnBrk="1" fontAlgn="auto" latinLnBrk="0" hangingPunct="1">
              <a:defRPr>
                <a:latin typeface="Arial" panose="020B0604020202020204" pitchFamily="34" charset="0"/>
                <a:ea typeface="微软雅黑" panose="020B0503020204020204" charset="-122"/>
                <a:cs typeface="Arial" panose="020B0604020202020204" pitchFamily="34" charset="0"/>
              </a:defRPr>
            </a:lvl1pPr>
          </a:lstStyle>
          <a:p>
            <a:pPr marL="0" indent="0"/>
            <a:endParaRPr lang="zh-CN" altLang="en-US"/>
          </a:p>
        </p:txBody>
      </p:sp>
      <p:sp>
        <p:nvSpPr>
          <p:cNvPr id="9" name="编号占位符"/>
          <p:cNvSpPr>
            <a:spLocks noGrp="1"/>
          </p:cNvSpPr>
          <p:nvPr>
            <p:ph type="sldNum" idx="12"/>
          </p:nvPr>
        </p:nvSpPr>
        <p:spPr>
          <a:xfrm>
            <a:off x="8610600" y="6356360"/>
            <a:ext cx="2743200" cy="365125"/>
          </a:xfrm>
          <a:prstGeom prst="rect">
            <a:avLst/>
          </a:prstGeom>
        </p:spPr>
        <p:txBody>
          <a:bodyPr/>
          <a:lstStyle>
            <a:lvl1pPr marL="0" indent="0" defTabSz="914400" eaLnBrk="1" fontAlgn="auto" latinLnBrk="0" hangingPunct="1">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slidenum">
              <a:rPr lang="zh-CN" altLang="en-US"/>
            </a:fld>
            <a:endParaRPr lang="zh-CN" altLang="en-US"/>
          </a:p>
        </p:txBody>
      </p:sp>
      <p:pic>
        <p:nvPicPr>
          <p:cNvPr id="3" name="图片 2" descr="4c44cad1a003417d7423c5bff65a25a"/>
          <p:cNvPicPr>
            <a:picLocks noChangeAspect="1"/>
          </p:cNvPicPr>
          <p:nvPr userDrawn="1"/>
        </p:nvPicPr>
        <p:blipFill>
          <a:blip r:embed="rId2"/>
          <a:stretch>
            <a:fillRect/>
          </a:stretch>
        </p:blipFill>
        <p:spPr>
          <a:xfrm>
            <a:off x="9626600" y="81280"/>
            <a:ext cx="2484755" cy="47752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a:blip r:embed="rId2"/>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a:blip r:embed="rId2"/>
          <a:stretch>
            <a:fillRect/>
          </a:stretch>
        </a:blipFill>
        <a:effectLst/>
      </p:bgPr>
    </p:bg>
    <p:spTree>
      <p:nvGrpSpPr>
        <p:cNvPr id="1" name=""/>
        <p:cNvGrpSpPr/>
        <p:nvPr/>
      </p:nvGrpSpPr>
      <p:grpSpPr>
        <a:xfrm>
          <a:off x="0" y="0"/>
          <a:ext cx="0" cy="0"/>
          <a:chOff x="0" y="0"/>
          <a:chExt cx="0" cy="0"/>
        </a:xfrm>
      </p:grpSpPr>
      <p:sp>
        <p:nvSpPr>
          <p:cNvPr id="14" name="矩形"/>
          <p:cNvSpPr/>
          <p:nvPr userDrawn="1"/>
        </p:nvSpPr>
        <p:spPr>
          <a:xfrm>
            <a:off x="0" y="0"/>
            <a:ext cx="12192000" cy="951719"/>
          </a:xfrm>
          <a:prstGeom prst="rect">
            <a:avLst/>
          </a:prstGeom>
          <a:solidFill>
            <a:schemeClr val="accent4"/>
          </a:solidFill>
          <a:ln w="12700" cap="flat" cmpd="sng">
            <a:noFill/>
            <a:prstDash val="solid"/>
            <a:round/>
          </a:ln>
        </p:spPr>
        <p:txBody>
          <a:bodyPr rtlCol="0" anchor="ctr"/>
          <a:lstStyle/>
          <a:p>
            <a:pPr algn="ctr"/>
          </a:p>
        </p:txBody>
      </p:sp>
      <p:sp>
        <p:nvSpPr>
          <p:cNvPr id="15" name="标题"/>
          <p:cNvSpPr>
            <a:spLocks noGrp="1"/>
          </p:cNvSpPr>
          <p:nvPr>
            <p:ph type="title"/>
          </p:nvPr>
        </p:nvSpPr>
        <p:spPr>
          <a:xfrm>
            <a:off x="1095374" y="345270"/>
            <a:ext cx="10008055" cy="559605"/>
          </a:xfrm>
          <a:prstGeom prst="rect">
            <a:avLst/>
          </a:prstGeom>
          <a:noFill/>
          <a:ln w="9525" cap="flat" cmpd="sng">
            <a:noFill/>
            <a:prstDash val="solid"/>
            <a:miter/>
          </a:ln>
        </p:spPr>
        <p:txBody>
          <a:bodyPr vert="horz" wrap="square" lIns="91440" tIns="45720" rIns="91440" bIns="45720" anchor="ctr" anchorCtr="0">
            <a:normAutofit/>
          </a:bodyPr>
          <a:lstStyle>
            <a:lvl1pPr marL="0" indent="0" defTabSz="914400" eaLnBrk="1" fontAlgn="auto" latinLnBrk="0" hangingPunct="1">
              <a:defRPr sz="2800">
                <a:solidFill>
                  <a:schemeClr val="bg1"/>
                </a:solidFill>
              </a:defRPr>
            </a:lvl1pPr>
          </a:lstStyle>
          <a:p>
            <a:pPr marL="0" indent="0"/>
            <a:r>
              <a:rPr lang="zh-CN" altLang="en-US"/>
              <a:t>单击此处编辑母版标题样式</a:t>
            </a:r>
            <a:endParaRPr lang="zh-CN" altLang="en-US"/>
          </a:p>
        </p:txBody>
      </p:sp>
      <p:sp>
        <p:nvSpPr>
          <p:cNvPr id="16" name="矩形"/>
          <p:cNvSpPr/>
          <p:nvPr userDrawn="1"/>
        </p:nvSpPr>
        <p:spPr>
          <a:xfrm rot="2700000">
            <a:off x="252462" y="308024"/>
            <a:ext cx="590452" cy="590451"/>
          </a:xfrm>
          <a:prstGeom prst="rect">
            <a:avLst/>
          </a:prstGeom>
          <a:solidFill>
            <a:schemeClr val="bg2"/>
          </a:solidFill>
          <a:ln w="12700" cap="flat" cmpd="sng">
            <a:noFill/>
            <a:prstDash val="solid"/>
            <a:round/>
          </a:ln>
        </p:spPr>
        <p:txBody>
          <a:bodyPr rtlCol="0" anchor="ctr"/>
          <a:lstStyle/>
          <a:p>
            <a:pPr algn="ctr"/>
          </a:p>
        </p:txBody>
      </p:sp>
      <p:sp>
        <p:nvSpPr>
          <p:cNvPr id="17" name="矩形"/>
          <p:cNvSpPr/>
          <p:nvPr userDrawn="1"/>
        </p:nvSpPr>
        <p:spPr>
          <a:xfrm rot="2700000">
            <a:off x="773043" y="453955"/>
            <a:ext cx="298590" cy="298591"/>
          </a:xfrm>
          <a:prstGeom prst="rect">
            <a:avLst/>
          </a:prstGeom>
          <a:solidFill>
            <a:schemeClr val="accent5"/>
          </a:solidFill>
          <a:ln w="12700" cap="flat" cmpd="sng">
            <a:noFill/>
            <a:prstDash val="solid"/>
            <a:round/>
          </a:ln>
        </p:spPr>
        <p:txBody>
          <a:bodyPr rtlCol="0" anchor="ctr"/>
          <a:lstStyle/>
          <a:p>
            <a:pPr algn="ctr"/>
          </a:p>
        </p:txBody>
      </p:sp>
      <p:pic>
        <p:nvPicPr>
          <p:cNvPr id="8" name="图片 7" descr="4c44cad1a003417d7423c5bff65a25a"/>
          <p:cNvPicPr>
            <a:picLocks noChangeAspect="1"/>
          </p:cNvPicPr>
          <p:nvPr userDrawn="1"/>
        </p:nvPicPr>
        <p:blipFill>
          <a:blip r:embed="rId3"/>
          <a:stretch>
            <a:fillRect/>
          </a:stretch>
        </p:blipFill>
        <p:spPr>
          <a:xfrm>
            <a:off x="9626600" y="81280"/>
            <a:ext cx="2484755" cy="47752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
        <p:cNvGrpSpPr/>
        <p:nvPr/>
      </p:nvGrpSpPr>
      <p:grpSpPr>
        <a:xfrm>
          <a:off x="0" y="0"/>
          <a:ext cx="0" cy="0"/>
          <a:chOff x="0" y="0"/>
          <a:chExt cx="0" cy="0"/>
        </a:xfrm>
      </p:grpSpPr>
      <p:sp>
        <p:nvSpPr>
          <p:cNvPr id="2" name="日期占位符"/>
          <p:cNvSpPr>
            <a:spLocks noGrp="1"/>
          </p:cNvSpPr>
          <p:nvPr>
            <p:ph type="dt" idx="2"/>
          </p:nvPr>
        </p:nvSpPr>
        <p:spPr>
          <a:xfrm>
            <a:off x="838200" y="6356360"/>
            <a:ext cx="2743200" cy="365125"/>
          </a:xfrm>
          <a:prstGeom prst="rect">
            <a:avLst/>
          </a:prstGeom>
          <a:noFill/>
          <a:ln w="9525" cap="flat" cmpd="sng">
            <a:noFill/>
            <a:prstDash val="solid"/>
            <a:miter/>
          </a:ln>
        </p:spPr>
        <p:txBody>
          <a:bodyPr vert="horz" wrap="square" lIns="91440" tIns="45720" rIns="91440" bIns="45720" anchor="ctr" anchorCtr="0">
            <a:noAutofit/>
          </a:bodyPr>
          <a:lstStyle>
            <a:lvl1pPr algn="l" defTabSz="914400" eaLnBrk="1" fontAlgn="base" latinLnBrk="0" hangingPunct="0">
              <a:buNone/>
              <a:defRPr sz="900">
                <a:solidFill>
                  <a:srgbClr val="8E8E8E"/>
                </a:solidFill>
                <a:latin typeface="Arial" panose="020B0604020202020204" pitchFamily="34" charset="0"/>
                <a:ea typeface="微软雅黑" panose="020B0503020204020204" charset="-122"/>
                <a:cs typeface="Arial" panose="020B0604020202020204" pitchFamily="34" charset="0"/>
              </a:defRPr>
            </a:lvl1pPr>
          </a:lstStyle>
          <a:p>
            <a:fld id="{CAD2D6BD-DE1B-4B5F-8B41-2702339687B9}" type="datetime5">
              <a:rPr lang="zh-CN" altLang="en-US"/>
            </a:fld>
            <a:endParaRPr lang="zh-CN" altLang="en-US"/>
          </a:p>
        </p:txBody>
      </p:sp>
      <p:sp>
        <p:nvSpPr>
          <p:cNvPr id="3" name="页脚占位符"/>
          <p:cNvSpPr>
            <a:spLocks noGrp="1"/>
          </p:cNvSpPr>
          <p:nvPr>
            <p:ph type="ftr" idx="3"/>
          </p:nvPr>
        </p:nvSpPr>
        <p:spPr>
          <a:xfrm>
            <a:off x="4038600" y="6356360"/>
            <a:ext cx="4114800" cy="365125"/>
          </a:xfrm>
          <a:prstGeom prst="rect">
            <a:avLst/>
          </a:prstGeom>
          <a:noFill/>
          <a:ln w="9525" cap="flat" cmpd="sng">
            <a:noFill/>
            <a:prstDash val="solid"/>
            <a:miter/>
          </a:ln>
        </p:spPr>
        <p:txBody>
          <a:bodyPr vert="horz" wrap="square" lIns="91440" tIns="45720" rIns="91440" bIns="45720" anchor="ctr" anchorCtr="0">
            <a:noAutofit/>
          </a:bodyPr>
          <a:lstStyle>
            <a:lvl1pPr algn="ctr" defTabSz="914400" eaLnBrk="1" fontAlgn="base" latinLnBrk="0" hangingPunct="0">
              <a:buNone/>
              <a:defRPr sz="900">
                <a:solidFill>
                  <a:srgbClr val="8E8E8E"/>
                </a:solidFill>
                <a:latin typeface="Arial" panose="020B0604020202020204" pitchFamily="34" charset="0"/>
                <a:ea typeface="微软雅黑" panose="020B0503020204020204" charset="-122"/>
                <a:cs typeface="Arial" panose="020B0604020202020204" pitchFamily="34" charset="0"/>
              </a:defRPr>
            </a:lvl1pPr>
          </a:lstStyle>
          <a:p>
            <a:endParaRPr lang="zh-CN" altLang="en-US"/>
          </a:p>
        </p:txBody>
      </p:sp>
      <p:sp>
        <p:nvSpPr>
          <p:cNvPr id="4" name="编号占位符"/>
          <p:cNvSpPr>
            <a:spLocks noGrp="1"/>
          </p:cNvSpPr>
          <p:nvPr>
            <p:ph type="sldNum" idx="4"/>
          </p:nvPr>
        </p:nvSpPr>
        <p:spPr>
          <a:xfrm>
            <a:off x="8610600" y="6356360"/>
            <a:ext cx="2743200" cy="365125"/>
          </a:xfrm>
          <a:prstGeom prst="rect">
            <a:avLst/>
          </a:prstGeom>
          <a:noFill/>
          <a:ln w="9525" cap="flat" cmpd="sng">
            <a:noFill/>
            <a:prstDash val="solid"/>
            <a:miter/>
          </a:ln>
        </p:spPr>
        <p:txBody>
          <a:bodyPr vert="horz" wrap="square" lIns="91440" tIns="45720" rIns="91440" bIns="45720" anchor="ctr" anchorCtr="0">
            <a:noAutofit/>
          </a:bodyPr>
          <a:lstStyle>
            <a:lvl1pPr algn="r" defTabSz="914400" eaLnBrk="1" fontAlgn="base" latinLnBrk="0" hangingPunct="0">
              <a:buNone/>
              <a:defRPr sz="900">
                <a:solidFill>
                  <a:srgbClr val="8E8E8E"/>
                </a:solidFill>
                <a:latin typeface="Arial" panose="020B0604020202020204" pitchFamily="34" charset="0"/>
                <a:ea typeface="微软雅黑" panose="020B0503020204020204" charset="-122"/>
                <a:cs typeface="Arial" panose="020B0604020202020204" pitchFamily="34" charset="0"/>
              </a:defRPr>
            </a:lvl1pPr>
          </a:lstStyle>
          <a:p>
            <a:fld id="{CAD2D6BD-DE1B-4B5F-8B41-2702339687B9}" type="slidenum">
              <a:rPr lang="zh-CN" altLang="en-US"/>
            </a:fld>
            <a:endParaRPr lang="zh-CN" altLang="en-US"/>
          </a:p>
        </p:txBody>
      </p:sp>
      <p:sp>
        <p:nvSpPr>
          <p:cNvPr id="5" name="文本"/>
          <p:cNvSpPr>
            <a:spLocks noGrp="1"/>
          </p:cNvSpPr>
          <p:nvPr>
            <p:ph type="body" idx="1"/>
          </p:nvPr>
        </p:nvSpPr>
        <p:spPr>
          <a:xfrm>
            <a:off x="2057403" y="1147315"/>
            <a:ext cx="9640020" cy="5208024"/>
          </a:xfrm>
          <a:prstGeom prst="rect">
            <a:avLst/>
          </a:prstGeom>
          <a:noFill/>
          <a:ln w="9525" cap="flat" cmpd="sng">
            <a:noFill/>
            <a:prstDash val="solid"/>
            <a:miter/>
          </a:ln>
        </p:spPr>
        <p:txBody>
          <a:bodyPr vert="horz" wrap="square" lIns="91440" tIns="45720" rIns="91440" bIns="45720" anchor="t" anchorCtr="0">
            <a:normAutofit/>
          </a:bodyPr>
          <a:lstStyle/>
          <a:p>
            <a:r>
              <a:rPr lang="zh-CN" altLang="en-US"/>
              <a:t>单击此处编辑母版文本样式</a:t>
            </a:r>
            <a:endParaRPr lang="en-US" altLang="zh-CN"/>
          </a:p>
          <a:p>
            <a:pPr lvl="1"/>
            <a:r>
              <a:rPr lang="zh-CN" altLang="en-US"/>
              <a:t>第二级</a:t>
            </a:r>
            <a:endParaRPr lang="zh-CN" altLang="en-US"/>
          </a:p>
        </p:txBody>
      </p:sp>
      <p:sp>
        <p:nvSpPr>
          <p:cNvPr id="6" name="矩形"/>
          <p:cNvSpPr/>
          <p:nvPr userDrawn="1"/>
        </p:nvSpPr>
        <p:spPr>
          <a:xfrm>
            <a:off x="4318000" y="2971804"/>
            <a:ext cx="3556000" cy="230832"/>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300" b="0" i="0" u="none" strike="noStrike" kern="1200" cap="none" spc="0" baseline="0">
                <a:solidFill>
                  <a:srgbClr val="FFFFFF">
                    <a:alpha val="0"/>
                  </a:srgbClr>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感谢您下载包图网平台上提供的</a:t>
            </a:r>
            <a:r>
              <a:rPr lang="en-US" altLang="zh-CN" sz="300" b="0" i="0" u="none" strike="noStrike" kern="1200" cap="none" spc="0" baseline="0">
                <a:solidFill>
                  <a:srgbClr val="FFFFFF">
                    <a:alpha val="0"/>
                  </a:srgbClr>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PPT</a:t>
            </a:r>
            <a:r>
              <a:rPr lang="zh-CN" altLang="en-US" sz="300" b="0" i="0" u="none" strike="noStrike" kern="1200" cap="none" spc="0" baseline="0">
                <a:solidFill>
                  <a:srgbClr val="FFFFFF">
                    <a:alpha val="0"/>
                  </a:srgbClr>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作品，为了您和包图网以及原创作者的利益，请勿复制、传播、销售，否则将承担法律责任！包图网将对作品进行维权，按照传播下载次数进行十倍的索取赔偿！</a:t>
            </a:r>
            <a:endParaRPr lang="en-US" altLang="zh-CN" sz="300" b="0" i="0" u="none" strike="noStrike" kern="1200" cap="none" spc="0" baseline="0">
              <a:solidFill>
                <a:srgbClr val="FFFFFF">
                  <a:alpha val="0"/>
                </a:srgbClr>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a:p>
            <a:pPr marL="0" indent="0" algn="l">
              <a:lnSpc>
                <a:spcPct val="100000"/>
              </a:lnSpc>
              <a:spcBef>
                <a:spcPts val="0"/>
              </a:spcBef>
              <a:spcAft>
                <a:spcPts val="0"/>
              </a:spcAft>
              <a:buNone/>
            </a:pPr>
            <a:r>
              <a:rPr lang="en-US" altLang="zh-CN" sz="600" b="0" i="0" u="none" strike="noStrike" kern="1200" cap="none" spc="0" baseline="0">
                <a:solidFill>
                  <a:srgbClr val="FFFFFF">
                    <a:alpha val="0"/>
                  </a:srgbClr>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ibaotu.com</a:t>
            </a:r>
            <a:endParaRPr lang="zh-CN" altLang="en-US" sz="600" b="0" i="0" u="none" strike="noStrike" kern="1200" cap="none" spc="0" baseline="0">
              <a:solidFill>
                <a:srgbClr val="FFFFFF">
                  <a:alpha val="0"/>
                </a:srgbClr>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pic>
        <p:nvPicPr>
          <p:cNvPr id="8" name="图片 7" descr="4c44cad1a003417d7423c5bff65a25a"/>
          <p:cNvPicPr>
            <a:picLocks noChangeAspect="1"/>
          </p:cNvPicPr>
          <p:nvPr userDrawn="1"/>
        </p:nvPicPr>
        <p:blipFill>
          <a:blip r:embed="rId6"/>
          <a:stretch>
            <a:fillRect/>
          </a:stretch>
        </p:blipFill>
        <p:spPr>
          <a:xfrm>
            <a:off x="9626600" y="81280"/>
            <a:ext cx="2484755" cy="4775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marL="0" indent="0" algn="l" defTabSz="914400" eaLnBrk="1" fontAlgn="auto" latinLnBrk="0" hangingPunct="1">
        <a:lnSpc>
          <a:spcPct val="90000"/>
        </a:lnSpc>
        <a:spcBef>
          <a:spcPts val="0"/>
        </a:spcBef>
        <a:buNone/>
        <a:defRPr sz="3200" b="1" i="0" kern="1200" baseline="0">
          <a:solidFill>
            <a:srgbClr val="14324C"/>
          </a:solidFill>
          <a:latin typeface="微软雅黑" panose="020B0503020204020204" charset="-122"/>
          <a:ea typeface="微软雅黑" panose="020B0503020204020204" charset="-122"/>
          <a:cs typeface="Arial Black" panose="020B0A04020102020204" charset="0"/>
        </a:defRPr>
      </a:lvl1pPr>
    </p:titleStyle>
    <p:bodyStyle>
      <a:lvl1pPr marL="267970" indent="-267970" algn="just" defTabSz="914400" eaLnBrk="1" fontAlgn="auto" latinLnBrk="0" hangingPunct="1">
        <a:lnSpc>
          <a:spcPct val="110000"/>
        </a:lnSpc>
        <a:spcBef>
          <a:spcPts val="1350"/>
        </a:spcBef>
        <a:spcAft>
          <a:spcPts val="0"/>
        </a:spcAft>
        <a:buClr>
          <a:schemeClr val="accent1"/>
        </a:buClr>
        <a:buSzPct val="100000"/>
        <a:buFont typeface="Wingdings" panose="05000000000000000000" pitchFamily="2" charset="2"/>
        <a:buChar char=""/>
        <a:defRPr sz="2400" kern="1200" baseline="0">
          <a:solidFill>
            <a:schemeClr val="accent1"/>
          </a:solidFill>
          <a:latin typeface="微软雅黑" panose="020B0503020204020204" charset="-122"/>
          <a:ea typeface="微软雅黑" panose="020B0503020204020204" charset="-122"/>
          <a:cs typeface="Arial" panose="020B0604020202020204" pitchFamily="34" charset="0"/>
        </a:defRPr>
      </a:lvl1pPr>
      <a:lvl2pPr marL="267970" indent="-267970" algn="just" defTabSz="914400" eaLnBrk="1" fontAlgn="auto" latinLnBrk="0" hangingPunct="1">
        <a:lnSpc>
          <a:spcPct val="150000"/>
        </a:lnSpc>
        <a:spcBef>
          <a:spcPts val="0"/>
        </a:spcBef>
        <a:spcAft>
          <a:spcPts val="450"/>
        </a:spcAft>
        <a:buClr>
          <a:srgbClr val="646EB8"/>
        </a:buClr>
        <a:buFont typeface="幼圆" panose="02010509060101010101" pitchFamily="49" charset="-122"/>
        <a:buChar char=" "/>
        <a:defRPr sz="1600" kern="1200" baseline="0">
          <a:solidFill>
            <a:schemeClr val="tx1"/>
          </a:solidFill>
          <a:latin typeface="微软雅黑" panose="020B0503020204020204" charset="-122"/>
          <a:ea typeface="微软雅黑" panose="020B0503020204020204" charset="-122"/>
          <a:cs typeface="Arial" panose="020B0604020202020204" pitchFamily="34" charset="0"/>
        </a:defRPr>
      </a:lvl2pPr>
      <a:lvl3pPr marL="857250" indent="-171450" algn="l" defTabSz="914400" eaLnBrk="1" fontAlgn="auto"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微软雅黑" panose="020B0503020204020204" charset="-122"/>
          <a:cs typeface="Arial" panose="020B0604020202020204" pitchFamily="34" charset="0"/>
        </a:defRPr>
      </a:lvl3pPr>
      <a:lvl4pPr marL="12001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4pPr>
      <a:lvl5pPr marL="15430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5pPr>
      <a:lvl6pPr marL="18859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6pPr>
      <a:lvl7pPr marL="22288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7pPr>
      <a:lvl8pPr marL="25717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8pPr>
      <a:lvl9pPr marL="25717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23.xml.rels><?xml version="1.0" encoding="UTF-8" standalone="yes"?>
<Relationships xmlns="http://schemas.openxmlformats.org/package/2006/relationships"><Relationship Id="rId5" Type="http://schemas.openxmlformats.org/officeDocument/2006/relationships/vmlDrawing" Target="../drawings/vmlDrawing11.vml"/><Relationship Id="rId4" Type="http://schemas.openxmlformats.org/officeDocument/2006/relationships/slideLayout" Target="../slideLayouts/slideLayout3.xml"/><Relationship Id="rId3" Type="http://schemas.openxmlformats.org/officeDocument/2006/relationships/image" Target="../media/image15.emf"/><Relationship Id="rId2" Type="http://schemas.openxmlformats.org/officeDocument/2006/relationships/oleObject" Target="../embeddings/oleObject11.bin"/><Relationship Id="rId1" Type="http://schemas.openxmlformats.org/officeDocument/2006/relationships/image" Target="../media/image2.png"/></Relationships>
</file>

<file path=ppt/slides/_rels/slide1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3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3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3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33.xml.rels><?xml version="1.0" encoding="UTF-8" standalone="yes"?>
<Relationships xmlns="http://schemas.openxmlformats.org/package/2006/relationships"><Relationship Id="rId5" Type="http://schemas.openxmlformats.org/officeDocument/2006/relationships/vmlDrawing" Target="../drawings/vmlDrawing12.vml"/><Relationship Id="rId4" Type="http://schemas.openxmlformats.org/officeDocument/2006/relationships/slideLayout" Target="../slideLayouts/slideLayout3.xml"/><Relationship Id="rId3" Type="http://schemas.openxmlformats.org/officeDocument/2006/relationships/image" Target="../media/image16.emf"/><Relationship Id="rId2" Type="http://schemas.openxmlformats.org/officeDocument/2006/relationships/oleObject" Target="../embeddings/oleObject12.bin"/><Relationship Id="rId1" Type="http://schemas.openxmlformats.org/officeDocument/2006/relationships/image" Target="../media/image2.png"/></Relationships>
</file>

<file path=ppt/slides/_rels/slide13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3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3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3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3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3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vmlDrawing" Target="../drawings/vmlDrawing3.vml"/><Relationship Id="rId4" Type="http://schemas.openxmlformats.org/officeDocument/2006/relationships/slideLayout" Target="../slideLayouts/slideLayout3.xml"/><Relationship Id="rId3" Type="http://schemas.openxmlformats.org/officeDocument/2006/relationships/image" Target="../media/image6.emf"/><Relationship Id="rId2" Type="http://schemas.openxmlformats.org/officeDocument/2006/relationships/oleObject" Target="../embeddings/oleObject3.bin"/><Relationship Id="rId1" Type="http://schemas.openxmlformats.org/officeDocument/2006/relationships/image" Target="../media/image2.png"/></Relationships>
</file>

<file path=ppt/slides/_rels/slide14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4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42.xml.rels><?xml version="1.0" encoding="UTF-8" standalone="yes"?>
<Relationships xmlns="http://schemas.openxmlformats.org/package/2006/relationships"><Relationship Id="rId5" Type="http://schemas.openxmlformats.org/officeDocument/2006/relationships/vmlDrawing" Target="../drawings/vmlDrawing13.vml"/><Relationship Id="rId4" Type="http://schemas.openxmlformats.org/officeDocument/2006/relationships/slideLayout" Target="../slideLayouts/slideLayout3.xml"/><Relationship Id="rId3" Type="http://schemas.openxmlformats.org/officeDocument/2006/relationships/image" Target="../media/image17.emf"/><Relationship Id="rId2" Type="http://schemas.openxmlformats.org/officeDocument/2006/relationships/oleObject" Target="../embeddings/oleObject13.bin"/><Relationship Id="rId1" Type="http://schemas.openxmlformats.org/officeDocument/2006/relationships/image" Target="../media/image2.png"/></Relationships>
</file>

<file path=ppt/slides/_rels/slide14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4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4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4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4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4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4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9" Type="http://schemas.openxmlformats.org/officeDocument/2006/relationships/notesSlide" Target="../notesSlides/notesSlide14.xml"/><Relationship Id="rId8" Type="http://schemas.openxmlformats.org/officeDocument/2006/relationships/slideLayout" Target="../slideLayouts/slideLayout3.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2.png"/></Relationships>
</file>

<file path=ppt/slides/_rels/slide15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5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5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53.xml.rels><?xml version="1.0" encoding="UTF-8" standalone="yes"?>
<Relationships xmlns="http://schemas.openxmlformats.org/package/2006/relationships"><Relationship Id="rId6" Type="http://schemas.openxmlformats.org/officeDocument/2006/relationships/notesSlide" Target="../notesSlides/notesSlide113.xml"/><Relationship Id="rId5" Type="http://schemas.openxmlformats.org/officeDocument/2006/relationships/vmlDrawing" Target="../drawings/vmlDrawing14.vml"/><Relationship Id="rId4" Type="http://schemas.openxmlformats.org/officeDocument/2006/relationships/slideLayout" Target="../slideLayouts/slideLayout3.xml"/><Relationship Id="rId3" Type="http://schemas.openxmlformats.org/officeDocument/2006/relationships/image" Target="../media/image18.emf"/><Relationship Id="rId2" Type="http://schemas.openxmlformats.org/officeDocument/2006/relationships/oleObject" Target="../embeddings/oleObject14.bin"/><Relationship Id="rId1" Type="http://schemas.openxmlformats.org/officeDocument/2006/relationships/image" Target="../media/image2.png"/></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vmlDrawing" Target="../drawings/vmlDrawing4.vml"/><Relationship Id="rId4" Type="http://schemas.openxmlformats.org/officeDocument/2006/relationships/slideLayout" Target="../slideLayouts/slideLayout3.xml"/><Relationship Id="rId3" Type="http://schemas.openxmlformats.org/officeDocument/2006/relationships/image" Target="../media/image7.emf"/><Relationship Id="rId2" Type="http://schemas.openxmlformats.org/officeDocument/2006/relationships/oleObject" Target="../embeddings/oleObject4.bin"/><Relationship Id="rId1" Type="http://schemas.openxmlformats.org/officeDocument/2006/relationships/image" Target="../media/image2.png"/></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62.xml.rels><?xml version="1.0" encoding="UTF-8" standalone="yes"?>
<Relationships xmlns="http://schemas.openxmlformats.org/package/2006/relationships"><Relationship Id="rId6" Type="http://schemas.openxmlformats.org/officeDocument/2006/relationships/notesSlide" Target="../notesSlides/notesSlide122.xml"/><Relationship Id="rId5" Type="http://schemas.openxmlformats.org/officeDocument/2006/relationships/vmlDrawing" Target="../drawings/vmlDrawing15.vml"/><Relationship Id="rId4" Type="http://schemas.openxmlformats.org/officeDocument/2006/relationships/slideLayout" Target="../slideLayouts/slideLayout3.xml"/><Relationship Id="rId3" Type="http://schemas.openxmlformats.org/officeDocument/2006/relationships/image" Target="../media/image19.emf"/><Relationship Id="rId2" Type="http://schemas.openxmlformats.org/officeDocument/2006/relationships/oleObject" Target="../embeddings/oleObject15.bin"/><Relationship Id="rId1" Type="http://schemas.openxmlformats.org/officeDocument/2006/relationships/image" Target="../media/image2.png"/></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66.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67.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69.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3.xml"/><Relationship Id="rId2" Type="http://schemas.openxmlformats.org/officeDocument/2006/relationships/image" Target="../media/image4.png"/><Relationship Id="rId1" Type="http://schemas.openxmlformats.org/officeDocument/2006/relationships/image" Target="../media/image2.png"/></Relationships>
</file>

<file path=ppt/slides/_rels/slide170.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71.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72.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73.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74.xml.rels><?xml version="1.0" encoding="UTF-8" standalone="yes"?>
<Relationships xmlns="http://schemas.openxmlformats.org/package/2006/relationships"><Relationship Id="rId6" Type="http://schemas.openxmlformats.org/officeDocument/2006/relationships/notesSlide" Target="../notesSlides/notesSlide134.xml"/><Relationship Id="rId5" Type="http://schemas.openxmlformats.org/officeDocument/2006/relationships/vmlDrawing" Target="../drawings/vmlDrawing16.vml"/><Relationship Id="rId4" Type="http://schemas.openxmlformats.org/officeDocument/2006/relationships/slideLayout" Target="../slideLayouts/slideLayout3.xml"/><Relationship Id="rId3" Type="http://schemas.openxmlformats.org/officeDocument/2006/relationships/image" Target="../media/image20.emf"/><Relationship Id="rId2" Type="http://schemas.openxmlformats.org/officeDocument/2006/relationships/oleObject" Target="../embeddings/oleObject16.bin"/><Relationship Id="rId1" Type="http://schemas.openxmlformats.org/officeDocument/2006/relationships/image" Target="../media/image2.png"/></Relationships>
</file>

<file path=ppt/slides/_rels/slide175.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76.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77.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78.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79.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80.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81.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82.xml.rels><?xml version="1.0" encoding="UTF-8" standalone="yes"?>
<Relationships xmlns="http://schemas.openxmlformats.org/package/2006/relationships"><Relationship Id="rId6" Type="http://schemas.openxmlformats.org/officeDocument/2006/relationships/notesSlide" Target="../notesSlides/notesSlide142.xml"/><Relationship Id="rId5" Type="http://schemas.openxmlformats.org/officeDocument/2006/relationships/vmlDrawing" Target="../drawings/vmlDrawing17.vml"/><Relationship Id="rId4" Type="http://schemas.openxmlformats.org/officeDocument/2006/relationships/slideLayout" Target="../slideLayouts/slideLayout3.xml"/><Relationship Id="rId3" Type="http://schemas.openxmlformats.org/officeDocument/2006/relationships/image" Target="../media/image21.emf"/><Relationship Id="rId2" Type="http://schemas.openxmlformats.org/officeDocument/2006/relationships/oleObject" Target="../embeddings/oleObject17.bin"/><Relationship Id="rId1" Type="http://schemas.openxmlformats.org/officeDocument/2006/relationships/image" Target="../media/image2.png"/></Relationships>
</file>

<file path=ppt/slides/_rels/slide183.xml.rels><?xml version="1.0" encoding="UTF-8" standalone="yes"?>
<Relationships xmlns="http://schemas.openxmlformats.org/package/2006/relationships"><Relationship Id="rId6" Type="http://schemas.openxmlformats.org/officeDocument/2006/relationships/notesSlide" Target="../notesSlides/notesSlide143.xml"/><Relationship Id="rId5" Type="http://schemas.openxmlformats.org/officeDocument/2006/relationships/vmlDrawing" Target="../drawings/vmlDrawing18.vml"/><Relationship Id="rId4" Type="http://schemas.openxmlformats.org/officeDocument/2006/relationships/slideLayout" Target="../slideLayouts/slideLayout3.xml"/><Relationship Id="rId3" Type="http://schemas.openxmlformats.org/officeDocument/2006/relationships/image" Target="../media/image22.emf"/><Relationship Id="rId2" Type="http://schemas.openxmlformats.org/officeDocument/2006/relationships/oleObject" Target="../embeddings/oleObject18.bin"/><Relationship Id="rId1" Type="http://schemas.openxmlformats.org/officeDocument/2006/relationships/image" Target="../media/image2.png"/></Relationships>
</file>

<file path=ppt/slides/_rels/slide184.xml.rels><?xml version="1.0" encoding="UTF-8" standalone="yes"?>
<Relationships xmlns="http://schemas.openxmlformats.org/package/2006/relationships"><Relationship Id="rId3" Type="http://schemas.openxmlformats.org/officeDocument/2006/relationships/notesSlide" Target="../notesSlides/notesSlide14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85.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86.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87.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88.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89.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90.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91.xml.rels><?xml version="1.0" encoding="UTF-8" standalone="yes"?>
<Relationships xmlns="http://schemas.openxmlformats.org/package/2006/relationships"><Relationship Id="rId3" Type="http://schemas.openxmlformats.org/officeDocument/2006/relationships/notesSlide" Target="../notesSlides/notesSlide15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9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9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9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9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9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9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9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9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0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0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0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0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04.xml.rels><?xml version="1.0" encoding="UTF-8" standalone="yes"?>
<Relationships xmlns="http://schemas.openxmlformats.org/package/2006/relationships"><Relationship Id="rId3" Type="http://schemas.openxmlformats.org/officeDocument/2006/relationships/notesSlide" Target="../notesSlides/notesSlide152.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vmlDrawing" Target="../drawings/vmlDrawing5.vml"/><Relationship Id="rId4" Type="http://schemas.openxmlformats.org/officeDocument/2006/relationships/slideLayout" Target="../slideLayouts/slideLayout3.xml"/><Relationship Id="rId3" Type="http://schemas.openxmlformats.org/officeDocument/2006/relationships/image" Target="../media/image8.emf"/><Relationship Id="rId2" Type="http://schemas.openxmlformats.org/officeDocument/2006/relationships/oleObject" Target="../embeddings/oleObject5.bin"/><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2.xml.rels><?xml version="1.0" encoding="UTF-8" standalone="yes"?>
<Relationships xmlns="http://schemas.openxmlformats.org/package/2006/relationships"><Relationship Id="rId6" Type="http://schemas.openxmlformats.org/officeDocument/2006/relationships/notesSlide" Target="../notesSlides/notesSlide28.xml"/><Relationship Id="rId5" Type="http://schemas.openxmlformats.org/officeDocument/2006/relationships/vmlDrawing" Target="../drawings/vmlDrawing6.vml"/><Relationship Id="rId4" Type="http://schemas.openxmlformats.org/officeDocument/2006/relationships/slideLayout" Target="../slideLayouts/slideLayout3.xml"/><Relationship Id="rId3" Type="http://schemas.openxmlformats.org/officeDocument/2006/relationships/image" Target="../media/image9.emf"/><Relationship Id="rId2" Type="http://schemas.openxmlformats.org/officeDocument/2006/relationships/oleObject" Target="../embeddings/oleObject6.bin"/><Relationship Id="rId1"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8.xml.rels><?xml version="1.0" encoding="UTF-8" standalone="yes"?>
<Relationships xmlns="http://schemas.openxmlformats.org/package/2006/relationships"><Relationship Id="rId6" Type="http://schemas.openxmlformats.org/officeDocument/2006/relationships/notesSlide" Target="../notesSlides/notesSlide33.xml"/><Relationship Id="rId5" Type="http://schemas.openxmlformats.org/officeDocument/2006/relationships/vmlDrawing" Target="../drawings/vmlDrawing7.vml"/><Relationship Id="rId4" Type="http://schemas.openxmlformats.org/officeDocument/2006/relationships/slideLayout" Target="../slideLayouts/slideLayout3.xml"/><Relationship Id="rId3" Type="http://schemas.openxmlformats.org/officeDocument/2006/relationships/image" Target="../media/image10.emf"/><Relationship Id="rId2" Type="http://schemas.openxmlformats.org/officeDocument/2006/relationships/oleObject" Target="../embeddings/oleObject7.bin"/><Relationship Id="rId1"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vmlDrawing" Target="../drawings/vmlDrawing1.vml"/><Relationship Id="rId5" Type="http://schemas.openxmlformats.org/officeDocument/2006/relationships/slideLayout" Target="../slideLayouts/slideLayout3.xml"/><Relationship Id="rId4" Type="http://schemas.openxmlformats.org/officeDocument/2006/relationships/image" Target="../media/image4.png"/><Relationship Id="rId3"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1.xml.rels><?xml version="1.0" encoding="UTF-8" standalone="yes"?>
<Relationships xmlns="http://schemas.openxmlformats.org/package/2006/relationships"><Relationship Id="rId6" Type="http://schemas.openxmlformats.org/officeDocument/2006/relationships/notesSlide" Target="../notesSlides/notesSlide41.xml"/><Relationship Id="rId5" Type="http://schemas.openxmlformats.org/officeDocument/2006/relationships/vmlDrawing" Target="../drawings/vmlDrawing8.vml"/><Relationship Id="rId4" Type="http://schemas.openxmlformats.org/officeDocument/2006/relationships/slideLayout" Target="../slideLayouts/slideLayout3.xml"/><Relationship Id="rId3" Type="http://schemas.openxmlformats.org/officeDocument/2006/relationships/image" Target="../media/image11.emf"/><Relationship Id="rId2" Type="http://schemas.openxmlformats.org/officeDocument/2006/relationships/oleObject" Target="../embeddings/oleObject8.bin"/><Relationship Id="rId1" Type="http://schemas.openxmlformats.org/officeDocument/2006/relationships/image" Target="../media/image2.png"/></Relationships>
</file>

<file path=ppt/slides/_rels/slide52.xml.rels><?xml version="1.0" encoding="UTF-8" standalone="yes"?>
<Relationships xmlns="http://schemas.openxmlformats.org/package/2006/relationships"><Relationship Id="rId6" Type="http://schemas.openxmlformats.org/officeDocument/2006/relationships/notesSlide" Target="../notesSlides/notesSlide42.xml"/><Relationship Id="rId5" Type="http://schemas.openxmlformats.org/officeDocument/2006/relationships/vmlDrawing" Target="../drawings/vmlDrawing9.vml"/><Relationship Id="rId4" Type="http://schemas.openxmlformats.org/officeDocument/2006/relationships/slideLayout" Target="../slideLayouts/slideLayout3.xml"/><Relationship Id="rId3" Type="http://schemas.openxmlformats.org/officeDocument/2006/relationships/image" Target="../media/image12.emf"/><Relationship Id="rId2" Type="http://schemas.openxmlformats.org/officeDocument/2006/relationships/oleObject" Target="../embeddings/oleObject9.bin"/><Relationship Id="rId1"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8.xml.rels><?xml version="1.0" encoding="UTF-8" standalone="yes"?>
<Relationships xmlns="http://schemas.openxmlformats.org/package/2006/relationships"><Relationship Id="rId4" Type="http://schemas.openxmlformats.org/officeDocument/2006/relationships/notesSlide" Target="../notesSlides/notesSlide48.xml"/><Relationship Id="rId3" Type="http://schemas.openxmlformats.org/officeDocument/2006/relationships/slideLayout" Target="../slideLayouts/slideLayout3.xml"/><Relationship Id="rId2" Type="http://schemas.openxmlformats.org/officeDocument/2006/relationships/image" Target="../media/image13.emf"/><Relationship Id="rId1"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vmlDrawing" Target="../drawings/vmlDrawing2.vml"/><Relationship Id="rId4" Type="http://schemas.openxmlformats.org/officeDocument/2006/relationships/slideLayout" Target="../slideLayouts/slideLayout3.xml"/><Relationship Id="rId3" Type="http://schemas.openxmlformats.org/officeDocument/2006/relationships/image" Target="../media/image5.emf"/><Relationship Id="rId2" Type="http://schemas.openxmlformats.org/officeDocument/2006/relationships/oleObject" Target="../embeddings/oleObject2.bin"/><Relationship Id="rId1" Type="http://schemas.openxmlformats.org/officeDocument/2006/relationships/image" Target="../media/image2.png"/></Relationships>
</file>

<file path=ppt/slides/_rels/slide60.xml.rels><?xml version="1.0" encoding="UTF-8" standalone="yes"?>
<Relationships xmlns="http://schemas.openxmlformats.org/package/2006/relationships"><Relationship Id="rId6" Type="http://schemas.openxmlformats.org/officeDocument/2006/relationships/notesSlide" Target="../notesSlides/notesSlide50.xml"/><Relationship Id="rId5" Type="http://schemas.openxmlformats.org/officeDocument/2006/relationships/vmlDrawing" Target="../drawings/vmlDrawing10.vml"/><Relationship Id="rId4" Type="http://schemas.openxmlformats.org/officeDocument/2006/relationships/slideLayout" Target="../slideLayouts/slideLayout3.xml"/><Relationship Id="rId3" Type="http://schemas.openxmlformats.org/officeDocument/2006/relationships/image" Target="../media/image14.emf"/><Relationship Id="rId2" Type="http://schemas.openxmlformats.org/officeDocument/2006/relationships/oleObject" Target="../embeddings/oleObject10.bin"/><Relationship Id="rId1"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7.xml.rels><?xml version="1.0" encoding="UTF-8" standalone="yes"?>
<Relationships xmlns="http://schemas.openxmlformats.org/package/2006/relationships"><Relationship Id="rId4" Type="http://schemas.openxmlformats.org/officeDocument/2006/relationships/notesSlide" Target="../notesSlides/notesSlide67.xml"/><Relationship Id="rId3" Type="http://schemas.openxmlformats.org/officeDocument/2006/relationships/slideLayout" Target="../slideLayouts/slideLayout3.xml"/><Relationship Id="rId2" Type="http://schemas.openxmlformats.org/officeDocument/2006/relationships/image" Target="../media/image4.png"/><Relationship Id="rId1" Type="http://schemas.openxmlformats.org/officeDocument/2006/relationships/image" Target="../media/image2.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3.xml.rels><?xml version="1.0" encoding="UTF-8" standalone="yes"?>
<Relationships xmlns="http://schemas.openxmlformats.org/package/2006/relationships"><Relationship Id="rId4" Type="http://schemas.openxmlformats.org/officeDocument/2006/relationships/notesSlide" Target="../notesSlides/notesSlide73.xml"/><Relationship Id="rId3" Type="http://schemas.openxmlformats.org/officeDocument/2006/relationships/slideLayout" Target="../slideLayouts/slideLayout3.xml"/><Relationship Id="rId2" Type="http://schemas.openxmlformats.org/officeDocument/2006/relationships/image" Target="../media/image4.png"/><Relationship Id="rId1" Type="http://schemas.openxmlformats.org/officeDocument/2006/relationships/image" Target="../media/image2.pn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5.xml.rels><?xml version="1.0" encoding="UTF-8" standalone="yes"?>
<Relationships xmlns="http://schemas.openxmlformats.org/package/2006/relationships"><Relationship Id="rId7" Type="http://schemas.openxmlformats.org/officeDocument/2006/relationships/notesSlide" Target="../notesSlides/notesSlide75.xml"/><Relationship Id="rId6" Type="http://schemas.openxmlformats.org/officeDocument/2006/relationships/slideLayout" Target="../slideLayouts/slideLayout3.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image" Target="../media/image2.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3.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8" name="矩形"/>
          <p:cNvSpPr/>
          <p:nvPr/>
        </p:nvSpPr>
        <p:spPr>
          <a:xfrm>
            <a:off x="1769814" y="1319495"/>
            <a:ext cx="8652374" cy="2749550"/>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20000"/>
              </a:lnSpc>
              <a:spcBef>
                <a:spcPts val="0"/>
              </a:spcBef>
              <a:spcAft>
                <a:spcPts val="0"/>
              </a:spcAft>
              <a:buNone/>
            </a:pPr>
            <a:r>
              <a:rPr lang="zh-CN" altLang="en-US" sz="7200" b="0" i="0" u="none" strike="noStrike" kern="1200" cap="none" spc="0" baseline="0">
                <a:solidFill>
                  <a:schemeClr val="accent1"/>
                </a:solidFill>
                <a:latin typeface="微软雅黑" panose="020B0503020204020204" charset="-122"/>
                <a:ea typeface="微软雅黑" panose="020B0503020204020204" charset="-122"/>
                <a:cs typeface="经典综艺体简" pitchFamily="49" charset="-122"/>
              </a:rPr>
              <a:t>第三章</a:t>
            </a:r>
            <a:br>
              <a:rPr lang="zh-CN" altLang="en-US" sz="7200" b="0" i="0" u="none" strike="noStrike" kern="1200" cap="none" spc="0" baseline="0">
                <a:solidFill>
                  <a:schemeClr val="accent1"/>
                </a:solidFill>
                <a:latin typeface="微软雅黑" panose="020B0503020204020204" charset="-122"/>
                <a:ea typeface="微软雅黑" panose="020B0503020204020204" charset="-122"/>
                <a:cs typeface="经典综艺体简" pitchFamily="49" charset="-122"/>
              </a:rPr>
            </a:br>
            <a:r>
              <a:rPr lang="zh-CN" altLang="en-US" sz="7200" b="0" i="0" u="none" strike="noStrike" kern="1200" cap="none" spc="0" baseline="0">
                <a:solidFill>
                  <a:schemeClr val="accent1"/>
                </a:solidFill>
                <a:latin typeface="微软雅黑" panose="020B0503020204020204" charset="-122"/>
                <a:ea typeface="微软雅黑" panose="020B0503020204020204" charset="-122"/>
                <a:cs typeface="经典综艺体简" pitchFamily="49" charset="-122"/>
              </a:rPr>
              <a:t>支付结算法律制度</a:t>
            </a:r>
            <a:endParaRPr lang="zh-CN" altLang="en-US" sz="7200" b="0" i="0" u="none" strike="noStrike" kern="1200" cap="none" spc="0" baseline="0">
              <a:solidFill>
                <a:schemeClr val="accent1"/>
              </a:solidFill>
              <a:latin typeface="微软雅黑" panose="020B0503020204020204" charset="-122"/>
              <a:ea typeface="微软雅黑" panose="020B0503020204020204" charset="-122"/>
              <a:cs typeface="经典综艺体简"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6" presetClass="emph" presetSubtype="0" fill="hold" grpId="1" nodeType="afterEffect">
                                  <p:stCondLst>
                                    <p:cond delay="0"/>
                                  </p:stCondLst>
                                  <p:iterate type="lt">
                                    <p:tmPct val="10000"/>
                                  </p:iterate>
                                  <p:childTnLst>
                                    <p:animEffect transition="out" filter="fade">
                                      <p:cBhvr>
                                        <p:cTn id="11" dur="500" tmFilter="0, 0; .2, .5; .8, .5; 1, 0"/>
                                        <p:tgtEl>
                                          <p:spTgt spid="18"/>
                                        </p:tgtEl>
                                      </p:cBhvr>
                                    </p:animEffect>
                                    <p:animScale>
                                      <p:cBhvr>
                                        <p:cTn id="12"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5" name="矩形"/>
          <p:cNvSpPr/>
          <p:nvPr/>
        </p:nvSpPr>
        <p:spPr>
          <a:xfrm>
            <a:off x="1425064" y="305039"/>
            <a:ext cx="5071375" cy="46166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dirty="0">
                <a:solidFill>
                  <a:srgbClr val="FFFFFF"/>
                </a:solidFill>
                <a:latin typeface="微软雅黑" panose="020B0503020204020204" charset="-122"/>
                <a:ea typeface="微软雅黑" panose="020B0503020204020204" charset="-122"/>
                <a:cs typeface="Times New Roman" panose="02020603050405020304" charset="0"/>
              </a:rPr>
              <a:t>考点２：支付结算</a:t>
            </a:r>
            <a:r>
              <a:rPr lang="zh-CN" altLang="en-US" sz="2400" b="1" i="0" u="none" strike="noStrike" kern="1200" cap="none" spc="0" baseline="0" dirty="0" smtClean="0">
                <a:solidFill>
                  <a:srgbClr val="FFFFFF"/>
                </a:solidFill>
                <a:latin typeface="微软雅黑" panose="020B0503020204020204" charset="-122"/>
                <a:ea typeface="微软雅黑" panose="020B0503020204020204" charset="-122"/>
                <a:cs typeface="Times New Roman" panose="02020603050405020304" charset="0"/>
              </a:rPr>
              <a:t>的要求</a:t>
            </a:r>
            <a:r>
              <a:rPr lang="en-US" altLang="zh-CN" sz="2400" b="1" i="0" u="none" strike="noStrike" kern="1200" cap="none" spc="0" baseline="0" dirty="0" smtClean="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dirty="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dirty="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18" name="组合"/>
          <p:cNvGrpSpPr/>
          <p:nvPr/>
        </p:nvGrpSpPr>
        <p:grpSpPr>
          <a:xfrm>
            <a:off x="964563" y="1457059"/>
            <a:ext cx="10206544" cy="923923"/>
            <a:chOff x="964563" y="1457059"/>
            <a:chExt cx="10206544" cy="923923"/>
          </a:xfrm>
        </p:grpSpPr>
        <p:sp>
          <p:nvSpPr>
            <p:cNvPr id="116" name="矩形"/>
            <p:cNvSpPr/>
            <p:nvPr/>
          </p:nvSpPr>
          <p:spPr>
            <a:xfrm>
              <a:off x="1035870" y="1546596"/>
              <a:ext cx="10135236" cy="74866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考查角度</a:t>
              </a:r>
              <a:r>
                <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—辨析票据伪造和变造、辨析禁止更改事项与可以更改事项、出票日期的填写规范、收款人名称与金额的填写规范。</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117" name="剪去对角的矩形"/>
            <p:cNvSpPr/>
            <p:nvPr/>
          </p:nvSpPr>
          <p:spPr>
            <a:xfrm>
              <a:off x="964563" y="1457059"/>
              <a:ext cx="10173333" cy="923923"/>
            </a:xfrm>
            <a:prstGeom prst="snip2DiagRect">
              <a:avLst>
                <a:gd name="adj1" fmla="val 0"/>
                <a:gd name="adj2" fmla="val 15828"/>
              </a:avLst>
            </a:prstGeom>
            <a:noFill/>
            <a:ln w="25400" cap="flat" cmpd="sng">
              <a:solidFill>
                <a:srgbClr val="4BACC6"/>
              </a:solidFill>
              <a:prstDash val="solid"/>
              <a:round/>
            </a:ln>
          </p:spPr>
          <p:txBody>
            <a:bodyPr rtlCol="0" anchor="ctr"/>
            <a:lstStyle/>
            <a:p>
              <a:pPr algn="ctr"/>
            </a:p>
          </p:txBody>
        </p:sp>
      </p:grpSp>
      <p:sp>
        <p:nvSpPr>
          <p:cNvPr id="119" name="矩形"/>
          <p:cNvSpPr/>
          <p:nvPr/>
        </p:nvSpPr>
        <p:spPr>
          <a:xfrm>
            <a:off x="773768" y="2633327"/>
            <a:ext cx="10782380" cy="216852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多选】根据支付结算法律制度的规定，下列各项中，属于变造票据的行为有（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A．原记载人更改付款人名称并在更改处签章证明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B．剪接票据非法改变票据记载事项</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C．涂改出票金额</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D．假冒他人在票据上背书签章</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20" name="矩形"/>
          <p:cNvSpPr/>
          <p:nvPr/>
        </p:nvSpPr>
        <p:spPr>
          <a:xfrm>
            <a:off x="776943" y="4780262"/>
            <a:ext cx="10782380" cy="12915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【解析】盯住两点：① 是否为“无权限人”修改；② 被修改的是否为“签章”。选项A属于有权限修改人的修改，属于票据的正常更改；选项D属于伪造。</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advTm="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1000"/>
                                        <p:tgtEl>
                                          <p:spTgt spid="118"/>
                                        </p:tgtEl>
                                      </p:cBhvr>
                                    </p:animEffect>
                                    <p:anim calcmode="lin" valueType="num">
                                      <p:cBhvr>
                                        <p:cTn id="8" dur="1000" fill="hold"/>
                                        <p:tgtEl>
                                          <p:spTgt spid="118"/>
                                        </p:tgtEl>
                                        <p:attrNameLst>
                                          <p:attrName>ppt_x</p:attrName>
                                        </p:attrNameLst>
                                      </p:cBhvr>
                                      <p:tavLst>
                                        <p:tav tm="0">
                                          <p:val>
                                            <p:strVal val="#ppt_x"/>
                                          </p:val>
                                        </p:tav>
                                        <p:tav tm="100000">
                                          <p:val>
                                            <p:strVal val="#ppt_x"/>
                                          </p:val>
                                        </p:tav>
                                      </p:tavLst>
                                    </p:anim>
                                    <p:anim calcmode="lin" valueType="num">
                                      <p:cBhvr>
                                        <p:cTn id="9"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9"/>
                                        </p:tgtEl>
                                        <p:attrNameLst>
                                          <p:attrName>style.visibility</p:attrName>
                                        </p:attrNameLst>
                                      </p:cBhvr>
                                      <p:to>
                                        <p:strVal val="visible"/>
                                      </p:to>
                                    </p:set>
                                    <p:animEffect transition="in" filter="fade">
                                      <p:cBhvr>
                                        <p:cTn id="14" dur="1000"/>
                                        <p:tgtEl>
                                          <p:spTgt spid="119"/>
                                        </p:tgtEl>
                                      </p:cBhvr>
                                    </p:animEffect>
                                    <p:anim calcmode="lin" valueType="num">
                                      <p:cBhvr>
                                        <p:cTn id="15" dur="1000" fill="hold"/>
                                        <p:tgtEl>
                                          <p:spTgt spid="119"/>
                                        </p:tgtEl>
                                        <p:attrNameLst>
                                          <p:attrName>ppt_x</p:attrName>
                                        </p:attrNameLst>
                                      </p:cBhvr>
                                      <p:tavLst>
                                        <p:tav tm="0">
                                          <p:val>
                                            <p:strVal val="#ppt_x"/>
                                          </p:val>
                                        </p:tav>
                                        <p:tav tm="100000">
                                          <p:val>
                                            <p:strVal val="#ppt_x"/>
                                          </p:val>
                                        </p:tav>
                                      </p:tavLst>
                                    </p:anim>
                                    <p:anim calcmode="lin" valueType="num">
                                      <p:cBhvr>
                                        <p:cTn id="16"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0"/>
                                        </p:tgtEl>
                                        <p:attrNameLst>
                                          <p:attrName>style.visibility</p:attrName>
                                        </p:attrNameLst>
                                      </p:cBhvr>
                                      <p:to>
                                        <p:strVal val="visible"/>
                                      </p:to>
                                    </p:set>
                                    <p:animEffect transition="in" filter="fade">
                                      <p:cBhvr>
                                        <p:cTn id="21" dur="1000"/>
                                        <p:tgtEl>
                                          <p:spTgt spid="120"/>
                                        </p:tgtEl>
                                      </p:cBhvr>
                                    </p:animEffect>
                                    <p:anim calcmode="lin" valueType="num">
                                      <p:cBhvr>
                                        <p:cTn id="22" dur="1000" fill="hold"/>
                                        <p:tgtEl>
                                          <p:spTgt spid="120"/>
                                        </p:tgtEl>
                                        <p:attrNameLst>
                                          <p:attrName>ppt_x</p:attrName>
                                        </p:attrNameLst>
                                      </p:cBhvr>
                                      <p:tavLst>
                                        <p:tav tm="0">
                                          <p:val>
                                            <p:strVal val="#ppt_x"/>
                                          </p:val>
                                        </p:tav>
                                        <p:tav tm="100000">
                                          <p:val>
                                            <p:strVal val="#ppt_x"/>
                                          </p:val>
                                        </p:tav>
                                      </p:tavLst>
                                    </p:anim>
                                    <p:anim calcmode="lin" valueType="num">
                                      <p:cBhvr>
                                        <p:cTn id="23"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19" grpId="0" animBg="1"/>
      <p:bldP spid="120"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52"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853" name="矩形"/>
          <p:cNvSpPr/>
          <p:nvPr/>
        </p:nvSpPr>
        <p:spPr>
          <a:xfrm>
            <a:off x="1270167" y="1906090"/>
            <a:ext cx="9711430" cy="258445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多选】根据支付结算法律制度的规定，下列各项中，票据持票人行使追索权时，可以请求被追索人支付的金额和费用有（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．因汇票资金到位不及时，给持票人造成的税收滞纳金损失</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．取得有关拒绝证明和发出通知书的费用</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．票据金额自到期日或提示付款日起至清偿日止，按规定的利率计算的利息</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．被拒绝付款的票据金额</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854" name="矩形"/>
          <p:cNvSpPr/>
          <p:nvPr/>
        </p:nvSpPr>
        <p:spPr>
          <a:xfrm>
            <a:off x="1270167" y="4617313"/>
            <a:ext cx="1685339"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53"/>
                                        </p:tgtEl>
                                        <p:attrNameLst>
                                          <p:attrName>style.visibility</p:attrName>
                                        </p:attrNameLst>
                                      </p:cBhvr>
                                      <p:to>
                                        <p:strVal val="visible"/>
                                      </p:to>
                                    </p:set>
                                    <p:animEffect transition="in" filter="fade">
                                      <p:cBhvr>
                                        <p:cTn id="7" dur="1000"/>
                                        <p:tgtEl>
                                          <p:spTgt spid="853"/>
                                        </p:tgtEl>
                                      </p:cBhvr>
                                    </p:animEffect>
                                    <p:anim calcmode="lin" valueType="num">
                                      <p:cBhvr>
                                        <p:cTn id="8" dur="1000" fill="hold"/>
                                        <p:tgtEl>
                                          <p:spTgt spid="853"/>
                                        </p:tgtEl>
                                        <p:attrNameLst>
                                          <p:attrName>ppt_x</p:attrName>
                                        </p:attrNameLst>
                                      </p:cBhvr>
                                      <p:tavLst>
                                        <p:tav tm="0">
                                          <p:val>
                                            <p:strVal val="#ppt_x"/>
                                          </p:val>
                                        </p:tav>
                                        <p:tav tm="100000">
                                          <p:val>
                                            <p:strVal val="#ppt_x"/>
                                          </p:val>
                                        </p:tav>
                                      </p:tavLst>
                                    </p:anim>
                                    <p:anim calcmode="lin" valueType="num">
                                      <p:cBhvr>
                                        <p:cTn id="9" dur="1000" fill="hold"/>
                                        <p:tgtEl>
                                          <p:spTgt spid="85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54"/>
                                        </p:tgtEl>
                                        <p:attrNameLst>
                                          <p:attrName>style.visibility</p:attrName>
                                        </p:attrNameLst>
                                      </p:cBhvr>
                                      <p:to>
                                        <p:strVal val="visible"/>
                                      </p:to>
                                    </p:set>
                                    <p:animEffect transition="in" filter="fade">
                                      <p:cBhvr>
                                        <p:cTn id="14" dur="1000"/>
                                        <p:tgtEl>
                                          <p:spTgt spid="854"/>
                                        </p:tgtEl>
                                      </p:cBhvr>
                                    </p:animEffect>
                                    <p:anim calcmode="lin" valueType="num">
                                      <p:cBhvr>
                                        <p:cTn id="15" dur="1000" fill="hold"/>
                                        <p:tgtEl>
                                          <p:spTgt spid="854"/>
                                        </p:tgtEl>
                                        <p:attrNameLst>
                                          <p:attrName>ppt_x</p:attrName>
                                        </p:attrNameLst>
                                      </p:cBhvr>
                                      <p:tavLst>
                                        <p:tav tm="0">
                                          <p:val>
                                            <p:strVal val="#ppt_x"/>
                                          </p:val>
                                        </p:tav>
                                        <p:tav tm="100000">
                                          <p:val>
                                            <p:strVal val="#ppt_x"/>
                                          </p:val>
                                        </p:tav>
                                      </p:tavLst>
                                    </p:anim>
                                    <p:anim calcmode="lin" valueType="num">
                                      <p:cBhvr>
                                        <p:cTn id="16" dur="1000" fill="hold"/>
                                        <p:tgtEl>
                                          <p:spTgt spid="8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3" grpId="0" animBg="1"/>
      <p:bldP spid="854"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58"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859" name="矩形"/>
          <p:cNvSpPr/>
          <p:nvPr/>
        </p:nvSpPr>
        <p:spPr>
          <a:xfrm>
            <a:off x="911024" y="1859027"/>
            <a:ext cx="10336708" cy="175323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【例题3</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单选】根据支付结算法律制度的规定，票据的持票人行使追索权，应当将被拒绝事由通知其前手。通知的期限是（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．自收到有关证明之日起5日内			B．自收到有关证明之日起7日内</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．自收到有关证明之日起3日内			D．自收到有关证明之日起10日内</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860" name="矩形"/>
          <p:cNvSpPr/>
          <p:nvPr/>
        </p:nvSpPr>
        <p:spPr>
          <a:xfrm>
            <a:off x="911024" y="3907431"/>
            <a:ext cx="1470189"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59"/>
                                        </p:tgtEl>
                                        <p:attrNameLst>
                                          <p:attrName>style.visibility</p:attrName>
                                        </p:attrNameLst>
                                      </p:cBhvr>
                                      <p:to>
                                        <p:strVal val="visible"/>
                                      </p:to>
                                    </p:set>
                                    <p:animEffect transition="in" filter="fade">
                                      <p:cBhvr>
                                        <p:cTn id="7" dur="1000"/>
                                        <p:tgtEl>
                                          <p:spTgt spid="859"/>
                                        </p:tgtEl>
                                      </p:cBhvr>
                                    </p:animEffect>
                                    <p:anim calcmode="lin" valueType="num">
                                      <p:cBhvr>
                                        <p:cTn id="8" dur="1000" fill="hold"/>
                                        <p:tgtEl>
                                          <p:spTgt spid="859"/>
                                        </p:tgtEl>
                                        <p:attrNameLst>
                                          <p:attrName>ppt_x</p:attrName>
                                        </p:attrNameLst>
                                      </p:cBhvr>
                                      <p:tavLst>
                                        <p:tav tm="0">
                                          <p:val>
                                            <p:strVal val="#ppt_x"/>
                                          </p:val>
                                        </p:tav>
                                        <p:tav tm="100000">
                                          <p:val>
                                            <p:strVal val="#ppt_x"/>
                                          </p:val>
                                        </p:tav>
                                      </p:tavLst>
                                    </p:anim>
                                    <p:anim calcmode="lin" valueType="num">
                                      <p:cBhvr>
                                        <p:cTn id="9" dur="1000" fill="hold"/>
                                        <p:tgtEl>
                                          <p:spTgt spid="85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60"/>
                                        </p:tgtEl>
                                        <p:attrNameLst>
                                          <p:attrName>style.visibility</p:attrName>
                                        </p:attrNameLst>
                                      </p:cBhvr>
                                      <p:to>
                                        <p:strVal val="visible"/>
                                      </p:to>
                                    </p:set>
                                    <p:animEffect transition="in" filter="fade">
                                      <p:cBhvr>
                                        <p:cTn id="14" dur="1000"/>
                                        <p:tgtEl>
                                          <p:spTgt spid="860"/>
                                        </p:tgtEl>
                                      </p:cBhvr>
                                    </p:animEffect>
                                    <p:anim calcmode="lin" valueType="num">
                                      <p:cBhvr>
                                        <p:cTn id="15" dur="1000" fill="hold"/>
                                        <p:tgtEl>
                                          <p:spTgt spid="860"/>
                                        </p:tgtEl>
                                        <p:attrNameLst>
                                          <p:attrName>ppt_x</p:attrName>
                                        </p:attrNameLst>
                                      </p:cBhvr>
                                      <p:tavLst>
                                        <p:tav tm="0">
                                          <p:val>
                                            <p:strVal val="#ppt_x"/>
                                          </p:val>
                                        </p:tav>
                                        <p:tav tm="100000">
                                          <p:val>
                                            <p:strVal val="#ppt_x"/>
                                          </p:val>
                                        </p:tav>
                                      </p:tavLst>
                                    </p:anim>
                                    <p:anim calcmode="lin" valueType="num">
                                      <p:cBhvr>
                                        <p:cTn id="16" dur="1000" fill="hold"/>
                                        <p:tgtEl>
                                          <p:spTgt spid="8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9" grpId="0" animBg="1"/>
      <p:bldP spid="860"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64"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865" name="矩形"/>
          <p:cNvSpPr/>
          <p:nvPr/>
        </p:nvSpPr>
        <p:spPr>
          <a:xfrm>
            <a:off x="700917" y="1766581"/>
            <a:ext cx="11023058" cy="216852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【例题4</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多选】根据支付结算法律制度的规定，关于票据追索权行使的下列表述中，正确的有（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A．持票人收到拒绝证明后，应当将被拒绝事由通知其前手</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B．汇票被拒绝承兑的，持票人可以行使追索权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C．持票人可以对出票人、背书人、承兑人和保证人中的任何一人、数人或全体行使追索权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D．持票人不能出示拒绝证明或退票理由书的，丧失对全部票据债务人的追索权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866" name="矩形"/>
          <p:cNvSpPr/>
          <p:nvPr/>
        </p:nvSpPr>
        <p:spPr>
          <a:xfrm>
            <a:off x="704839" y="4138827"/>
            <a:ext cx="9996616" cy="89153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【解析】选项D，丧失的只是对其“前手”的追索权，承兑人或付款人仍应当对持票人承担责任。</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65"/>
                                        </p:tgtEl>
                                        <p:attrNameLst>
                                          <p:attrName>style.visibility</p:attrName>
                                        </p:attrNameLst>
                                      </p:cBhvr>
                                      <p:to>
                                        <p:strVal val="visible"/>
                                      </p:to>
                                    </p:set>
                                    <p:animEffect transition="in" filter="fade">
                                      <p:cBhvr>
                                        <p:cTn id="7" dur="1000"/>
                                        <p:tgtEl>
                                          <p:spTgt spid="865"/>
                                        </p:tgtEl>
                                      </p:cBhvr>
                                    </p:animEffect>
                                    <p:anim calcmode="lin" valueType="num">
                                      <p:cBhvr>
                                        <p:cTn id="8" dur="1000" fill="hold"/>
                                        <p:tgtEl>
                                          <p:spTgt spid="865"/>
                                        </p:tgtEl>
                                        <p:attrNameLst>
                                          <p:attrName>ppt_x</p:attrName>
                                        </p:attrNameLst>
                                      </p:cBhvr>
                                      <p:tavLst>
                                        <p:tav tm="0">
                                          <p:val>
                                            <p:strVal val="#ppt_x"/>
                                          </p:val>
                                        </p:tav>
                                        <p:tav tm="100000">
                                          <p:val>
                                            <p:strVal val="#ppt_x"/>
                                          </p:val>
                                        </p:tav>
                                      </p:tavLst>
                                    </p:anim>
                                    <p:anim calcmode="lin" valueType="num">
                                      <p:cBhvr>
                                        <p:cTn id="9" dur="1000" fill="hold"/>
                                        <p:tgtEl>
                                          <p:spTgt spid="86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66"/>
                                        </p:tgtEl>
                                        <p:attrNameLst>
                                          <p:attrName>style.visibility</p:attrName>
                                        </p:attrNameLst>
                                      </p:cBhvr>
                                      <p:to>
                                        <p:strVal val="visible"/>
                                      </p:to>
                                    </p:set>
                                    <p:animEffect transition="in" filter="fade">
                                      <p:cBhvr>
                                        <p:cTn id="14" dur="1000"/>
                                        <p:tgtEl>
                                          <p:spTgt spid="866"/>
                                        </p:tgtEl>
                                      </p:cBhvr>
                                    </p:animEffect>
                                    <p:anim calcmode="lin" valueType="num">
                                      <p:cBhvr>
                                        <p:cTn id="15" dur="1000" fill="hold"/>
                                        <p:tgtEl>
                                          <p:spTgt spid="866"/>
                                        </p:tgtEl>
                                        <p:attrNameLst>
                                          <p:attrName>ppt_x</p:attrName>
                                        </p:attrNameLst>
                                      </p:cBhvr>
                                      <p:tavLst>
                                        <p:tav tm="0">
                                          <p:val>
                                            <p:strVal val="#ppt_x"/>
                                          </p:val>
                                        </p:tav>
                                        <p:tav tm="100000">
                                          <p:val>
                                            <p:strVal val="#ppt_x"/>
                                          </p:val>
                                        </p:tav>
                                      </p:tavLst>
                                    </p:anim>
                                    <p:anim calcmode="lin" valueType="num">
                                      <p:cBhvr>
                                        <p:cTn id="16" dur="1000" fill="hold"/>
                                        <p:tgtEl>
                                          <p:spTgt spid="8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5" grpId="0" animBg="1"/>
      <p:bldP spid="866"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70"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874" name="组合"/>
          <p:cNvGrpSpPr/>
          <p:nvPr/>
        </p:nvGrpSpPr>
        <p:grpSpPr>
          <a:xfrm>
            <a:off x="931215" y="1560784"/>
            <a:ext cx="3333335" cy="601980"/>
            <a:chOff x="931215" y="1560784"/>
            <a:chExt cx="3333335" cy="601980"/>
          </a:xfrm>
        </p:grpSpPr>
        <p:sp>
          <p:nvSpPr>
            <p:cNvPr id="871" name="圆角矩形"/>
            <p:cNvSpPr/>
            <p:nvPr/>
          </p:nvSpPr>
          <p:spPr>
            <a:xfrm>
              <a:off x="931215" y="1567768"/>
              <a:ext cx="3333335"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872" name="流程图: 离页连接符"/>
            <p:cNvSpPr/>
            <p:nvPr/>
          </p:nvSpPr>
          <p:spPr>
            <a:xfrm>
              <a:off x="1255066" y="1560784"/>
              <a:ext cx="884553"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（五）</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873" name="矩形"/>
            <p:cNvSpPr/>
            <p:nvPr/>
          </p:nvSpPr>
          <p:spPr>
            <a:xfrm>
              <a:off x="2327581" y="1603964"/>
              <a:ext cx="1614803"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商业汇票</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875" name="矩形"/>
          <p:cNvSpPr/>
          <p:nvPr/>
        </p:nvSpPr>
        <p:spPr>
          <a:xfrm>
            <a:off x="798407" y="2415951"/>
            <a:ext cx="10785497" cy="24917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．商业汇票的概念、种类和适用范围</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商业汇票是指出票人签发的，委托付款人在</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指定日期</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无条件支付确定的金额给收款人或者持票人的票据。商业汇票按照承兑人的不同分为商业承兑汇票和银行承兑汇票。银行承兑汇票由银行承兑，商业承兑汇票由银行以外的付款人承兑。电子银行承兑汇票由银行业金融机构、财务公司承兑；电子商业承兑汇票由金融机构以外的法人或其他组织承兑。商业汇票的付款人为承兑人。</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在银行开立存款账户的法人及其他组织之间的结算，才能使用商业汇票。</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879" name="组合"/>
          <p:cNvGrpSpPr/>
          <p:nvPr/>
        </p:nvGrpSpPr>
        <p:grpSpPr>
          <a:xfrm>
            <a:off x="934729" y="5398037"/>
            <a:ext cx="4663645" cy="519592"/>
            <a:chOff x="934729" y="5398037"/>
            <a:chExt cx="4663645" cy="519592"/>
          </a:xfrm>
        </p:grpSpPr>
        <p:sp>
          <p:nvSpPr>
            <p:cNvPr id="876" name="矩形"/>
            <p:cNvSpPr/>
            <p:nvPr/>
          </p:nvSpPr>
          <p:spPr>
            <a:xfrm>
              <a:off x="2909004" y="5398125"/>
              <a:ext cx="2689370" cy="491491"/>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商业汇票不适用于个人。</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877" name="矩形"/>
            <p:cNvSpPr/>
            <p:nvPr/>
          </p:nvSpPr>
          <p:spPr>
            <a:xfrm>
              <a:off x="934729" y="5398037"/>
              <a:ext cx="1490344" cy="491488"/>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　小旌笔记</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878" name="剪去对角的矩形"/>
            <p:cNvSpPr/>
            <p:nvPr/>
          </p:nvSpPr>
          <p:spPr>
            <a:xfrm>
              <a:off x="2768931" y="5398125"/>
              <a:ext cx="2717385" cy="519505"/>
            </a:xfrm>
            <a:prstGeom prst="snip2DiagRect">
              <a:avLst>
                <a:gd name="adj1" fmla="val 0"/>
                <a:gd name="adj2" fmla="val 0"/>
              </a:avLst>
            </a:prstGeom>
            <a:noFill/>
            <a:ln w="25400" cap="flat" cmpd="sng">
              <a:solidFill>
                <a:srgbClr val="00AAB7"/>
              </a:solidFill>
              <a:prstDash val="sysDash"/>
              <a:round/>
            </a:ln>
          </p:spPr>
          <p:txBody>
            <a:bodyPr rtlCol="0"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74"/>
                                        </p:tgtEl>
                                        <p:attrNameLst>
                                          <p:attrName>style.visibility</p:attrName>
                                        </p:attrNameLst>
                                      </p:cBhvr>
                                      <p:to>
                                        <p:strVal val="visible"/>
                                      </p:to>
                                    </p:set>
                                    <p:animEffect transition="in" filter="fade">
                                      <p:cBhvr>
                                        <p:cTn id="7" dur="1000"/>
                                        <p:tgtEl>
                                          <p:spTgt spid="874"/>
                                        </p:tgtEl>
                                      </p:cBhvr>
                                    </p:animEffect>
                                    <p:anim calcmode="lin" valueType="num">
                                      <p:cBhvr>
                                        <p:cTn id="8" dur="1000" fill="hold"/>
                                        <p:tgtEl>
                                          <p:spTgt spid="874"/>
                                        </p:tgtEl>
                                        <p:attrNameLst>
                                          <p:attrName>ppt_x</p:attrName>
                                        </p:attrNameLst>
                                      </p:cBhvr>
                                      <p:tavLst>
                                        <p:tav tm="0">
                                          <p:val>
                                            <p:strVal val="#ppt_x"/>
                                          </p:val>
                                        </p:tav>
                                        <p:tav tm="100000">
                                          <p:val>
                                            <p:strVal val="#ppt_x"/>
                                          </p:val>
                                        </p:tav>
                                      </p:tavLst>
                                    </p:anim>
                                    <p:anim calcmode="lin" valueType="num">
                                      <p:cBhvr>
                                        <p:cTn id="9" dur="1000" fill="hold"/>
                                        <p:tgtEl>
                                          <p:spTgt spid="8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75"/>
                                        </p:tgtEl>
                                        <p:attrNameLst>
                                          <p:attrName>style.visibility</p:attrName>
                                        </p:attrNameLst>
                                      </p:cBhvr>
                                      <p:to>
                                        <p:strVal val="visible"/>
                                      </p:to>
                                    </p:set>
                                    <p:animEffect transition="in" filter="wipe(down)">
                                      <p:cBhvr>
                                        <p:cTn id="14" dur="500"/>
                                        <p:tgtEl>
                                          <p:spTgt spid="87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79"/>
                                        </p:tgtEl>
                                        <p:attrNameLst>
                                          <p:attrName>style.visibility</p:attrName>
                                        </p:attrNameLst>
                                      </p:cBhvr>
                                      <p:to>
                                        <p:strVal val="visible"/>
                                      </p:to>
                                    </p:set>
                                    <p:animEffect transition="in" filter="wipe(down)">
                                      <p:cBhvr>
                                        <p:cTn id="19" dur="500"/>
                                        <p:tgtEl>
                                          <p:spTgt spid="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4" grpId="0" animBg="1"/>
      <p:bldP spid="875" grpId="0" animBg="1"/>
      <p:bldP spid="879"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83"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886" name="组合"/>
          <p:cNvGrpSpPr/>
          <p:nvPr/>
        </p:nvGrpSpPr>
        <p:grpSpPr>
          <a:xfrm>
            <a:off x="1433566" y="1326811"/>
            <a:ext cx="5414804" cy="525777"/>
            <a:chOff x="1433566" y="1326811"/>
            <a:chExt cx="5414804" cy="525777"/>
          </a:xfrm>
        </p:grpSpPr>
        <p:sp>
          <p:nvSpPr>
            <p:cNvPr id="884" name="矩形"/>
            <p:cNvSpPr/>
            <p:nvPr/>
          </p:nvSpPr>
          <p:spPr>
            <a:xfrm>
              <a:off x="1694288" y="1326811"/>
              <a:ext cx="4957982" cy="525777"/>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en-US" altLang="zh-CN"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 </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 商业汇票的付款人、承兑人。</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885" name="剪去对角的矩形"/>
            <p:cNvSpPr/>
            <p:nvPr/>
          </p:nvSpPr>
          <p:spPr>
            <a:xfrm>
              <a:off x="1433566" y="1326811"/>
              <a:ext cx="5414804" cy="525777"/>
            </a:xfrm>
            <a:prstGeom prst="snip2DiagRect">
              <a:avLst>
                <a:gd name="adj1" fmla="val 0"/>
                <a:gd name="adj2" fmla="val 14495"/>
              </a:avLst>
            </a:prstGeom>
            <a:noFill/>
            <a:ln w="25400" cap="flat" cmpd="sng">
              <a:solidFill>
                <a:srgbClr val="4BACC6"/>
              </a:solidFill>
              <a:prstDash val="solid"/>
              <a:round/>
            </a:ln>
          </p:spPr>
          <p:txBody>
            <a:bodyPr rtlCol="0" anchor="ctr"/>
            <a:lstStyle/>
            <a:p>
              <a:pPr algn="ctr"/>
            </a:p>
          </p:txBody>
        </p:sp>
      </p:grpSp>
      <p:sp>
        <p:nvSpPr>
          <p:cNvPr id="887" name="矩形"/>
          <p:cNvSpPr/>
          <p:nvPr/>
        </p:nvSpPr>
        <p:spPr>
          <a:xfrm>
            <a:off x="1288656" y="2094908"/>
            <a:ext cx="8527546"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单选】下列各项中，付款人不是银行的是（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．支票	B．商业承兑汇票		C．银行汇票	　　D．银行本票</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888" name="矩形"/>
          <p:cNvSpPr/>
          <p:nvPr/>
        </p:nvSpPr>
        <p:spPr>
          <a:xfrm>
            <a:off x="1291458" y="3053556"/>
            <a:ext cx="7827190"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【解析】选项B，商业承兑汇票由银行以外的付款人承兑，承兑人为付款人。</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889" name="矩形"/>
          <p:cNvSpPr/>
          <p:nvPr/>
        </p:nvSpPr>
        <p:spPr>
          <a:xfrm>
            <a:off x="1291458" y="4104651"/>
            <a:ext cx="10236417"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单选】下列单位中，可以作为电子银行承兑汇票承兑人的是（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．丙财务公司		B．乙房地产开发公司	　C．甲路桥公司	　　　D．丁航空公司</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890" name="矩形"/>
          <p:cNvSpPr/>
          <p:nvPr/>
        </p:nvSpPr>
        <p:spPr>
          <a:xfrm>
            <a:off x="1244394" y="5133897"/>
            <a:ext cx="1447217"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891" name="矩形"/>
          <p:cNvSpPr/>
          <p:nvPr/>
        </p:nvSpPr>
        <p:spPr>
          <a:xfrm>
            <a:off x="1225344" y="5644877"/>
            <a:ext cx="8229474" cy="50673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【例题3</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判断】个人与个人之间的资金结算，可以使用商业汇票。	（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892" name="矩形"/>
          <p:cNvSpPr/>
          <p:nvPr/>
        </p:nvSpPr>
        <p:spPr>
          <a:xfrm>
            <a:off x="1225344" y="6257829"/>
            <a:ext cx="1576083"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86"/>
                                        </p:tgtEl>
                                        <p:attrNameLst>
                                          <p:attrName>style.visibility</p:attrName>
                                        </p:attrNameLst>
                                      </p:cBhvr>
                                      <p:to>
                                        <p:strVal val="visible"/>
                                      </p:to>
                                    </p:set>
                                    <p:animEffect transition="in" filter="fade">
                                      <p:cBhvr>
                                        <p:cTn id="7" dur="1000"/>
                                        <p:tgtEl>
                                          <p:spTgt spid="886"/>
                                        </p:tgtEl>
                                      </p:cBhvr>
                                    </p:animEffect>
                                    <p:anim calcmode="lin" valueType="num">
                                      <p:cBhvr>
                                        <p:cTn id="8" dur="1000" fill="hold"/>
                                        <p:tgtEl>
                                          <p:spTgt spid="886"/>
                                        </p:tgtEl>
                                        <p:attrNameLst>
                                          <p:attrName>ppt_x</p:attrName>
                                        </p:attrNameLst>
                                      </p:cBhvr>
                                      <p:tavLst>
                                        <p:tav tm="0">
                                          <p:val>
                                            <p:strVal val="#ppt_x"/>
                                          </p:val>
                                        </p:tav>
                                        <p:tav tm="100000">
                                          <p:val>
                                            <p:strVal val="#ppt_x"/>
                                          </p:val>
                                        </p:tav>
                                      </p:tavLst>
                                    </p:anim>
                                    <p:anim calcmode="lin" valueType="num">
                                      <p:cBhvr>
                                        <p:cTn id="9" dur="1000" fill="hold"/>
                                        <p:tgtEl>
                                          <p:spTgt spid="88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87"/>
                                        </p:tgtEl>
                                        <p:attrNameLst>
                                          <p:attrName>style.visibility</p:attrName>
                                        </p:attrNameLst>
                                      </p:cBhvr>
                                      <p:to>
                                        <p:strVal val="visible"/>
                                      </p:to>
                                    </p:set>
                                    <p:animEffect transition="in" filter="fade">
                                      <p:cBhvr>
                                        <p:cTn id="14" dur="1000"/>
                                        <p:tgtEl>
                                          <p:spTgt spid="887"/>
                                        </p:tgtEl>
                                      </p:cBhvr>
                                    </p:animEffect>
                                    <p:anim calcmode="lin" valueType="num">
                                      <p:cBhvr>
                                        <p:cTn id="15" dur="1000" fill="hold"/>
                                        <p:tgtEl>
                                          <p:spTgt spid="887"/>
                                        </p:tgtEl>
                                        <p:attrNameLst>
                                          <p:attrName>ppt_x</p:attrName>
                                        </p:attrNameLst>
                                      </p:cBhvr>
                                      <p:tavLst>
                                        <p:tav tm="0">
                                          <p:val>
                                            <p:strVal val="#ppt_x"/>
                                          </p:val>
                                        </p:tav>
                                        <p:tav tm="100000">
                                          <p:val>
                                            <p:strVal val="#ppt_x"/>
                                          </p:val>
                                        </p:tav>
                                      </p:tavLst>
                                    </p:anim>
                                    <p:anim calcmode="lin" valueType="num">
                                      <p:cBhvr>
                                        <p:cTn id="16" dur="1000" fill="hold"/>
                                        <p:tgtEl>
                                          <p:spTgt spid="88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88"/>
                                        </p:tgtEl>
                                        <p:attrNameLst>
                                          <p:attrName>style.visibility</p:attrName>
                                        </p:attrNameLst>
                                      </p:cBhvr>
                                      <p:to>
                                        <p:strVal val="visible"/>
                                      </p:to>
                                    </p:set>
                                    <p:animEffect transition="in" filter="fade">
                                      <p:cBhvr>
                                        <p:cTn id="21" dur="1000"/>
                                        <p:tgtEl>
                                          <p:spTgt spid="888"/>
                                        </p:tgtEl>
                                      </p:cBhvr>
                                    </p:animEffect>
                                    <p:anim calcmode="lin" valueType="num">
                                      <p:cBhvr>
                                        <p:cTn id="22" dur="1000" fill="hold"/>
                                        <p:tgtEl>
                                          <p:spTgt spid="888"/>
                                        </p:tgtEl>
                                        <p:attrNameLst>
                                          <p:attrName>ppt_x</p:attrName>
                                        </p:attrNameLst>
                                      </p:cBhvr>
                                      <p:tavLst>
                                        <p:tav tm="0">
                                          <p:val>
                                            <p:strVal val="#ppt_x"/>
                                          </p:val>
                                        </p:tav>
                                        <p:tav tm="100000">
                                          <p:val>
                                            <p:strVal val="#ppt_x"/>
                                          </p:val>
                                        </p:tav>
                                      </p:tavLst>
                                    </p:anim>
                                    <p:anim calcmode="lin" valueType="num">
                                      <p:cBhvr>
                                        <p:cTn id="23" dur="1000" fill="hold"/>
                                        <p:tgtEl>
                                          <p:spTgt spid="88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89"/>
                                        </p:tgtEl>
                                        <p:attrNameLst>
                                          <p:attrName>style.visibility</p:attrName>
                                        </p:attrNameLst>
                                      </p:cBhvr>
                                      <p:to>
                                        <p:strVal val="visible"/>
                                      </p:to>
                                    </p:set>
                                    <p:animEffect transition="in" filter="fade">
                                      <p:cBhvr>
                                        <p:cTn id="28" dur="1000"/>
                                        <p:tgtEl>
                                          <p:spTgt spid="889"/>
                                        </p:tgtEl>
                                      </p:cBhvr>
                                    </p:animEffect>
                                    <p:anim calcmode="lin" valueType="num">
                                      <p:cBhvr>
                                        <p:cTn id="29" dur="1000" fill="hold"/>
                                        <p:tgtEl>
                                          <p:spTgt spid="889"/>
                                        </p:tgtEl>
                                        <p:attrNameLst>
                                          <p:attrName>ppt_x</p:attrName>
                                        </p:attrNameLst>
                                      </p:cBhvr>
                                      <p:tavLst>
                                        <p:tav tm="0">
                                          <p:val>
                                            <p:strVal val="#ppt_x"/>
                                          </p:val>
                                        </p:tav>
                                        <p:tav tm="100000">
                                          <p:val>
                                            <p:strVal val="#ppt_x"/>
                                          </p:val>
                                        </p:tav>
                                      </p:tavLst>
                                    </p:anim>
                                    <p:anim calcmode="lin" valueType="num">
                                      <p:cBhvr>
                                        <p:cTn id="30" dur="1000" fill="hold"/>
                                        <p:tgtEl>
                                          <p:spTgt spid="88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90"/>
                                        </p:tgtEl>
                                        <p:attrNameLst>
                                          <p:attrName>style.visibility</p:attrName>
                                        </p:attrNameLst>
                                      </p:cBhvr>
                                      <p:to>
                                        <p:strVal val="visible"/>
                                      </p:to>
                                    </p:set>
                                    <p:animEffect transition="in" filter="fade">
                                      <p:cBhvr>
                                        <p:cTn id="35" dur="1000"/>
                                        <p:tgtEl>
                                          <p:spTgt spid="890"/>
                                        </p:tgtEl>
                                      </p:cBhvr>
                                    </p:animEffect>
                                    <p:anim calcmode="lin" valueType="num">
                                      <p:cBhvr>
                                        <p:cTn id="36" dur="1000" fill="hold"/>
                                        <p:tgtEl>
                                          <p:spTgt spid="890"/>
                                        </p:tgtEl>
                                        <p:attrNameLst>
                                          <p:attrName>ppt_x</p:attrName>
                                        </p:attrNameLst>
                                      </p:cBhvr>
                                      <p:tavLst>
                                        <p:tav tm="0">
                                          <p:val>
                                            <p:strVal val="#ppt_x"/>
                                          </p:val>
                                        </p:tav>
                                        <p:tav tm="100000">
                                          <p:val>
                                            <p:strVal val="#ppt_x"/>
                                          </p:val>
                                        </p:tav>
                                      </p:tavLst>
                                    </p:anim>
                                    <p:anim calcmode="lin" valueType="num">
                                      <p:cBhvr>
                                        <p:cTn id="37" dur="1000" fill="hold"/>
                                        <p:tgtEl>
                                          <p:spTgt spid="89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91"/>
                                        </p:tgtEl>
                                        <p:attrNameLst>
                                          <p:attrName>style.visibility</p:attrName>
                                        </p:attrNameLst>
                                      </p:cBhvr>
                                      <p:to>
                                        <p:strVal val="visible"/>
                                      </p:to>
                                    </p:set>
                                    <p:animEffect transition="in" filter="fade">
                                      <p:cBhvr>
                                        <p:cTn id="42" dur="1000"/>
                                        <p:tgtEl>
                                          <p:spTgt spid="891"/>
                                        </p:tgtEl>
                                      </p:cBhvr>
                                    </p:animEffect>
                                    <p:anim calcmode="lin" valueType="num">
                                      <p:cBhvr>
                                        <p:cTn id="43" dur="1000" fill="hold"/>
                                        <p:tgtEl>
                                          <p:spTgt spid="891"/>
                                        </p:tgtEl>
                                        <p:attrNameLst>
                                          <p:attrName>ppt_x</p:attrName>
                                        </p:attrNameLst>
                                      </p:cBhvr>
                                      <p:tavLst>
                                        <p:tav tm="0">
                                          <p:val>
                                            <p:strVal val="#ppt_x"/>
                                          </p:val>
                                        </p:tav>
                                        <p:tav tm="100000">
                                          <p:val>
                                            <p:strVal val="#ppt_x"/>
                                          </p:val>
                                        </p:tav>
                                      </p:tavLst>
                                    </p:anim>
                                    <p:anim calcmode="lin" valueType="num">
                                      <p:cBhvr>
                                        <p:cTn id="44" dur="1000" fill="hold"/>
                                        <p:tgtEl>
                                          <p:spTgt spid="89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92"/>
                                        </p:tgtEl>
                                        <p:attrNameLst>
                                          <p:attrName>style.visibility</p:attrName>
                                        </p:attrNameLst>
                                      </p:cBhvr>
                                      <p:to>
                                        <p:strVal val="visible"/>
                                      </p:to>
                                    </p:set>
                                    <p:animEffect transition="in" filter="fade">
                                      <p:cBhvr>
                                        <p:cTn id="49" dur="1000"/>
                                        <p:tgtEl>
                                          <p:spTgt spid="892"/>
                                        </p:tgtEl>
                                      </p:cBhvr>
                                    </p:animEffect>
                                    <p:anim calcmode="lin" valueType="num">
                                      <p:cBhvr>
                                        <p:cTn id="50" dur="1000" fill="hold"/>
                                        <p:tgtEl>
                                          <p:spTgt spid="892"/>
                                        </p:tgtEl>
                                        <p:attrNameLst>
                                          <p:attrName>ppt_x</p:attrName>
                                        </p:attrNameLst>
                                      </p:cBhvr>
                                      <p:tavLst>
                                        <p:tav tm="0">
                                          <p:val>
                                            <p:strVal val="#ppt_x"/>
                                          </p:val>
                                        </p:tav>
                                        <p:tav tm="100000">
                                          <p:val>
                                            <p:strVal val="#ppt_x"/>
                                          </p:val>
                                        </p:tav>
                                      </p:tavLst>
                                    </p:anim>
                                    <p:anim calcmode="lin" valueType="num">
                                      <p:cBhvr>
                                        <p:cTn id="51" dur="1000" fill="hold"/>
                                        <p:tgtEl>
                                          <p:spTgt spid="8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6" grpId="0" animBg="1"/>
      <p:bldP spid="887" grpId="0" animBg="1"/>
      <p:bldP spid="888" grpId="0" animBg="1"/>
      <p:bldP spid="889" grpId="0" animBg="1"/>
      <p:bldP spid="890" grpId="0" animBg="1"/>
      <p:bldP spid="891" grpId="0" animBg="1"/>
      <p:bldP spid="892"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96"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897" name="矩形"/>
          <p:cNvSpPr/>
          <p:nvPr/>
        </p:nvSpPr>
        <p:spPr>
          <a:xfrm>
            <a:off x="868441" y="1556473"/>
            <a:ext cx="2297171" cy="358137"/>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2．商业汇票的出票</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898" name="表格"/>
          <p:cNvGraphicFramePr>
            <a:graphicFrameLocks noGrp="1"/>
          </p:cNvGraphicFramePr>
          <p:nvPr/>
        </p:nvGraphicFramePr>
        <p:xfrm>
          <a:off x="815987" y="2290222"/>
          <a:ext cx="10523905" cy="3909212"/>
        </p:xfrm>
        <a:graphic>
          <a:graphicData uri="http://schemas.openxmlformats.org/drawingml/2006/table">
            <a:tbl>
              <a:tblPr bandRow="1">
                <a:noFill/>
              </a:tblPr>
              <a:tblGrid>
                <a:gridCol w="1205699"/>
                <a:gridCol w="1780184"/>
                <a:gridCol w="7538022"/>
              </a:tblGrid>
              <a:tr h="243205">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项目</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gridSpan="2">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977798">
                <a:tc rowSpan="2">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出票人</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商业承兑汇票</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l">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（1）出票人为在银行开立存款账户的法人以及其他组织</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（2）可以由付款人签发并承兑，也可以由收款人签发交由付款人承兑</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1047877">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银行承兑汇票</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l">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（1）出票人必须是</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在承兑银行</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开立存款账户的法人以及其他组织</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（2）应由在承兑银行开立存款账户的存款人签发</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1472057">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记载事项</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纸质商业汇票</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l">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签发商业汇票必须记载下列事项，否则票据无效：① 表明“商业承兑汇票”或“银行承兑汇票”的字样；② 无条件支付的委托；③ 确定的金额；④ 付款人名称；⑤ 收款人名称；⑥ 出票日期；⑦ 出票人签章</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97"/>
                                        </p:tgtEl>
                                        <p:attrNameLst>
                                          <p:attrName>style.visibility</p:attrName>
                                        </p:attrNameLst>
                                      </p:cBhvr>
                                      <p:to>
                                        <p:strVal val="visible"/>
                                      </p:to>
                                    </p:set>
                                    <p:animEffect transition="in" filter="fade">
                                      <p:cBhvr>
                                        <p:cTn id="7" dur="1000"/>
                                        <p:tgtEl>
                                          <p:spTgt spid="897"/>
                                        </p:tgtEl>
                                      </p:cBhvr>
                                    </p:animEffect>
                                    <p:anim calcmode="lin" valueType="num">
                                      <p:cBhvr>
                                        <p:cTn id="8" dur="1000" fill="hold"/>
                                        <p:tgtEl>
                                          <p:spTgt spid="897"/>
                                        </p:tgtEl>
                                        <p:attrNameLst>
                                          <p:attrName>ppt_x</p:attrName>
                                        </p:attrNameLst>
                                      </p:cBhvr>
                                      <p:tavLst>
                                        <p:tav tm="0">
                                          <p:val>
                                            <p:strVal val="#ppt_x"/>
                                          </p:val>
                                        </p:tav>
                                        <p:tav tm="100000">
                                          <p:val>
                                            <p:strVal val="#ppt_x"/>
                                          </p:val>
                                        </p:tav>
                                      </p:tavLst>
                                    </p:anim>
                                    <p:anim calcmode="lin" valueType="num">
                                      <p:cBhvr>
                                        <p:cTn id="9" dur="1000" fill="hold"/>
                                        <p:tgtEl>
                                          <p:spTgt spid="89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898"/>
                                        </p:tgtEl>
                                        <p:attrNameLst>
                                          <p:attrName>style.visibility</p:attrName>
                                        </p:attrNameLst>
                                      </p:cBhvr>
                                      <p:to>
                                        <p:strVal val="visible"/>
                                      </p:to>
                                    </p:set>
                                    <p:animEffect transition="in" filter="barn(inHorizontal)">
                                      <p:cBhvr>
                                        <p:cTn id="14" dur="500"/>
                                        <p:tgtEl>
                                          <p:spTgt spid="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7"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aphicFrame>
        <p:nvGraphicFramePr>
          <p:cNvPr id="902" name="表格"/>
          <p:cNvGraphicFramePr>
            <a:graphicFrameLocks noGrp="1"/>
          </p:cNvGraphicFramePr>
          <p:nvPr/>
        </p:nvGraphicFramePr>
        <p:xfrm>
          <a:off x="815987" y="1940044"/>
          <a:ext cx="10453877" cy="3776138"/>
        </p:xfrm>
        <a:graphic>
          <a:graphicData uri="http://schemas.openxmlformats.org/drawingml/2006/table">
            <a:tbl>
              <a:tblPr bandRow="1">
                <a:noFill/>
              </a:tblPr>
              <a:tblGrid>
                <a:gridCol w="1197660"/>
                <a:gridCol w="1768348"/>
                <a:gridCol w="7487869"/>
              </a:tblGrid>
              <a:tr h="635126">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项目</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gridSpan="2">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1870760">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记载事项</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电子商业汇票</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电子商业汇票出票必须记载下列事项：① 表明“电子商业承兑汇票”或“电子银行承兑汇票”的字样；② 无条件支付的委托；③ 确定的金额；④ </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出票人名称</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；⑤ 付款人名称；⑥ 收款人名称；⑦ 出票日期；⑧</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 票据到期日</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；⑨ 出票人签章</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635126">
                <a:tc rowSpan="2">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付款期限</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纸质商业汇票</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最长不得超过6个月</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635126">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电子商业汇票</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自出票日至到期日不超过1年</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
        <p:nvSpPr>
          <p:cNvPr id="903"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02"/>
                                        </p:tgtEl>
                                        <p:attrNameLst>
                                          <p:attrName>style.visibility</p:attrName>
                                        </p:attrNameLst>
                                      </p:cBhvr>
                                      <p:to>
                                        <p:strVal val="visible"/>
                                      </p:to>
                                    </p:set>
                                    <p:animEffect transition="in" filter="randombar(horizontal)">
                                      <p:cBhvr>
                                        <p:cTn id="7" dur="500"/>
                                        <p:tgtEl>
                                          <p:spTgt spid="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07"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910" name="组合"/>
          <p:cNvGrpSpPr/>
          <p:nvPr/>
        </p:nvGrpSpPr>
        <p:grpSpPr>
          <a:xfrm>
            <a:off x="1831399" y="1745643"/>
            <a:ext cx="8281755" cy="586740"/>
            <a:chOff x="1831399" y="1745643"/>
            <a:chExt cx="8281755" cy="586740"/>
          </a:xfrm>
        </p:grpSpPr>
        <p:sp>
          <p:nvSpPr>
            <p:cNvPr id="908" name="矩形"/>
            <p:cNvSpPr/>
            <p:nvPr/>
          </p:nvSpPr>
          <p:spPr>
            <a:xfrm>
              <a:off x="2018724" y="1745643"/>
              <a:ext cx="8010388" cy="525777"/>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商业汇票的出票人、出票必须记载事项、最长付款期限。</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909" name="剪去对角的矩形"/>
            <p:cNvSpPr/>
            <p:nvPr/>
          </p:nvSpPr>
          <p:spPr>
            <a:xfrm>
              <a:off x="1831399" y="1745643"/>
              <a:ext cx="8281755" cy="586740"/>
            </a:xfrm>
            <a:prstGeom prst="snip2DiagRect">
              <a:avLst>
                <a:gd name="adj1" fmla="val 0"/>
                <a:gd name="adj2" fmla="val 12606"/>
              </a:avLst>
            </a:prstGeom>
            <a:noFill/>
            <a:ln w="25400" cap="flat" cmpd="sng">
              <a:solidFill>
                <a:srgbClr val="4BACC6"/>
              </a:solidFill>
              <a:prstDash val="solid"/>
              <a:round/>
            </a:ln>
          </p:spPr>
          <p:txBody>
            <a:bodyPr rtlCol="0" anchor="ctr"/>
            <a:lstStyle/>
            <a:p>
              <a:pPr algn="ctr"/>
            </a:p>
          </p:txBody>
        </p:sp>
      </p:grpSp>
      <p:sp>
        <p:nvSpPr>
          <p:cNvPr id="911" name="矩形"/>
          <p:cNvSpPr/>
          <p:nvPr/>
        </p:nvSpPr>
        <p:spPr>
          <a:xfrm>
            <a:off x="1638834" y="2708420"/>
            <a:ext cx="8334250" cy="258445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多选】根据支付结算法律制度的规定，下列关于商业汇票出票的表述中，正确的有（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．商业承兑汇票可以由收款人签发</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．签发银行承兑汇票必须记载付款人名称</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．银行承兑汇票应当由承兑银行签发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．商业承兑汇票可以由付款人签发</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912" name="矩形"/>
          <p:cNvSpPr/>
          <p:nvPr/>
        </p:nvSpPr>
        <p:spPr>
          <a:xfrm>
            <a:off x="1638834" y="5413479"/>
            <a:ext cx="1792914"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10"/>
                                        </p:tgtEl>
                                        <p:attrNameLst>
                                          <p:attrName>style.visibility</p:attrName>
                                        </p:attrNameLst>
                                      </p:cBhvr>
                                      <p:to>
                                        <p:strVal val="visible"/>
                                      </p:to>
                                    </p:set>
                                    <p:animEffect transition="in" filter="fade">
                                      <p:cBhvr>
                                        <p:cTn id="7" dur="1000"/>
                                        <p:tgtEl>
                                          <p:spTgt spid="910"/>
                                        </p:tgtEl>
                                      </p:cBhvr>
                                    </p:animEffect>
                                    <p:anim calcmode="lin" valueType="num">
                                      <p:cBhvr>
                                        <p:cTn id="8" dur="1000" fill="hold"/>
                                        <p:tgtEl>
                                          <p:spTgt spid="910"/>
                                        </p:tgtEl>
                                        <p:attrNameLst>
                                          <p:attrName>ppt_x</p:attrName>
                                        </p:attrNameLst>
                                      </p:cBhvr>
                                      <p:tavLst>
                                        <p:tav tm="0">
                                          <p:val>
                                            <p:strVal val="#ppt_x"/>
                                          </p:val>
                                        </p:tav>
                                        <p:tav tm="100000">
                                          <p:val>
                                            <p:strVal val="#ppt_x"/>
                                          </p:val>
                                        </p:tav>
                                      </p:tavLst>
                                    </p:anim>
                                    <p:anim calcmode="lin" valueType="num">
                                      <p:cBhvr>
                                        <p:cTn id="9" dur="1000" fill="hold"/>
                                        <p:tgtEl>
                                          <p:spTgt spid="9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11"/>
                                        </p:tgtEl>
                                        <p:attrNameLst>
                                          <p:attrName>style.visibility</p:attrName>
                                        </p:attrNameLst>
                                      </p:cBhvr>
                                      <p:to>
                                        <p:strVal val="visible"/>
                                      </p:to>
                                    </p:set>
                                    <p:animEffect transition="in" filter="fade">
                                      <p:cBhvr>
                                        <p:cTn id="14" dur="1000"/>
                                        <p:tgtEl>
                                          <p:spTgt spid="911"/>
                                        </p:tgtEl>
                                      </p:cBhvr>
                                    </p:animEffect>
                                    <p:anim calcmode="lin" valueType="num">
                                      <p:cBhvr>
                                        <p:cTn id="15" dur="1000" fill="hold"/>
                                        <p:tgtEl>
                                          <p:spTgt spid="911"/>
                                        </p:tgtEl>
                                        <p:attrNameLst>
                                          <p:attrName>ppt_x</p:attrName>
                                        </p:attrNameLst>
                                      </p:cBhvr>
                                      <p:tavLst>
                                        <p:tav tm="0">
                                          <p:val>
                                            <p:strVal val="#ppt_x"/>
                                          </p:val>
                                        </p:tav>
                                        <p:tav tm="100000">
                                          <p:val>
                                            <p:strVal val="#ppt_x"/>
                                          </p:val>
                                        </p:tav>
                                      </p:tavLst>
                                    </p:anim>
                                    <p:anim calcmode="lin" valueType="num">
                                      <p:cBhvr>
                                        <p:cTn id="16" dur="1000" fill="hold"/>
                                        <p:tgtEl>
                                          <p:spTgt spid="9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12"/>
                                        </p:tgtEl>
                                        <p:attrNameLst>
                                          <p:attrName>style.visibility</p:attrName>
                                        </p:attrNameLst>
                                      </p:cBhvr>
                                      <p:to>
                                        <p:strVal val="visible"/>
                                      </p:to>
                                    </p:set>
                                    <p:animEffect transition="in" filter="fade">
                                      <p:cBhvr>
                                        <p:cTn id="21" dur="1000"/>
                                        <p:tgtEl>
                                          <p:spTgt spid="912"/>
                                        </p:tgtEl>
                                      </p:cBhvr>
                                    </p:animEffect>
                                    <p:anim calcmode="lin" valueType="num">
                                      <p:cBhvr>
                                        <p:cTn id="22" dur="1000" fill="hold"/>
                                        <p:tgtEl>
                                          <p:spTgt spid="912"/>
                                        </p:tgtEl>
                                        <p:attrNameLst>
                                          <p:attrName>ppt_x</p:attrName>
                                        </p:attrNameLst>
                                      </p:cBhvr>
                                      <p:tavLst>
                                        <p:tav tm="0">
                                          <p:val>
                                            <p:strVal val="#ppt_x"/>
                                          </p:val>
                                        </p:tav>
                                        <p:tav tm="100000">
                                          <p:val>
                                            <p:strVal val="#ppt_x"/>
                                          </p:val>
                                        </p:tav>
                                      </p:tavLst>
                                    </p:anim>
                                    <p:anim calcmode="lin" valueType="num">
                                      <p:cBhvr>
                                        <p:cTn id="23" dur="1000" fill="hold"/>
                                        <p:tgtEl>
                                          <p:spTgt spid="9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0" grpId="0" animBg="1"/>
      <p:bldP spid="911" grpId="0" animBg="1"/>
      <p:bldP spid="912"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16"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917" name="矩形"/>
          <p:cNvSpPr/>
          <p:nvPr/>
        </p:nvSpPr>
        <p:spPr>
          <a:xfrm>
            <a:off x="868441" y="1339082"/>
            <a:ext cx="10267233"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单选】根据支付结算法律制度的规定，电子承兑汇票付款期限自出票日至到期日不得超过一定期限，该期限为（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6个月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1年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3个月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2年</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918" name="矩形"/>
          <p:cNvSpPr/>
          <p:nvPr/>
        </p:nvSpPr>
        <p:spPr>
          <a:xfrm>
            <a:off x="868441" y="2780696"/>
            <a:ext cx="1470749"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919" name="矩形"/>
          <p:cNvSpPr/>
          <p:nvPr/>
        </p:nvSpPr>
        <p:spPr>
          <a:xfrm>
            <a:off x="868441" y="3403174"/>
            <a:ext cx="10519363" cy="216852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【拓展</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单选】根据支付结算法律制度的规定，下列事项中，属于汇票任意记载事项的是（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．保证人在汇票上记载“保证”字样</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．背书人在汇票上记载被背书人名称</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．出票人在汇票上记载“不得转让”字样</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．承兑人在汇票上签章</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920" name="矩形"/>
          <p:cNvSpPr/>
          <p:nvPr/>
        </p:nvSpPr>
        <p:spPr>
          <a:xfrm>
            <a:off x="866760" y="5491918"/>
            <a:ext cx="5142301"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【解析】选项A、B、D属于票据必须记载事项。</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17"/>
                                        </p:tgtEl>
                                        <p:attrNameLst>
                                          <p:attrName>style.visibility</p:attrName>
                                        </p:attrNameLst>
                                      </p:cBhvr>
                                      <p:to>
                                        <p:strVal val="visible"/>
                                      </p:to>
                                    </p:set>
                                    <p:animEffect transition="in" filter="fade">
                                      <p:cBhvr>
                                        <p:cTn id="7" dur="1000"/>
                                        <p:tgtEl>
                                          <p:spTgt spid="917"/>
                                        </p:tgtEl>
                                      </p:cBhvr>
                                    </p:animEffect>
                                    <p:anim calcmode="lin" valueType="num">
                                      <p:cBhvr>
                                        <p:cTn id="8" dur="1000" fill="hold"/>
                                        <p:tgtEl>
                                          <p:spTgt spid="917"/>
                                        </p:tgtEl>
                                        <p:attrNameLst>
                                          <p:attrName>ppt_x</p:attrName>
                                        </p:attrNameLst>
                                      </p:cBhvr>
                                      <p:tavLst>
                                        <p:tav tm="0">
                                          <p:val>
                                            <p:strVal val="#ppt_x"/>
                                          </p:val>
                                        </p:tav>
                                        <p:tav tm="100000">
                                          <p:val>
                                            <p:strVal val="#ppt_x"/>
                                          </p:val>
                                        </p:tav>
                                      </p:tavLst>
                                    </p:anim>
                                    <p:anim calcmode="lin" valueType="num">
                                      <p:cBhvr>
                                        <p:cTn id="9" dur="1000" fill="hold"/>
                                        <p:tgtEl>
                                          <p:spTgt spid="9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18"/>
                                        </p:tgtEl>
                                        <p:attrNameLst>
                                          <p:attrName>style.visibility</p:attrName>
                                        </p:attrNameLst>
                                      </p:cBhvr>
                                      <p:to>
                                        <p:strVal val="visible"/>
                                      </p:to>
                                    </p:set>
                                    <p:animEffect transition="in" filter="fade">
                                      <p:cBhvr>
                                        <p:cTn id="14" dur="1000"/>
                                        <p:tgtEl>
                                          <p:spTgt spid="918"/>
                                        </p:tgtEl>
                                      </p:cBhvr>
                                    </p:animEffect>
                                    <p:anim calcmode="lin" valueType="num">
                                      <p:cBhvr>
                                        <p:cTn id="15" dur="1000" fill="hold"/>
                                        <p:tgtEl>
                                          <p:spTgt spid="918"/>
                                        </p:tgtEl>
                                        <p:attrNameLst>
                                          <p:attrName>ppt_x</p:attrName>
                                        </p:attrNameLst>
                                      </p:cBhvr>
                                      <p:tavLst>
                                        <p:tav tm="0">
                                          <p:val>
                                            <p:strVal val="#ppt_x"/>
                                          </p:val>
                                        </p:tav>
                                        <p:tav tm="100000">
                                          <p:val>
                                            <p:strVal val="#ppt_x"/>
                                          </p:val>
                                        </p:tav>
                                      </p:tavLst>
                                    </p:anim>
                                    <p:anim calcmode="lin" valueType="num">
                                      <p:cBhvr>
                                        <p:cTn id="16" dur="1000" fill="hold"/>
                                        <p:tgtEl>
                                          <p:spTgt spid="9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19"/>
                                        </p:tgtEl>
                                        <p:attrNameLst>
                                          <p:attrName>style.visibility</p:attrName>
                                        </p:attrNameLst>
                                      </p:cBhvr>
                                      <p:to>
                                        <p:strVal val="visible"/>
                                      </p:to>
                                    </p:set>
                                    <p:animEffect transition="in" filter="fade">
                                      <p:cBhvr>
                                        <p:cTn id="21" dur="1000"/>
                                        <p:tgtEl>
                                          <p:spTgt spid="919"/>
                                        </p:tgtEl>
                                      </p:cBhvr>
                                    </p:animEffect>
                                    <p:anim calcmode="lin" valueType="num">
                                      <p:cBhvr>
                                        <p:cTn id="22" dur="1000" fill="hold"/>
                                        <p:tgtEl>
                                          <p:spTgt spid="919"/>
                                        </p:tgtEl>
                                        <p:attrNameLst>
                                          <p:attrName>ppt_x</p:attrName>
                                        </p:attrNameLst>
                                      </p:cBhvr>
                                      <p:tavLst>
                                        <p:tav tm="0">
                                          <p:val>
                                            <p:strVal val="#ppt_x"/>
                                          </p:val>
                                        </p:tav>
                                        <p:tav tm="100000">
                                          <p:val>
                                            <p:strVal val="#ppt_x"/>
                                          </p:val>
                                        </p:tav>
                                      </p:tavLst>
                                    </p:anim>
                                    <p:anim calcmode="lin" valueType="num">
                                      <p:cBhvr>
                                        <p:cTn id="23" dur="1000" fill="hold"/>
                                        <p:tgtEl>
                                          <p:spTgt spid="9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20"/>
                                        </p:tgtEl>
                                        <p:attrNameLst>
                                          <p:attrName>style.visibility</p:attrName>
                                        </p:attrNameLst>
                                      </p:cBhvr>
                                      <p:to>
                                        <p:strVal val="visible"/>
                                      </p:to>
                                    </p:set>
                                    <p:animEffect transition="in" filter="fade">
                                      <p:cBhvr>
                                        <p:cTn id="28" dur="1000"/>
                                        <p:tgtEl>
                                          <p:spTgt spid="920"/>
                                        </p:tgtEl>
                                      </p:cBhvr>
                                    </p:animEffect>
                                    <p:anim calcmode="lin" valueType="num">
                                      <p:cBhvr>
                                        <p:cTn id="29" dur="1000" fill="hold"/>
                                        <p:tgtEl>
                                          <p:spTgt spid="920"/>
                                        </p:tgtEl>
                                        <p:attrNameLst>
                                          <p:attrName>ppt_x</p:attrName>
                                        </p:attrNameLst>
                                      </p:cBhvr>
                                      <p:tavLst>
                                        <p:tav tm="0">
                                          <p:val>
                                            <p:strVal val="#ppt_x"/>
                                          </p:val>
                                        </p:tav>
                                        <p:tav tm="100000">
                                          <p:val>
                                            <p:strVal val="#ppt_x"/>
                                          </p:val>
                                        </p:tav>
                                      </p:tavLst>
                                    </p:anim>
                                    <p:anim calcmode="lin" valueType="num">
                                      <p:cBhvr>
                                        <p:cTn id="30" dur="1000" fill="hold"/>
                                        <p:tgtEl>
                                          <p:spTgt spid="9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7" grpId="0" animBg="1"/>
      <p:bldP spid="918" grpId="0" animBg="1"/>
      <p:bldP spid="919" grpId="0" animBg="1"/>
      <p:bldP spid="920"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24"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925" name="矩形"/>
          <p:cNvSpPr/>
          <p:nvPr/>
        </p:nvSpPr>
        <p:spPr>
          <a:xfrm>
            <a:off x="658335" y="1295380"/>
            <a:ext cx="2227135" cy="358136"/>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3．商业汇票的承兑</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926" name="表格"/>
          <p:cNvGraphicFramePr>
            <a:graphicFrameLocks noGrp="1"/>
          </p:cNvGraphicFramePr>
          <p:nvPr/>
        </p:nvGraphicFramePr>
        <p:xfrm>
          <a:off x="701689" y="1799972"/>
          <a:ext cx="10790187" cy="4526280"/>
        </p:xfrm>
        <a:graphic>
          <a:graphicData uri="http://schemas.openxmlformats.org/drawingml/2006/table">
            <a:tbl>
              <a:tblPr bandRow="1">
                <a:noFill/>
              </a:tblPr>
              <a:tblGrid>
                <a:gridCol w="2174799"/>
                <a:gridCol w="8615388"/>
              </a:tblGrid>
              <a:tr h="258318">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项目</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1009345">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提示承兑</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l">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（1）商业汇票的付款期限有定日付款、出票后定期付款、见票后定期付款三种形式。</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定日付款</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或者</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出票后定期付款</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的汇票，持票人应当在</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汇票到期日前</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提示承兑；</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见票后定期付款</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的汇票，持票人应当</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自出票日起1个月内</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提示承兑</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（2）汇票未按照规定期限提示承兑的，持票人丧失对其</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前手</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的追索权</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492633">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受理承兑</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l">
                        <a:lnSpc>
                          <a:spcPct val="150000"/>
                        </a:lnSpc>
                        <a:spcBef>
                          <a:spcPts val="200"/>
                        </a:spcBef>
                        <a:spcAft>
                          <a:spcPts val="200"/>
                        </a:spcAft>
                        <a:buNone/>
                      </a:pPr>
                      <a:r>
                        <a:rPr lang="zh-CN" altLang="en-US" sz="1800" b="0" i="0" u="none" strike="noStrike" kern="0" cap="none" spc="-20" baseline="0">
                          <a:solidFill>
                            <a:srgbClr val="000000"/>
                          </a:solidFill>
                          <a:latin typeface="微软雅黑" panose="020B0503020204020204" charset="-122"/>
                          <a:ea typeface="微软雅黑" panose="020B0503020204020204" charset="-122"/>
                          <a:cs typeface="宋体" panose="02010600030101010101" pitchFamily="2" charset="-122"/>
                        </a:rPr>
                        <a:t>付款人对向其提示承兑的汇票，应当自收到提示承兑的汇票之日起</a:t>
                      </a:r>
                      <a:r>
                        <a:rPr lang="en-US" altLang="zh-CN"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3</a:t>
                      </a:r>
                      <a:r>
                        <a:rPr lang="zh-CN" altLang="en-US" sz="1800" b="0" i="0" u="none" strike="noStrike" kern="0" cap="none" spc="-20" baseline="0">
                          <a:solidFill>
                            <a:srgbClr val="000000"/>
                          </a:solidFill>
                          <a:latin typeface="微软雅黑" panose="020B0503020204020204" charset="-122"/>
                          <a:ea typeface="微软雅黑" panose="020B0503020204020204" charset="-122"/>
                          <a:cs typeface="宋体" panose="02010600030101010101" pitchFamily="2" charset="-122"/>
                        </a:rPr>
                        <a:t>日内承兑或拒绝承兑</a:t>
                      </a:r>
                      <a:endParaRPr lang="zh-CN" altLang="en-US" sz="1800" b="0" i="0" u="none" strike="noStrike" kern="0" cap="none" spc="-20" baseline="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492633">
                <a:tc>
                  <a:txBody>
                    <a:bodyPr/>
                    <a:lstStyle/>
                    <a:p>
                      <a:pPr marL="0" indent="0" algn="ctr">
                        <a:lnSpc>
                          <a:spcPct val="150000"/>
                        </a:lnSpc>
                        <a:spcBef>
                          <a:spcPts val="200"/>
                        </a:spcBef>
                        <a:spcAft>
                          <a:spcPts val="200"/>
                        </a:spcAft>
                        <a:buNone/>
                      </a:pPr>
                      <a:r>
                        <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rPr>
                        <a:t>记载承兑事项</a:t>
                      </a:r>
                      <a:endPar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l">
                        <a:lnSpc>
                          <a:spcPct val="150000"/>
                        </a:lnSpc>
                        <a:spcBef>
                          <a:spcPts val="200"/>
                        </a:spcBef>
                        <a:spcAft>
                          <a:spcPts val="200"/>
                        </a:spcAft>
                        <a:buNone/>
                      </a:pPr>
                      <a:r>
                        <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rPr>
                        <a:t>（1）付款人承兑汇票的，应当在汇票正面记载“承兑”字样和承兑日期并签章</a:t>
                      </a:r>
                      <a:br>
                        <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rPr>
                        <a:t>（2）见票后定期付款的汇票，应当在承兑时记载“付款日期”</a:t>
                      </a:r>
                      <a:br>
                        <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rPr>
                        <a:t>（3）汇票上未记载承兑日期的，应当以收到提示承兑的汇票之日起3日内的最后一日为承兑日期</a:t>
                      </a:r>
                      <a:endPar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5"/>
                                        </p:tgtEl>
                                        <p:attrNameLst>
                                          <p:attrName>style.visibility</p:attrName>
                                        </p:attrNameLst>
                                      </p:cBhvr>
                                      <p:to>
                                        <p:strVal val="visible"/>
                                      </p:to>
                                    </p:set>
                                    <p:animEffect transition="in" filter="fade">
                                      <p:cBhvr>
                                        <p:cTn id="7" dur="1000"/>
                                        <p:tgtEl>
                                          <p:spTgt spid="925"/>
                                        </p:tgtEl>
                                      </p:cBhvr>
                                    </p:animEffect>
                                    <p:anim calcmode="lin" valueType="num">
                                      <p:cBhvr>
                                        <p:cTn id="8" dur="1000" fill="hold"/>
                                        <p:tgtEl>
                                          <p:spTgt spid="925"/>
                                        </p:tgtEl>
                                        <p:attrNameLst>
                                          <p:attrName>ppt_x</p:attrName>
                                        </p:attrNameLst>
                                      </p:cBhvr>
                                      <p:tavLst>
                                        <p:tav tm="0">
                                          <p:val>
                                            <p:strVal val="#ppt_x"/>
                                          </p:val>
                                        </p:tav>
                                        <p:tav tm="100000">
                                          <p:val>
                                            <p:strVal val="#ppt_x"/>
                                          </p:val>
                                        </p:tav>
                                      </p:tavLst>
                                    </p:anim>
                                    <p:anim calcmode="lin" valueType="num">
                                      <p:cBhvr>
                                        <p:cTn id="9" dur="1000" fill="hold"/>
                                        <p:tgtEl>
                                          <p:spTgt spid="9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926"/>
                                        </p:tgtEl>
                                        <p:attrNameLst>
                                          <p:attrName>style.visibility</p:attrName>
                                        </p:attrNameLst>
                                      </p:cBhvr>
                                      <p:to>
                                        <p:strVal val="visible"/>
                                      </p:to>
                                    </p:set>
                                    <p:animEffect transition="in" filter="randombar(horizontal)">
                                      <p:cBhvr>
                                        <p:cTn id="14" dur="500"/>
                                        <p:tgtEl>
                                          <p:spTgt spid="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24" name="矩形"/>
          <p:cNvSpPr/>
          <p:nvPr/>
        </p:nvSpPr>
        <p:spPr>
          <a:xfrm>
            <a:off x="900247" y="428399"/>
            <a:ext cx="722814" cy="584775"/>
          </a:xfrm>
          <a:prstGeom prst="rect">
            <a:avLst/>
          </a:prstGeom>
          <a:noFill/>
          <a:ln w="9525" cap="flat" cmpd="sng">
            <a:noFill/>
            <a:prstDash val="solid"/>
            <a:miter/>
          </a:ln>
        </p:spPr>
        <p:txBody>
          <a:bodyPr rtlCol="0" anchor="ctr"/>
          <a:lstStyle/>
          <a:p>
            <a:pPr algn="ctr"/>
          </a:p>
        </p:txBody>
      </p:sp>
      <p:sp>
        <p:nvSpPr>
          <p:cNvPr id="125" name="矩形"/>
          <p:cNvSpPr/>
          <p:nvPr/>
        </p:nvSpPr>
        <p:spPr>
          <a:xfrm>
            <a:off x="1425064" y="305039"/>
            <a:ext cx="5071375" cy="46166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dirty="0">
                <a:solidFill>
                  <a:srgbClr val="FFFFFF"/>
                </a:solidFill>
                <a:latin typeface="微软雅黑" panose="020B0503020204020204" charset="-122"/>
                <a:ea typeface="微软雅黑" panose="020B0503020204020204" charset="-122"/>
                <a:cs typeface="Times New Roman" panose="02020603050405020304" charset="0"/>
              </a:rPr>
              <a:t>考点２：支付结算</a:t>
            </a:r>
            <a:r>
              <a:rPr lang="zh-CN" altLang="en-US" sz="2400" b="1" i="0" u="none" strike="noStrike" kern="1200" cap="none" spc="0" baseline="0" dirty="0" smtClean="0">
                <a:solidFill>
                  <a:srgbClr val="FFFFFF"/>
                </a:solidFill>
                <a:latin typeface="微软雅黑" panose="020B0503020204020204" charset="-122"/>
                <a:ea typeface="微软雅黑" panose="020B0503020204020204" charset="-122"/>
                <a:cs typeface="Times New Roman" panose="02020603050405020304" charset="0"/>
              </a:rPr>
              <a:t>的要求</a:t>
            </a:r>
            <a:r>
              <a:rPr lang="en-US" altLang="zh-CN" sz="2400" b="1" i="0" u="none" strike="noStrike" kern="1200" cap="none" spc="0" baseline="0" dirty="0" smtClean="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dirty="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dirty="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26" name="矩形"/>
          <p:cNvSpPr/>
          <p:nvPr/>
        </p:nvSpPr>
        <p:spPr>
          <a:xfrm>
            <a:off x="903639" y="1452777"/>
            <a:ext cx="10501763"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单选】2017年8月18日，甲公司向乙公司签发一张金额为10万元，用途为服务费的转账支票，发现填写有误，该支票记载的下列事项中，可以更改的是（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．用途	　　　　　B．收款人名称　　　　　　C．出票金额		D．出票日期</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27" name="矩形"/>
          <p:cNvSpPr/>
          <p:nvPr/>
        </p:nvSpPr>
        <p:spPr>
          <a:xfrm>
            <a:off x="903639" y="2748812"/>
            <a:ext cx="10501763" cy="89153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【解析】记住禁止修改事项的关键字“金日收”，可以更改的事项用排除法记忆。</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28" name="矩形"/>
          <p:cNvSpPr/>
          <p:nvPr/>
        </p:nvSpPr>
        <p:spPr>
          <a:xfrm>
            <a:off x="899829" y="3893454"/>
            <a:ext cx="10501763" cy="50673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【例题3</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判断】票据上的签章是签名、盖章或者签名加盖章。　（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29" name="矩形"/>
          <p:cNvSpPr/>
          <p:nvPr/>
        </p:nvSpPr>
        <p:spPr>
          <a:xfrm>
            <a:off x="901064" y="4313555"/>
            <a:ext cx="1445257" cy="4914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30" name="矩形"/>
          <p:cNvSpPr/>
          <p:nvPr/>
        </p:nvSpPr>
        <p:spPr>
          <a:xfrm>
            <a:off x="880779" y="5034472"/>
            <a:ext cx="10501763" cy="50673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【例题4</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判断】办理支付结算时，单位和银行的名称应当记载全称或者规范化简称。	（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31" name="矩形"/>
          <p:cNvSpPr/>
          <p:nvPr/>
        </p:nvSpPr>
        <p:spPr>
          <a:xfrm>
            <a:off x="882015" y="5452668"/>
            <a:ext cx="1409065" cy="4914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Tm="0">
        <p:dissolve/>
      </p:transition>
    </mc:Choice>
    <mc:Fallback>
      <p:transition spd="slow"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1000"/>
                                        <p:tgtEl>
                                          <p:spTgt spid="126"/>
                                        </p:tgtEl>
                                      </p:cBhvr>
                                    </p:animEffect>
                                    <p:anim calcmode="lin" valueType="num">
                                      <p:cBhvr>
                                        <p:cTn id="8" dur="1000" fill="hold"/>
                                        <p:tgtEl>
                                          <p:spTgt spid="126"/>
                                        </p:tgtEl>
                                        <p:attrNameLst>
                                          <p:attrName>ppt_x</p:attrName>
                                        </p:attrNameLst>
                                      </p:cBhvr>
                                      <p:tavLst>
                                        <p:tav tm="0">
                                          <p:val>
                                            <p:strVal val="#ppt_x"/>
                                          </p:val>
                                        </p:tav>
                                        <p:tav tm="100000">
                                          <p:val>
                                            <p:strVal val="#ppt_x"/>
                                          </p:val>
                                        </p:tav>
                                      </p:tavLst>
                                    </p:anim>
                                    <p:anim calcmode="lin" valueType="num">
                                      <p:cBhvr>
                                        <p:cTn id="9" dur="1000" fill="hold"/>
                                        <p:tgtEl>
                                          <p:spTgt spid="1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7"/>
                                        </p:tgtEl>
                                        <p:attrNameLst>
                                          <p:attrName>style.visibility</p:attrName>
                                        </p:attrNameLst>
                                      </p:cBhvr>
                                      <p:to>
                                        <p:strVal val="visible"/>
                                      </p:to>
                                    </p:set>
                                    <p:animEffect transition="in" filter="fade">
                                      <p:cBhvr>
                                        <p:cTn id="14" dur="1000"/>
                                        <p:tgtEl>
                                          <p:spTgt spid="127"/>
                                        </p:tgtEl>
                                      </p:cBhvr>
                                    </p:animEffect>
                                    <p:anim calcmode="lin" valueType="num">
                                      <p:cBhvr>
                                        <p:cTn id="15" dur="1000" fill="hold"/>
                                        <p:tgtEl>
                                          <p:spTgt spid="127"/>
                                        </p:tgtEl>
                                        <p:attrNameLst>
                                          <p:attrName>ppt_x</p:attrName>
                                        </p:attrNameLst>
                                      </p:cBhvr>
                                      <p:tavLst>
                                        <p:tav tm="0">
                                          <p:val>
                                            <p:strVal val="#ppt_x"/>
                                          </p:val>
                                        </p:tav>
                                        <p:tav tm="100000">
                                          <p:val>
                                            <p:strVal val="#ppt_x"/>
                                          </p:val>
                                        </p:tav>
                                      </p:tavLst>
                                    </p:anim>
                                    <p:anim calcmode="lin" valueType="num">
                                      <p:cBhvr>
                                        <p:cTn id="16"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8"/>
                                        </p:tgtEl>
                                        <p:attrNameLst>
                                          <p:attrName>style.visibility</p:attrName>
                                        </p:attrNameLst>
                                      </p:cBhvr>
                                      <p:to>
                                        <p:strVal val="visible"/>
                                      </p:to>
                                    </p:set>
                                    <p:animEffect transition="in" filter="fade">
                                      <p:cBhvr>
                                        <p:cTn id="21" dur="1000"/>
                                        <p:tgtEl>
                                          <p:spTgt spid="128"/>
                                        </p:tgtEl>
                                      </p:cBhvr>
                                    </p:animEffect>
                                    <p:anim calcmode="lin" valueType="num">
                                      <p:cBhvr>
                                        <p:cTn id="22" dur="1000" fill="hold"/>
                                        <p:tgtEl>
                                          <p:spTgt spid="128"/>
                                        </p:tgtEl>
                                        <p:attrNameLst>
                                          <p:attrName>ppt_x</p:attrName>
                                        </p:attrNameLst>
                                      </p:cBhvr>
                                      <p:tavLst>
                                        <p:tav tm="0">
                                          <p:val>
                                            <p:strVal val="#ppt_x"/>
                                          </p:val>
                                        </p:tav>
                                        <p:tav tm="100000">
                                          <p:val>
                                            <p:strVal val="#ppt_x"/>
                                          </p:val>
                                        </p:tav>
                                      </p:tavLst>
                                    </p:anim>
                                    <p:anim calcmode="lin" valueType="num">
                                      <p:cBhvr>
                                        <p:cTn id="23" dur="1000" fill="hold"/>
                                        <p:tgtEl>
                                          <p:spTgt spid="1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9"/>
                                        </p:tgtEl>
                                        <p:attrNameLst>
                                          <p:attrName>style.visibility</p:attrName>
                                        </p:attrNameLst>
                                      </p:cBhvr>
                                      <p:to>
                                        <p:strVal val="visible"/>
                                      </p:to>
                                    </p:set>
                                    <p:animEffect transition="in" filter="fade">
                                      <p:cBhvr>
                                        <p:cTn id="28" dur="1000"/>
                                        <p:tgtEl>
                                          <p:spTgt spid="129"/>
                                        </p:tgtEl>
                                      </p:cBhvr>
                                    </p:animEffect>
                                    <p:anim calcmode="lin" valueType="num">
                                      <p:cBhvr>
                                        <p:cTn id="29" dur="1000" fill="hold"/>
                                        <p:tgtEl>
                                          <p:spTgt spid="129"/>
                                        </p:tgtEl>
                                        <p:attrNameLst>
                                          <p:attrName>ppt_x</p:attrName>
                                        </p:attrNameLst>
                                      </p:cBhvr>
                                      <p:tavLst>
                                        <p:tav tm="0">
                                          <p:val>
                                            <p:strVal val="#ppt_x"/>
                                          </p:val>
                                        </p:tav>
                                        <p:tav tm="100000">
                                          <p:val>
                                            <p:strVal val="#ppt_x"/>
                                          </p:val>
                                        </p:tav>
                                      </p:tavLst>
                                    </p:anim>
                                    <p:anim calcmode="lin" valueType="num">
                                      <p:cBhvr>
                                        <p:cTn id="30" dur="1000" fill="hold"/>
                                        <p:tgtEl>
                                          <p:spTgt spid="12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0"/>
                                        </p:tgtEl>
                                        <p:attrNameLst>
                                          <p:attrName>style.visibility</p:attrName>
                                        </p:attrNameLst>
                                      </p:cBhvr>
                                      <p:to>
                                        <p:strVal val="visible"/>
                                      </p:to>
                                    </p:set>
                                    <p:animEffect transition="in" filter="fade">
                                      <p:cBhvr>
                                        <p:cTn id="35" dur="1000"/>
                                        <p:tgtEl>
                                          <p:spTgt spid="130"/>
                                        </p:tgtEl>
                                      </p:cBhvr>
                                    </p:animEffect>
                                    <p:anim calcmode="lin" valueType="num">
                                      <p:cBhvr>
                                        <p:cTn id="36" dur="1000" fill="hold"/>
                                        <p:tgtEl>
                                          <p:spTgt spid="130"/>
                                        </p:tgtEl>
                                        <p:attrNameLst>
                                          <p:attrName>ppt_x</p:attrName>
                                        </p:attrNameLst>
                                      </p:cBhvr>
                                      <p:tavLst>
                                        <p:tav tm="0">
                                          <p:val>
                                            <p:strVal val="#ppt_x"/>
                                          </p:val>
                                        </p:tav>
                                        <p:tav tm="100000">
                                          <p:val>
                                            <p:strVal val="#ppt_x"/>
                                          </p:val>
                                        </p:tav>
                                      </p:tavLst>
                                    </p:anim>
                                    <p:anim calcmode="lin" valueType="num">
                                      <p:cBhvr>
                                        <p:cTn id="37" dur="1000" fill="hold"/>
                                        <p:tgtEl>
                                          <p:spTgt spid="13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1"/>
                                        </p:tgtEl>
                                        <p:attrNameLst>
                                          <p:attrName>style.visibility</p:attrName>
                                        </p:attrNameLst>
                                      </p:cBhvr>
                                      <p:to>
                                        <p:strVal val="visible"/>
                                      </p:to>
                                    </p:set>
                                    <p:animEffect transition="in" filter="fade">
                                      <p:cBhvr>
                                        <p:cTn id="42" dur="1000"/>
                                        <p:tgtEl>
                                          <p:spTgt spid="131"/>
                                        </p:tgtEl>
                                      </p:cBhvr>
                                    </p:animEffect>
                                    <p:anim calcmode="lin" valueType="num">
                                      <p:cBhvr>
                                        <p:cTn id="43" dur="1000" fill="hold"/>
                                        <p:tgtEl>
                                          <p:spTgt spid="131"/>
                                        </p:tgtEl>
                                        <p:attrNameLst>
                                          <p:attrName>ppt_x</p:attrName>
                                        </p:attrNameLst>
                                      </p:cBhvr>
                                      <p:tavLst>
                                        <p:tav tm="0">
                                          <p:val>
                                            <p:strVal val="#ppt_x"/>
                                          </p:val>
                                        </p:tav>
                                        <p:tav tm="100000">
                                          <p:val>
                                            <p:strVal val="#ppt_x"/>
                                          </p:val>
                                        </p:tav>
                                      </p:tavLst>
                                    </p:anim>
                                    <p:anim calcmode="lin" valueType="num">
                                      <p:cBhvr>
                                        <p:cTn id="44" dur="1000" fill="hold"/>
                                        <p:tgtEl>
                                          <p:spTgt spid="1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27" grpId="0" animBg="1"/>
      <p:bldP spid="128" grpId="0" animBg="1"/>
      <p:bldP spid="129" grpId="0" animBg="1"/>
      <p:bldP spid="130" grpId="0" animBg="1"/>
      <p:bldP spid="131"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30"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934" name="组合"/>
          <p:cNvGrpSpPr/>
          <p:nvPr/>
        </p:nvGrpSpPr>
        <p:grpSpPr>
          <a:xfrm>
            <a:off x="1288269" y="1496768"/>
            <a:ext cx="6373636" cy="1209865"/>
            <a:chOff x="1288269" y="1496768"/>
            <a:chExt cx="6373636" cy="1209865"/>
          </a:xfrm>
        </p:grpSpPr>
        <p:sp>
          <p:nvSpPr>
            <p:cNvPr id="931" name="矩形"/>
            <p:cNvSpPr/>
            <p:nvPr/>
          </p:nvSpPr>
          <p:spPr>
            <a:xfrm>
              <a:off x="1498763" y="2145108"/>
              <a:ext cx="5911013" cy="4914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承兑不得附有条件，承兑附有条件的，视为拒绝承兑。</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932" name="矩形"/>
            <p:cNvSpPr/>
            <p:nvPr/>
          </p:nvSpPr>
          <p:spPr>
            <a:xfrm>
              <a:off x="1288269" y="1496768"/>
              <a:ext cx="1219008" cy="491487"/>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　敲黑板</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933" name="剪去对角的矩形"/>
            <p:cNvSpPr/>
            <p:nvPr/>
          </p:nvSpPr>
          <p:spPr>
            <a:xfrm>
              <a:off x="1288656" y="2059049"/>
              <a:ext cx="6373249" cy="647584"/>
            </a:xfrm>
            <a:prstGeom prst="snip2DiagRect">
              <a:avLst>
                <a:gd name="adj1" fmla="val 0"/>
                <a:gd name="adj2" fmla="val 606"/>
              </a:avLst>
            </a:prstGeom>
            <a:noFill/>
            <a:ln w="25400" cap="flat" cmpd="sng">
              <a:solidFill>
                <a:srgbClr val="00AAB7"/>
              </a:solidFill>
              <a:prstDash val="sysDash"/>
              <a:round/>
            </a:ln>
          </p:spPr>
          <p:txBody>
            <a:bodyPr rtlCol="0" anchor="ctr"/>
            <a:lstStyle/>
            <a:p>
              <a:pPr algn="ctr"/>
            </a:p>
          </p:txBody>
        </p:sp>
      </p:grpSp>
      <p:graphicFrame>
        <p:nvGraphicFramePr>
          <p:cNvPr id="935" name="表格"/>
          <p:cNvGraphicFramePr>
            <a:graphicFrameLocks noGrp="1"/>
          </p:cNvGraphicFramePr>
          <p:nvPr/>
        </p:nvGraphicFramePr>
        <p:xfrm>
          <a:off x="1291670" y="3829327"/>
          <a:ext cx="9586086" cy="2057400"/>
        </p:xfrm>
        <a:graphic>
          <a:graphicData uri="http://schemas.openxmlformats.org/drawingml/2006/table">
            <a:tbl>
              <a:tblPr bandRow="1">
                <a:noFill/>
              </a:tblPr>
              <a:tblGrid>
                <a:gridCol w="1120609"/>
                <a:gridCol w="8465477"/>
              </a:tblGrid>
              <a:tr h="0">
                <a:tc>
                  <a:txBody>
                    <a:bodyPr/>
                    <a:lstStyle/>
                    <a:p>
                      <a:pPr marL="0" indent="0" algn="ctr">
                        <a:lnSpc>
                          <a:spcPct val="150000"/>
                        </a:lnSpc>
                        <a:spcBef>
                          <a:spcPts val="200"/>
                        </a:spcBef>
                        <a:spcAft>
                          <a:spcPts val="200"/>
                        </a:spcAft>
                        <a:buNone/>
                      </a:pPr>
                      <a:r>
                        <a:rPr lang="zh-CN" altLang="en-US" sz="1800" b="1" i="0" u="none" strike="noStrike" kern="100" cap="none" spc="0" baseline="0">
                          <a:solidFill>
                            <a:srgbClr val="FFFFFF"/>
                          </a:solidFill>
                          <a:latin typeface="微软雅黑" panose="020B0503020204020204" charset="-122"/>
                          <a:ea typeface="微软雅黑" panose="020B0503020204020204" charset="-122"/>
                          <a:cs typeface="Times New Roman" panose="02020603050405020304" charset="0"/>
                        </a:rPr>
                        <a:t>票据行为</a:t>
                      </a:r>
                      <a:endParaRPr lang="zh-CN" altLang="en-US" sz="1800" b="1" i="0" u="none" strike="noStrike" kern="10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200"/>
                        </a:spcBef>
                        <a:spcAft>
                          <a:spcPts val="200"/>
                        </a:spcAft>
                        <a:buNone/>
                      </a:pPr>
                      <a:r>
                        <a:rPr lang="zh-CN" altLang="en-US" sz="1800" b="1" i="0" u="none" strike="noStrike" kern="100" cap="none" spc="0" baseline="0">
                          <a:solidFill>
                            <a:srgbClr val="FFFFFF"/>
                          </a:solidFill>
                          <a:latin typeface="微软雅黑" panose="020B0503020204020204" charset="-122"/>
                          <a:ea typeface="微软雅黑" panose="020B0503020204020204" charset="-122"/>
                          <a:cs typeface="Times New Roman" panose="02020603050405020304" charset="0"/>
                        </a:rPr>
                        <a:t>法律后果</a:t>
                      </a:r>
                      <a:endParaRPr lang="zh-CN" altLang="en-US" sz="1800" b="1" i="0" u="none" strike="noStrike" kern="10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0">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出票</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未记载出票日期的，票据无效</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0">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背书</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未记载背书日期的，视为在</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票据到期日前</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背书</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0">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保证</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未记载保证日期的，</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出票日期</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为保证日期</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0">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承兑</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未记载承兑日期的，以收到提示承兑的汇票之日起3日内的最后一日为承兑日期</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
        <p:nvSpPr>
          <p:cNvPr id="936" name="矩形"/>
          <p:cNvSpPr/>
          <p:nvPr/>
        </p:nvSpPr>
        <p:spPr>
          <a:xfrm>
            <a:off x="9328755" y="3375720"/>
            <a:ext cx="1512770" cy="448228"/>
          </a:xfrm>
          <a:prstGeom prst="rect">
            <a:avLst/>
          </a:prstGeom>
          <a:solidFill>
            <a:schemeClr val="accent4"/>
          </a:solidFill>
          <a:ln w="12700" cap="flat" cmpd="sng">
            <a:noFill/>
            <a:prstDash val="solid"/>
            <a:round/>
          </a:ln>
        </p:spPr>
        <p:txBody>
          <a:bodyPr vert="horz" wrap="square" lIns="91440" tIns="45720" rIns="91440" bIns="45720" anchor="ctr" anchorCtr="0">
            <a:noAutofit/>
          </a:bodyPr>
          <a:lstStyle/>
          <a:p>
            <a:pPr marL="0" indent="0" algn="ctr">
              <a:lnSpc>
                <a:spcPct val="100000"/>
              </a:lnSpc>
              <a:spcBef>
                <a:spcPts val="0"/>
              </a:spcBef>
              <a:spcAft>
                <a:spcPts val="0"/>
              </a:spcAft>
              <a:buNone/>
            </a:pPr>
            <a:r>
              <a:rPr lang="zh-CN" altLang="en-US" sz="1800" b="1"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rPr>
              <a:t>易错易混点</a:t>
            </a:r>
            <a:endParaRPr lang="zh-CN" altLang="en-US" sz="1800" b="1"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34"/>
                                        </p:tgtEl>
                                        <p:attrNameLst>
                                          <p:attrName>style.visibility</p:attrName>
                                        </p:attrNameLst>
                                      </p:cBhvr>
                                      <p:to>
                                        <p:strVal val="visible"/>
                                      </p:to>
                                    </p:set>
                                    <p:animEffect transition="in" filter="randombar(horizontal)">
                                      <p:cBhvr>
                                        <p:cTn id="7" dur="500"/>
                                        <p:tgtEl>
                                          <p:spTgt spid="934"/>
                                        </p:tgtEl>
                                      </p:cBhvr>
                                    </p:animEffect>
                                  </p:childTnLst>
                                </p:cTn>
                              </p:par>
                              <p:par>
                                <p:cTn id="8" presetID="14" presetClass="entr" presetSubtype="10" fill="hold" nodeType="withEffect">
                                  <p:stCondLst>
                                    <p:cond delay="0"/>
                                  </p:stCondLst>
                                  <p:childTnLst>
                                    <p:set>
                                      <p:cBhvr>
                                        <p:cTn id="9" dur="1" fill="hold">
                                          <p:stCondLst>
                                            <p:cond delay="0"/>
                                          </p:stCondLst>
                                        </p:cTn>
                                        <p:tgtEl>
                                          <p:spTgt spid="935"/>
                                        </p:tgtEl>
                                        <p:attrNameLst>
                                          <p:attrName>style.visibility</p:attrName>
                                        </p:attrNameLst>
                                      </p:cBhvr>
                                      <p:to>
                                        <p:strVal val="visible"/>
                                      </p:to>
                                    </p:set>
                                    <p:animEffect transition="in" filter="randombar(horizontal)">
                                      <p:cBhvr>
                                        <p:cTn id="10" dur="500"/>
                                        <p:tgtEl>
                                          <p:spTgt spid="93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936"/>
                                        </p:tgtEl>
                                        <p:attrNameLst>
                                          <p:attrName>style.visibility</p:attrName>
                                        </p:attrNameLst>
                                      </p:cBhvr>
                                      <p:to>
                                        <p:strVal val="visible"/>
                                      </p:to>
                                    </p:set>
                                    <p:animEffect transition="in" filter="randombar(horizontal)">
                                      <p:cBhvr>
                                        <p:cTn id="13" dur="500"/>
                                        <p:tgtEl>
                                          <p:spTgt spid="9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4" grpId="0" animBg="1"/>
      <p:bldP spid="936"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40"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943" name="组合"/>
          <p:cNvGrpSpPr/>
          <p:nvPr/>
        </p:nvGrpSpPr>
        <p:grpSpPr>
          <a:xfrm>
            <a:off x="1736709" y="1568032"/>
            <a:ext cx="7367930" cy="586740"/>
            <a:chOff x="1736709" y="1568032"/>
            <a:chExt cx="7367930" cy="586740"/>
          </a:xfrm>
        </p:grpSpPr>
        <p:sp>
          <p:nvSpPr>
            <p:cNvPr id="941" name="矩形"/>
            <p:cNvSpPr/>
            <p:nvPr/>
          </p:nvSpPr>
          <p:spPr>
            <a:xfrm>
              <a:off x="1924035" y="1568032"/>
              <a:ext cx="7096562"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需要承兑的票据、提示承兑的期限、承兑的效力</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942" name="剪去对角的矩形"/>
            <p:cNvSpPr/>
            <p:nvPr/>
          </p:nvSpPr>
          <p:spPr>
            <a:xfrm>
              <a:off x="1736709" y="1568032"/>
              <a:ext cx="7367930" cy="586740"/>
            </a:xfrm>
            <a:prstGeom prst="snip2DiagRect">
              <a:avLst>
                <a:gd name="adj1" fmla="val 0"/>
                <a:gd name="adj2" fmla="val 12796"/>
              </a:avLst>
            </a:prstGeom>
            <a:noFill/>
            <a:ln w="25400" cap="flat" cmpd="sng">
              <a:solidFill>
                <a:srgbClr val="4BACC6"/>
              </a:solidFill>
              <a:prstDash val="solid"/>
              <a:round/>
            </a:ln>
          </p:spPr>
          <p:txBody>
            <a:bodyPr rtlCol="0" anchor="ctr"/>
            <a:lstStyle/>
            <a:p>
              <a:pPr algn="ctr"/>
            </a:p>
          </p:txBody>
        </p:sp>
      </p:grpSp>
      <p:sp>
        <p:nvSpPr>
          <p:cNvPr id="944" name="矩形"/>
          <p:cNvSpPr/>
          <p:nvPr/>
        </p:nvSpPr>
        <p:spPr>
          <a:xfrm>
            <a:off x="1526602" y="2406426"/>
            <a:ext cx="8978752" cy="258445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单选】根据支付结算法律制度的规定，持票人取得的下列票据中，须向付款人提示承兑的是（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 丙公司取得的由P银行签发的一张银行本票</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 戊公司向Q银行申请签发的一张银行汇票</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 乙公司收到的由甲公司签发的一张支票</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 丁公司收到的一张见票后定期付款的商业汇票</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945" name="矩形"/>
          <p:cNvSpPr/>
          <p:nvPr/>
        </p:nvSpPr>
        <p:spPr>
          <a:xfrm>
            <a:off x="1498763" y="5137257"/>
            <a:ext cx="9472188"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【解析】承兑仅适用于商业汇票；选项A、B、C属于见票即付的即期票据，无须提示承兑。</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43"/>
                                        </p:tgtEl>
                                        <p:attrNameLst>
                                          <p:attrName>style.visibility</p:attrName>
                                        </p:attrNameLst>
                                      </p:cBhvr>
                                      <p:to>
                                        <p:strVal val="visible"/>
                                      </p:to>
                                    </p:set>
                                    <p:animEffect transition="in" filter="fade">
                                      <p:cBhvr>
                                        <p:cTn id="7" dur="1000"/>
                                        <p:tgtEl>
                                          <p:spTgt spid="943"/>
                                        </p:tgtEl>
                                      </p:cBhvr>
                                    </p:animEffect>
                                    <p:anim calcmode="lin" valueType="num">
                                      <p:cBhvr>
                                        <p:cTn id="8" dur="1000" fill="hold"/>
                                        <p:tgtEl>
                                          <p:spTgt spid="943"/>
                                        </p:tgtEl>
                                        <p:attrNameLst>
                                          <p:attrName>ppt_x</p:attrName>
                                        </p:attrNameLst>
                                      </p:cBhvr>
                                      <p:tavLst>
                                        <p:tav tm="0">
                                          <p:val>
                                            <p:strVal val="#ppt_x"/>
                                          </p:val>
                                        </p:tav>
                                        <p:tav tm="100000">
                                          <p:val>
                                            <p:strVal val="#ppt_x"/>
                                          </p:val>
                                        </p:tav>
                                      </p:tavLst>
                                    </p:anim>
                                    <p:anim calcmode="lin" valueType="num">
                                      <p:cBhvr>
                                        <p:cTn id="9" dur="1000" fill="hold"/>
                                        <p:tgtEl>
                                          <p:spTgt spid="9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44"/>
                                        </p:tgtEl>
                                        <p:attrNameLst>
                                          <p:attrName>style.visibility</p:attrName>
                                        </p:attrNameLst>
                                      </p:cBhvr>
                                      <p:to>
                                        <p:strVal val="visible"/>
                                      </p:to>
                                    </p:set>
                                    <p:animEffect transition="in" filter="fade">
                                      <p:cBhvr>
                                        <p:cTn id="14" dur="1000"/>
                                        <p:tgtEl>
                                          <p:spTgt spid="944"/>
                                        </p:tgtEl>
                                      </p:cBhvr>
                                    </p:animEffect>
                                    <p:anim calcmode="lin" valueType="num">
                                      <p:cBhvr>
                                        <p:cTn id="15" dur="1000" fill="hold"/>
                                        <p:tgtEl>
                                          <p:spTgt spid="944"/>
                                        </p:tgtEl>
                                        <p:attrNameLst>
                                          <p:attrName>ppt_x</p:attrName>
                                        </p:attrNameLst>
                                      </p:cBhvr>
                                      <p:tavLst>
                                        <p:tav tm="0">
                                          <p:val>
                                            <p:strVal val="#ppt_x"/>
                                          </p:val>
                                        </p:tav>
                                        <p:tav tm="100000">
                                          <p:val>
                                            <p:strVal val="#ppt_x"/>
                                          </p:val>
                                        </p:tav>
                                      </p:tavLst>
                                    </p:anim>
                                    <p:anim calcmode="lin" valueType="num">
                                      <p:cBhvr>
                                        <p:cTn id="16" dur="1000" fill="hold"/>
                                        <p:tgtEl>
                                          <p:spTgt spid="94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45"/>
                                        </p:tgtEl>
                                        <p:attrNameLst>
                                          <p:attrName>style.visibility</p:attrName>
                                        </p:attrNameLst>
                                      </p:cBhvr>
                                      <p:to>
                                        <p:strVal val="visible"/>
                                      </p:to>
                                    </p:set>
                                    <p:animEffect transition="in" filter="fade">
                                      <p:cBhvr>
                                        <p:cTn id="21" dur="1000"/>
                                        <p:tgtEl>
                                          <p:spTgt spid="945"/>
                                        </p:tgtEl>
                                      </p:cBhvr>
                                    </p:animEffect>
                                    <p:anim calcmode="lin" valueType="num">
                                      <p:cBhvr>
                                        <p:cTn id="22" dur="1000" fill="hold"/>
                                        <p:tgtEl>
                                          <p:spTgt spid="945"/>
                                        </p:tgtEl>
                                        <p:attrNameLst>
                                          <p:attrName>ppt_x</p:attrName>
                                        </p:attrNameLst>
                                      </p:cBhvr>
                                      <p:tavLst>
                                        <p:tav tm="0">
                                          <p:val>
                                            <p:strVal val="#ppt_x"/>
                                          </p:val>
                                        </p:tav>
                                        <p:tav tm="100000">
                                          <p:val>
                                            <p:strVal val="#ppt_x"/>
                                          </p:val>
                                        </p:tav>
                                      </p:tavLst>
                                    </p:anim>
                                    <p:anim calcmode="lin" valueType="num">
                                      <p:cBhvr>
                                        <p:cTn id="23" dur="1000" fill="hold"/>
                                        <p:tgtEl>
                                          <p:spTgt spid="9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3" grpId="0" animBg="1"/>
      <p:bldP spid="944" grpId="0" animBg="1"/>
      <p:bldP spid="945"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49"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950" name="矩形"/>
          <p:cNvSpPr/>
          <p:nvPr/>
        </p:nvSpPr>
        <p:spPr>
          <a:xfrm>
            <a:off x="1374940" y="1288094"/>
            <a:ext cx="9650918" cy="216852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多选】下列关于商业汇票提示承兑期限的表述中，符合法律规定的有（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 商业汇票的提示承兑期限，为自汇票到期日起10日内</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 定日付款的商业汇票，持票人应该在汇票到期日前提示承兑</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 出票后定期付款的商业汇票，提示承兑期限为自出票日起1个月内</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 见票后定期付款的商业汇票，持票人应该自出票日起1个月内提示承兑</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951" name="矩形"/>
          <p:cNvSpPr/>
          <p:nvPr/>
        </p:nvSpPr>
        <p:spPr>
          <a:xfrm>
            <a:off x="1374940" y="3593111"/>
            <a:ext cx="9508606" cy="12915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【解析】能确定到期日的汇票（定日付款、出票后定期付款的汇票），在到期日前提示承兑；不能确定到期日的汇票（见票后定期付款的汇票），自出票日起1个月内提示承兑。</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952" name="矩形"/>
          <p:cNvSpPr/>
          <p:nvPr/>
        </p:nvSpPr>
        <p:spPr>
          <a:xfrm>
            <a:off x="1358692" y="5275647"/>
            <a:ext cx="6653390" cy="50673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【例题3</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判断】付款人承兑汇票可以附有条件。	（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953" name="矩形"/>
          <p:cNvSpPr/>
          <p:nvPr/>
        </p:nvSpPr>
        <p:spPr>
          <a:xfrm>
            <a:off x="1358692" y="5905410"/>
            <a:ext cx="1372699"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50"/>
                                        </p:tgtEl>
                                        <p:attrNameLst>
                                          <p:attrName>style.visibility</p:attrName>
                                        </p:attrNameLst>
                                      </p:cBhvr>
                                      <p:to>
                                        <p:strVal val="visible"/>
                                      </p:to>
                                    </p:set>
                                    <p:animEffect transition="in" filter="fade">
                                      <p:cBhvr>
                                        <p:cTn id="7" dur="1000"/>
                                        <p:tgtEl>
                                          <p:spTgt spid="950"/>
                                        </p:tgtEl>
                                      </p:cBhvr>
                                    </p:animEffect>
                                    <p:anim calcmode="lin" valueType="num">
                                      <p:cBhvr>
                                        <p:cTn id="8" dur="1000" fill="hold"/>
                                        <p:tgtEl>
                                          <p:spTgt spid="950"/>
                                        </p:tgtEl>
                                        <p:attrNameLst>
                                          <p:attrName>ppt_x</p:attrName>
                                        </p:attrNameLst>
                                      </p:cBhvr>
                                      <p:tavLst>
                                        <p:tav tm="0">
                                          <p:val>
                                            <p:strVal val="#ppt_x"/>
                                          </p:val>
                                        </p:tav>
                                        <p:tav tm="100000">
                                          <p:val>
                                            <p:strVal val="#ppt_x"/>
                                          </p:val>
                                        </p:tav>
                                      </p:tavLst>
                                    </p:anim>
                                    <p:anim calcmode="lin" valueType="num">
                                      <p:cBhvr>
                                        <p:cTn id="9" dur="1000" fill="hold"/>
                                        <p:tgtEl>
                                          <p:spTgt spid="9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51"/>
                                        </p:tgtEl>
                                        <p:attrNameLst>
                                          <p:attrName>style.visibility</p:attrName>
                                        </p:attrNameLst>
                                      </p:cBhvr>
                                      <p:to>
                                        <p:strVal val="visible"/>
                                      </p:to>
                                    </p:set>
                                    <p:animEffect transition="in" filter="fade">
                                      <p:cBhvr>
                                        <p:cTn id="14" dur="1000"/>
                                        <p:tgtEl>
                                          <p:spTgt spid="951"/>
                                        </p:tgtEl>
                                      </p:cBhvr>
                                    </p:animEffect>
                                    <p:anim calcmode="lin" valueType="num">
                                      <p:cBhvr>
                                        <p:cTn id="15" dur="1000" fill="hold"/>
                                        <p:tgtEl>
                                          <p:spTgt spid="951"/>
                                        </p:tgtEl>
                                        <p:attrNameLst>
                                          <p:attrName>ppt_x</p:attrName>
                                        </p:attrNameLst>
                                      </p:cBhvr>
                                      <p:tavLst>
                                        <p:tav tm="0">
                                          <p:val>
                                            <p:strVal val="#ppt_x"/>
                                          </p:val>
                                        </p:tav>
                                        <p:tav tm="100000">
                                          <p:val>
                                            <p:strVal val="#ppt_x"/>
                                          </p:val>
                                        </p:tav>
                                      </p:tavLst>
                                    </p:anim>
                                    <p:anim calcmode="lin" valueType="num">
                                      <p:cBhvr>
                                        <p:cTn id="16" dur="1000" fill="hold"/>
                                        <p:tgtEl>
                                          <p:spTgt spid="95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52"/>
                                        </p:tgtEl>
                                        <p:attrNameLst>
                                          <p:attrName>style.visibility</p:attrName>
                                        </p:attrNameLst>
                                      </p:cBhvr>
                                      <p:to>
                                        <p:strVal val="visible"/>
                                      </p:to>
                                    </p:set>
                                    <p:animEffect transition="in" filter="fade">
                                      <p:cBhvr>
                                        <p:cTn id="21" dur="1000"/>
                                        <p:tgtEl>
                                          <p:spTgt spid="952"/>
                                        </p:tgtEl>
                                      </p:cBhvr>
                                    </p:animEffect>
                                    <p:anim calcmode="lin" valueType="num">
                                      <p:cBhvr>
                                        <p:cTn id="22" dur="1000" fill="hold"/>
                                        <p:tgtEl>
                                          <p:spTgt spid="952"/>
                                        </p:tgtEl>
                                        <p:attrNameLst>
                                          <p:attrName>ppt_x</p:attrName>
                                        </p:attrNameLst>
                                      </p:cBhvr>
                                      <p:tavLst>
                                        <p:tav tm="0">
                                          <p:val>
                                            <p:strVal val="#ppt_x"/>
                                          </p:val>
                                        </p:tav>
                                        <p:tav tm="100000">
                                          <p:val>
                                            <p:strVal val="#ppt_x"/>
                                          </p:val>
                                        </p:tav>
                                      </p:tavLst>
                                    </p:anim>
                                    <p:anim calcmode="lin" valueType="num">
                                      <p:cBhvr>
                                        <p:cTn id="23" dur="1000" fill="hold"/>
                                        <p:tgtEl>
                                          <p:spTgt spid="95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53"/>
                                        </p:tgtEl>
                                        <p:attrNameLst>
                                          <p:attrName>style.visibility</p:attrName>
                                        </p:attrNameLst>
                                      </p:cBhvr>
                                      <p:to>
                                        <p:strVal val="visible"/>
                                      </p:to>
                                    </p:set>
                                    <p:animEffect transition="in" filter="fade">
                                      <p:cBhvr>
                                        <p:cTn id="28" dur="1000"/>
                                        <p:tgtEl>
                                          <p:spTgt spid="953"/>
                                        </p:tgtEl>
                                      </p:cBhvr>
                                    </p:animEffect>
                                    <p:anim calcmode="lin" valueType="num">
                                      <p:cBhvr>
                                        <p:cTn id="29" dur="1000" fill="hold"/>
                                        <p:tgtEl>
                                          <p:spTgt spid="953"/>
                                        </p:tgtEl>
                                        <p:attrNameLst>
                                          <p:attrName>ppt_x</p:attrName>
                                        </p:attrNameLst>
                                      </p:cBhvr>
                                      <p:tavLst>
                                        <p:tav tm="0">
                                          <p:val>
                                            <p:strVal val="#ppt_x"/>
                                          </p:val>
                                        </p:tav>
                                        <p:tav tm="100000">
                                          <p:val>
                                            <p:strVal val="#ppt_x"/>
                                          </p:val>
                                        </p:tav>
                                      </p:tavLst>
                                    </p:anim>
                                    <p:anim calcmode="lin" valueType="num">
                                      <p:cBhvr>
                                        <p:cTn id="30" dur="1000" fill="hold"/>
                                        <p:tgtEl>
                                          <p:spTgt spid="9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0" grpId="0" animBg="1"/>
      <p:bldP spid="951" grpId="0" animBg="1"/>
      <p:bldP spid="952" grpId="0" animBg="1"/>
      <p:bldP spid="953"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57"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958" name="矩形"/>
          <p:cNvSpPr/>
          <p:nvPr/>
        </p:nvSpPr>
        <p:spPr>
          <a:xfrm>
            <a:off x="1473551" y="1030925"/>
            <a:ext cx="9466024" cy="77952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29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4</a:t>
            </a:r>
            <a:r>
              <a:rPr lang="zh-CN" altLang="en-US" sz="1800" b="1"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商业汇票的贴现</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29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贴现是指票据持票人在票据未到期前为获得现金向银行贴付一定利息而发生的</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票据转让行为</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959" name="表格"/>
          <p:cNvGraphicFramePr>
            <a:graphicFrameLocks noGrp="1"/>
          </p:cNvGraphicFramePr>
          <p:nvPr/>
        </p:nvGraphicFramePr>
        <p:xfrm>
          <a:off x="622689" y="1853200"/>
          <a:ext cx="10899252" cy="4644771"/>
        </p:xfrm>
        <a:graphic>
          <a:graphicData uri="http://schemas.openxmlformats.org/drawingml/2006/table">
            <a:tbl>
              <a:tblPr bandRow="1">
                <a:noFill/>
              </a:tblPr>
              <a:tblGrid>
                <a:gridCol w="1800567"/>
                <a:gridCol w="1869871"/>
                <a:gridCol w="1854212"/>
                <a:gridCol w="5374602"/>
              </a:tblGrid>
              <a:tr h="412686">
                <a:tc>
                  <a:txBody>
                    <a:bodyPr/>
                    <a:lstStyle/>
                    <a:p>
                      <a:pPr marL="0" indent="0" algn="l">
                        <a:lnSpc>
                          <a:spcPct val="129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项目</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gridSpan="3">
                  <a:txBody>
                    <a:bodyPr/>
                    <a:lstStyle/>
                    <a:p>
                      <a:pPr marL="0" indent="0" algn="l">
                        <a:lnSpc>
                          <a:spcPct val="129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1804289">
                <a:tc>
                  <a:txBody>
                    <a:bodyPr/>
                    <a:lstStyle/>
                    <a:p>
                      <a:pPr marL="0" indent="0" algn="l">
                        <a:lnSpc>
                          <a:spcPct val="129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贴现条件</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gridSpan="3">
                  <a:txBody>
                    <a:bodyPr/>
                    <a:lstStyle/>
                    <a:p>
                      <a:pPr marL="0" indent="12700" algn="l">
                        <a:lnSpc>
                          <a:spcPct val="129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商业汇票的持票人向银行办理贴现必须具备下列条件：</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（1）票据未到期</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（2）票据未记载“不得转让”事项</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（3）申请人是在银行开立存款账户的企业法人以及其他组织</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（4）与出票人或者直接前手之间具有真实的商品交易关系</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hMerge="1">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hMerge="1">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641667">
                <a:tc rowSpan="3">
                  <a:txBody>
                    <a:bodyPr/>
                    <a:lstStyle/>
                    <a:p>
                      <a:pPr marL="0" indent="0" algn="l">
                        <a:lnSpc>
                          <a:spcPct val="129000"/>
                        </a:lnSpc>
                        <a:spcBef>
                          <a:spcPts val="200"/>
                        </a:spcBef>
                        <a:spcAft>
                          <a:spcPts val="200"/>
                        </a:spcAft>
                        <a:buNone/>
                      </a:pPr>
                      <a:r>
                        <a:rPr lang="zh-CN" altLang="en-US" sz="1800" b="0" i="0" u="none" strike="noStrike" kern="100" cap="none" spc="-50" baseline="0">
                          <a:solidFill>
                            <a:srgbClr val="000000"/>
                          </a:solidFill>
                          <a:latin typeface="微软雅黑" panose="020B0503020204020204" charset="-122"/>
                          <a:ea typeface="微软雅黑" panose="020B0503020204020204" charset="-122"/>
                          <a:cs typeface="Times New Roman" panose="02020603050405020304" charset="0"/>
                        </a:rPr>
                        <a:t>贴现利息的计算</a:t>
                      </a:r>
                      <a:endParaRPr lang="zh-CN" altLang="en-US" sz="1800" b="0" i="0" u="none" strike="noStrike" kern="100" cap="none" spc="-5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rowSpan="2">
                  <a:txBody>
                    <a:bodyPr/>
                    <a:lstStyle/>
                    <a:p>
                      <a:pPr marL="0" indent="0" algn="l">
                        <a:lnSpc>
                          <a:spcPct val="129000"/>
                        </a:lnSpc>
                        <a:spcBef>
                          <a:spcPts val="200"/>
                        </a:spcBef>
                        <a:spcAft>
                          <a:spcPts val="2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贴现利息</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l">
                        <a:lnSpc>
                          <a:spcPct val="129000"/>
                        </a:lnSpc>
                        <a:spcBef>
                          <a:spcPts val="200"/>
                        </a:spcBef>
                        <a:spcAft>
                          <a:spcPts val="2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同城或电子</a:t>
                      </a:r>
                      <a:b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汇票</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l">
                        <a:lnSpc>
                          <a:spcPct val="129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贴现利息=票面金额×日贴现率×贴现日至汇票到期前1日的天数（</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算头不算尾</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621919">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l">
                        <a:lnSpc>
                          <a:spcPct val="129000"/>
                        </a:lnSpc>
                        <a:spcBef>
                          <a:spcPts val="200"/>
                        </a:spcBef>
                        <a:spcAft>
                          <a:spcPts val="2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异地纸质汇票</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l">
                        <a:lnSpc>
                          <a:spcPct val="129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贴现利息=票面金额×日贴现率×（贴现日至汇票到期前1日的天数+3天）</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321983">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l">
                        <a:lnSpc>
                          <a:spcPct val="129000"/>
                        </a:lnSpc>
                        <a:spcBef>
                          <a:spcPts val="200"/>
                        </a:spcBef>
                        <a:spcAft>
                          <a:spcPts val="2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实付贴现金额</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gridSpan="2">
                  <a:txBody>
                    <a:bodyPr/>
                    <a:lstStyle/>
                    <a:p>
                      <a:pPr marL="0" indent="12700" algn="l">
                        <a:lnSpc>
                          <a:spcPct val="129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实付贴现金额=票面金额−贴现利息</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hMerge="1">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608215">
                <a:tc>
                  <a:txBody>
                    <a:bodyPr/>
                    <a:lstStyle/>
                    <a:p>
                      <a:pPr marL="0" indent="0" algn="l">
                        <a:lnSpc>
                          <a:spcPct val="129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贴现的收款</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gridSpan="3">
                  <a:txBody>
                    <a:bodyPr/>
                    <a:lstStyle/>
                    <a:p>
                      <a:pPr marL="0" indent="12700" algn="l">
                        <a:lnSpc>
                          <a:spcPct val="12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贴现到期，贴现银行应向付款人收取票款。不获付款的，贴现银行应向其前手追索票款。贴现银行追索票款时可从申请人的存款账户直接收取票款</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hMerge="1">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hMerge="1">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58"/>
                                        </p:tgtEl>
                                        <p:attrNameLst>
                                          <p:attrName>style.visibility</p:attrName>
                                        </p:attrNameLst>
                                      </p:cBhvr>
                                      <p:to>
                                        <p:strVal val="visible"/>
                                      </p:to>
                                    </p:set>
                                    <p:animEffect transition="in" filter="fade">
                                      <p:cBhvr>
                                        <p:cTn id="7" dur="1000"/>
                                        <p:tgtEl>
                                          <p:spTgt spid="958"/>
                                        </p:tgtEl>
                                      </p:cBhvr>
                                    </p:animEffect>
                                    <p:anim calcmode="lin" valueType="num">
                                      <p:cBhvr>
                                        <p:cTn id="8" dur="1000" fill="hold"/>
                                        <p:tgtEl>
                                          <p:spTgt spid="958"/>
                                        </p:tgtEl>
                                        <p:attrNameLst>
                                          <p:attrName>ppt_x</p:attrName>
                                        </p:attrNameLst>
                                      </p:cBhvr>
                                      <p:tavLst>
                                        <p:tav tm="0">
                                          <p:val>
                                            <p:strVal val="#ppt_x"/>
                                          </p:val>
                                        </p:tav>
                                        <p:tav tm="100000">
                                          <p:val>
                                            <p:strVal val="#ppt_x"/>
                                          </p:val>
                                        </p:tav>
                                      </p:tavLst>
                                    </p:anim>
                                    <p:anim calcmode="lin" valueType="num">
                                      <p:cBhvr>
                                        <p:cTn id="9" dur="1000" fill="hold"/>
                                        <p:tgtEl>
                                          <p:spTgt spid="95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959"/>
                                        </p:tgtEl>
                                        <p:attrNameLst>
                                          <p:attrName>style.visibility</p:attrName>
                                        </p:attrNameLst>
                                      </p:cBhvr>
                                      <p:to>
                                        <p:strVal val="visible"/>
                                      </p:to>
                                    </p:set>
                                    <p:animEffect transition="in" filter="barn(inHorizontal)">
                                      <p:cBhvr>
                                        <p:cTn id="14" dur="500"/>
                                        <p:tgtEl>
                                          <p:spTgt spid="9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8"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63"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964" name="矩形"/>
          <p:cNvSpPr/>
          <p:nvPr/>
        </p:nvSpPr>
        <p:spPr>
          <a:xfrm>
            <a:off x="1428728" y="2152617"/>
            <a:ext cx="9370776" cy="16916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贴现人办理纸质票据贴现时，应当通过票据市场基础设施查询票据承兑信息，在确认纸质票据必须记载事项与已登记承兑信息一致后，为贴现申请人办理贴现，贴现申请人无须提供合同、发票等资料；信息不存在或者纸质票据必须记载事项与已登记承兑信息不一致的，不得办理贴现。</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64"/>
                                        </p:tgtEl>
                                        <p:attrNameLst>
                                          <p:attrName>style.visibility</p:attrName>
                                        </p:attrNameLst>
                                      </p:cBhvr>
                                      <p:to>
                                        <p:strVal val="visible"/>
                                      </p:to>
                                    </p:set>
                                    <p:animEffect transition="in" filter="wipe(down)">
                                      <p:cBhvr>
                                        <p:cTn id="7" dur="500"/>
                                        <p:tgtEl>
                                          <p:spTgt spid="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4"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68"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971" name="组合"/>
          <p:cNvGrpSpPr/>
          <p:nvPr/>
        </p:nvGrpSpPr>
        <p:grpSpPr>
          <a:xfrm>
            <a:off x="1246460" y="1848174"/>
            <a:ext cx="9623081" cy="586740"/>
            <a:chOff x="1246460" y="1848174"/>
            <a:chExt cx="9623081" cy="586740"/>
          </a:xfrm>
        </p:grpSpPr>
        <p:sp>
          <p:nvSpPr>
            <p:cNvPr id="969" name="矩形"/>
            <p:cNvSpPr/>
            <p:nvPr/>
          </p:nvSpPr>
          <p:spPr>
            <a:xfrm>
              <a:off x="1433786" y="1848174"/>
              <a:ext cx="9435755"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可以办理贴现的票据类型、办理贴现应具备的条件、贴现利息的计算</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970" name="剪去对角的矩形"/>
            <p:cNvSpPr/>
            <p:nvPr/>
          </p:nvSpPr>
          <p:spPr>
            <a:xfrm>
              <a:off x="1246460" y="1848174"/>
              <a:ext cx="9623077" cy="586740"/>
            </a:xfrm>
            <a:prstGeom prst="snip2DiagRect">
              <a:avLst>
                <a:gd name="adj1" fmla="val 0"/>
                <a:gd name="adj2" fmla="val 13273"/>
              </a:avLst>
            </a:prstGeom>
            <a:noFill/>
            <a:ln w="25400" cap="flat" cmpd="sng">
              <a:solidFill>
                <a:srgbClr val="4BACC6"/>
              </a:solidFill>
              <a:prstDash val="solid"/>
              <a:round/>
            </a:ln>
          </p:spPr>
          <p:txBody>
            <a:bodyPr rtlCol="0" anchor="ctr"/>
            <a:lstStyle/>
            <a:p>
              <a:pPr algn="ctr"/>
            </a:p>
          </p:txBody>
        </p:sp>
      </p:grpSp>
      <p:sp>
        <p:nvSpPr>
          <p:cNvPr id="972" name="矩形"/>
          <p:cNvSpPr/>
          <p:nvPr/>
        </p:nvSpPr>
        <p:spPr>
          <a:xfrm>
            <a:off x="1037648" y="2717945"/>
            <a:ext cx="9621784"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单选】根据支付结算法律制度的规定，下列票据中，可以办理贴现的是（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en-US" altLang="zh-CN"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 </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银行承兑汇票		B</a:t>
            </a:r>
            <a:r>
              <a:rPr lang="en-US" altLang="zh-CN"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 </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银行汇票	C</a:t>
            </a:r>
            <a:r>
              <a:rPr lang="en-US" altLang="zh-CN"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 </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转账支票	D</a:t>
            </a:r>
            <a:r>
              <a:rPr lang="en-US" altLang="zh-CN"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 </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银行本票</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973" name="矩形"/>
          <p:cNvSpPr/>
          <p:nvPr/>
        </p:nvSpPr>
        <p:spPr>
          <a:xfrm>
            <a:off x="1012436" y="3890062"/>
            <a:ext cx="1326756"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974" name="矩形"/>
          <p:cNvSpPr/>
          <p:nvPr/>
        </p:nvSpPr>
        <p:spPr>
          <a:xfrm>
            <a:off x="1021960" y="4528228"/>
            <a:ext cx="10421871" cy="50673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判断】在票据市场基础设施上无承兑信息的纸质商业汇票，可以办理票据贴现。（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975" name="矩形"/>
          <p:cNvSpPr/>
          <p:nvPr/>
        </p:nvSpPr>
        <p:spPr>
          <a:xfrm>
            <a:off x="1012436" y="5299742"/>
            <a:ext cx="1410799"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71"/>
                                        </p:tgtEl>
                                        <p:attrNameLst>
                                          <p:attrName>style.visibility</p:attrName>
                                        </p:attrNameLst>
                                      </p:cBhvr>
                                      <p:to>
                                        <p:strVal val="visible"/>
                                      </p:to>
                                    </p:set>
                                    <p:animEffect transition="in" filter="fade">
                                      <p:cBhvr>
                                        <p:cTn id="7" dur="1000"/>
                                        <p:tgtEl>
                                          <p:spTgt spid="971"/>
                                        </p:tgtEl>
                                      </p:cBhvr>
                                    </p:animEffect>
                                    <p:anim calcmode="lin" valueType="num">
                                      <p:cBhvr>
                                        <p:cTn id="8" dur="1000" fill="hold"/>
                                        <p:tgtEl>
                                          <p:spTgt spid="971"/>
                                        </p:tgtEl>
                                        <p:attrNameLst>
                                          <p:attrName>ppt_x</p:attrName>
                                        </p:attrNameLst>
                                      </p:cBhvr>
                                      <p:tavLst>
                                        <p:tav tm="0">
                                          <p:val>
                                            <p:strVal val="#ppt_x"/>
                                          </p:val>
                                        </p:tav>
                                        <p:tav tm="100000">
                                          <p:val>
                                            <p:strVal val="#ppt_x"/>
                                          </p:val>
                                        </p:tav>
                                      </p:tavLst>
                                    </p:anim>
                                    <p:anim calcmode="lin" valueType="num">
                                      <p:cBhvr>
                                        <p:cTn id="9" dur="1000" fill="hold"/>
                                        <p:tgtEl>
                                          <p:spTgt spid="9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72"/>
                                        </p:tgtEl>
                                        <p:attrNameLst>
                                          <p:attrName>style.visibility</p:attrName>
                                        </p:attrNameLst>
                                      </p:cBhvr>
                                      <p:to>
                                        <p:strVal val="visible"/>
                                      </p:to>
                                    </p:set>
                                    <p:animEffect transition="in" filter="fade">
                                      <p:cBhvr>
                                        <p:cTn id="14" dur="1000"/>
                                        <p:tgtEl>
                                          <p:spTgt spid="972"/>
                                        </p:tgtEl>
                                      </p:cBhvr>
                                    </p:animEffect>
                                    <p:anim calcmode="lin" valueType="num">
                                      <p:cBhvr>
                                        <p:cTn id="15" dur="1000" fill="hold"/>
                                        <p:tgtEl>
                                          <p:spTgt spid="972"/>
                                        </p:tgtEl>
                                        <p:attrNameLst>
                                          <p:attrName>ppt_x</p:attrName>
                                        </p:attrNameLst>
                                      </p:cBhvr>
                                      <p:tavLst>
                                        <p:tav tm="0">
                                          <p:val>
                                            <p:strVal val="#ppt_x"/>
                                          </p:val>
                                        </p:tav>
                                        <p:tav tm="100000">
                                          <p:val>
                                            <p:strVal val="#ppt_x"/>
                                          </p:val>
                                        </p:tav>
                                      </p:tavLst>
                                    </p:anim>
                                    <p:anim calcmode="lin" valueType="num">
                                      <p:cBhvr>
                                        <p:cTn id="16" dur="1000" fill="hold"/>
                                        <p:tgtEl>
                                          <p:spTgt spid="97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73"/>
                                        </p:tgtEl>
                                        <p:attrNameLst>
                                          <p:attrName>style.visibility</p:attrName>
                                        </p:attrNameLst>
                                      </p:cBhvr>
                                      <p:to>
                                        <p:strVal val="visible"/>
                                      </p:to>
                                    </p:set>
                                    <p:animEffect transition="in" filter="fade">
                                      <p:cBhvr>
                                        <p:cTn id="21" dur="1000"/>
                                        <p:tgtEl>
                                          <p:spTgt spid="973"/>
                                        </p:tgtEl>
                                      </p:cBhvr>
                                    </p:animEffect>
                                    <p:anim calcmode="lin" valueType="num">
                                      <p:cBhvr>
                                        <p:cTn id="22" dur="1000" fill="hold"/>
                                        <p:tgtEl>
                                          <p:spTgt spid="973"/>
                                        </p:tgtEl>
                                        <p:attrNameLst>
                                          <p:attrName>ppt_x</p:attrName>
                                        </p:attrNameLst>
                                      </p:cBhvr>
                                      <p:tavLst>
                                        <p:tav tm="0">
                                          <p:val>
                                            <p:strVal val="#ppt_x"/>
                                          </p:val>
                                        </p:tav>
                                        <p:tav tm="100000">
                                          <p:val>
                                            <p:strVal val="#ppt_x"/>
                                          </p:val>
                                        </p:tav>
                                      </p:tavLst>
                                    </p:anim>
                                    <p:anim calcmode="lin" valueType="num">
                                      <p:cBhvr>
                                        <p:cTn id="23" dur="1000" fill="hold"/>
                                        <p:tgtEl>
                                          <p:spTgt spid="97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74"/>
                                        </p:tgtEl>
                                        <p:attrNameLst>
                                          <p:attrName>style.visibility</p:attrName>
                                        </p:attrNameLst>
                                      </p:cBhvr>
                                      <p:to>
                                        <p:strVal val="visible"/>
                                      </p:to>
                                    </p:set>
                                    <p:animEffect transition="in" filter="fade">
                                      <p:cBhvr>
                                        <p:cTn id="28" dur="1000"/>
                                        <p:tgtEl>
                                          <p:spTgt spid="974"/>
                                        </p:tgtEl>
                                      </p:cBhvr>
                                    </p:animEffect>
                                    <p:anim calcmode="lin" valueType="num">
                                      <p:cBhvr>
                                        <p:cTn id="29" dur="1000" fill="hold"/>
                                        <p:tgtEl>
                                          <p:spTgt spid="974"/>
                                        </p:tgtEl>
                                        <p:attrNameLst>
                                          <p:attrName>ppt_x</p:attrName>
                                        </p:attrNameLst>
                                      </p:cBhvr>
                                      <p:tavLst>
                                        <p:tav tm="0">
                                          <p:val>
                                            <p:strVal val="#ppt_x"/>
                                          </p:val>
                                        </p:tav>
                                        <p:tav tm="100000">
                                          <p:val>
                                            <p:strVal val="#ppt_x"/>
                                          </p:val>
                                        </p:tav>
                                      </p:tavLst>
                                    </p:anim>
                                    <p:anim calcmode="lin" valueType="num">
                                      <p:cBhvr>
                                        <p:cTn id="30" dur="1000" fill="hold"/>
                                        <p:tgtEl>
                                          <p:spTgt spid="97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75"/>
                                        </p:tgtEl>
                                        <p:attrNameLst>
                                          <p:attrName>style.visibility</p:attrName>
                                        </p:attrNameLst>
                                      </p:cBhvr>
                                      <p:to>
                                        <p:strVal val="visible"/>
                                      </p:to>
                                    </p:set>
                                    <p:animEffect transition="in" filter="fade">
                                      <p:cBhvr>
                                        <p:cTn id="35" dur="1000"/>
                                        <p:tgtEl>
                                          <p:spTgt spid="975"/>
                                        </p:tgtEl>
                                      </p:cBhvr>
                                    </p:animEffect>
                                    <p:anim calcmode="lin" valueType="num">
                                      <p:cBhvr>
                                        <p:cTn id="36" dur="1000" fill="hold"/>
                                        <p:tgtEl>
                                          <p:spTgt spid="975"/>
                                        </p:tgtEl>
                                        <p:attrNameLst>
                                          <p:attrName>ppt_x</p:attrName>
                                        </p:attrNameLst>
                                      </p:cBhvr>
                                      <p:tavLst>
                                        <p:tav tm="0">
                                          <p:val>
                                            <p:strVal val="#ppt_x"/>
                                          </p:val>
                                        </p:tav>
                                        <p:tav tm="100000">
                                          <p:val>
                                            <p:strVal val="#ppt_x"/>
                                          </p:val>
                                        </p:tav>
                                      </p:tavLst>
                                    </p:anim>
                                    <p:anim calcmode="lin" valueType="num">
                                      <p:cBhvr>
                                        <p:cTn id="37" dur="1000" fill="hold"/>
                                        <p:tgtEl>
                                          <p:spTgt spid="9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1" grpId="0" animBg="1"/>
      <p:bldP spid="972" grpId="0" animBg="1"/>
      <p:bldP spid="973" grpId="0" animBg="1"/>
      <p:bldP spid="974" grpId="0" animBg="1"/>
      <p:bldP spid="975"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79"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980" name="矩形"/>
          <p:cNvSpPr/>
          <p:nvPr/>
        </p:nvSpPr>
        <p:spPr>
          <a:xfrm>
            <a:off x="1358692" y="1762098"/>
            <a:ext cx="9496842" cy="258445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【例题3</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单选】根据支付结算法律制度的规定，下列关于电子银行承兑汇票持票人向银行申请办理贴现条件的表述中，不正确的是（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．持票人与出票人或者直接前手之间具有真实的商品交易关系</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．票据必须未到期</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．必须向银行提供合同与发票</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．票据上必须未记载“不得转让”事项</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981" name="矩形"/>
          <p:cNvSpPr/>
          <p:nvPr/>
        </p:nvSpPr>
        <p:spPr>
          <a:xfrm>
            <a:off x="1355891" y="4477802"/>
            <a:ext cx="1473551"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80"/>
                                        </p:tgtEl>
                                        <p:attrNameLst>
                                          <p:attrName>style.visibility</p:attrName>
                                        </p:attrNameLst>
                                      </p:cBhvr>
                                      <p:to>
                                        <p:strVal val="visible"/>
                                      </p:to>
                                    </p:set>
                                    <p:animEffect transition="in" filter="wipe(down)">
                                      <p:cBhvr>
                                        <p:cTn id="7" dur="500"/>
                                        <p:tgtEl>
                                          <p:spTgt spid="98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81"/>
                                        </p:tgtEl>
                                        <p:attrNameLst>
                                          <p:attrName>style.visibility</p:attrName>
                                        </p:attrNameLst>
                                      </p:cBhvr>
                                      <p:to>
                                        <p:strVal val="visible"/>
                                      </p:to>
                                    </p:set>
                                    <p:animEffect transition="in" filter="wipe(down)">
                                      <p:cBhvr>
                                        <p:cTn id="12" dur="500"/>
                                        <p:tgtEl>
                                          <p:spTgt spid="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0" grpId="0" animBg="1"/>
      <p:bldP spid="981"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85"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986" name="矩形"/>
          <p:cNvSpPr/>
          <p:nvPr/>
        </p:nvSpPr>
        <p:spPr>
          <a:xfrm>
            <a:off x="1841098" y="1833814"/>
            <a:ext cx="8026089" cy="216852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【例题4</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多选】关于商业汇票贴现的下列表述中，正确的有（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．贴现是一种非票据转让行为</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B．贴现申请人与出票人或直接前手之间具有真实的商品交易关系</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．贴现申请人是在银行开立存款账户的企业法人以及其他组织</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D．贴现到期不获付款的，贴现银行可从贴现申请人的存款账户直接收取票款</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987" name="矩形"/>
          <p:cNvSpPr/>
          <p:nvPr/>
        </p:nvSpPr>
        <p:spPr>
          <a:xfrm>
            <a:off x="1839416" y="4393759"/>
            <a:ext cx="1648360"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86"/>
                                        </p:tgtEl>
                                        <p:attrNameLst>
                                          <p:attrName>style.visibility</p:attrName>
                                        </p:attrNameLst>
                                      </p:cBhvr>
                                      <p:to>
                                        <p:strVal val="visible"/>
                                      </p:to>
                                    </p:set>
                                    <p:animEffect transition="in" filter="fade">
                                      <p:cBhvr>
                                        <p:cTn id="7" dur="1000"/>
                                        <p:tgtEl>
                                          <p:spTgt spid="986"/>
                                        </p:tgtEl>
                                      </p:cBhvr>
                                    </p:animEffect>
                                    <p:anim calcmode="lin" valueType="num">
                                      <p:cBhvr>
                                        <p:cTn id="8" dur="1000" fill="hold"/>
                                        <p:tgtEl>
                                          <p:spTgt spid="986"/>
                                        </p:tgtEl>
                                        <p:attrNameLst>
                                          <p:attrName>ppt_x</p:attrName>
                                        </p:attrNameLst>
                                      </p:cBhvr>
                                      <p:tavLst>
                                        <p:tav tm="0">
                                          <p:val>
                                            <p:strVal val="#ppt_x"/>
                                          </p:val>
                                        </p:tav>
                                        <p:tav tm="100000">
                                          <p:val>
                                            <p:strVal val="#ppt_x"/>
                                          </p:val>
                                        </p:tav>
                                      </p:tavLst>
                                    </p:anim>
                                    <p:anim calcmode="lin" valueType="num">
                                      <p:cBhvr>
                                        <p:cTn id="9" dur="1000" fill="hold"/>
                                        <p:tgtEl>
                                          <p:spTgt spid="98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87"/>
                                        </p:tgtEl>
                                        <p:attrNameLst>
                                          <p:attrName>style.visibility</p:attrName>
                                        </p:attrNameLst>
                                      </p:cBhvr>
                                      <p:to>
                                        <p:strVal val="visible"/>
                                      </p:to>
                                    </p:set>
                                    <p:animEffect transition="in" filter="fade">
                                      <p:cBhvr>
                                        <p:cTn id="14" dur="1000"/>
                                        <p:tgtEl>
                                          <p:spTgt spid="987"/>
                                        </p:tgtEl>
                                      </p:cBhvr>
                                    </p:animEffect>
                                    <p:anim calcmode="lin" valueType="num">
                                      <p:cBhvr>
                                        <p:cTn id="15" dur="1000" fill="hold"/>
                                        <p:tgtEl>
                                          <p:spTgt spid="987"/>
                                        </p:tgtEl>
                                        <p:attrNameLst>
                                          <p:attrName>ppt_x</p:attrName>
                                        </p:attrNameLst>
                                      </p:cBhvr>
                                      <p:tavLst>
                                        <p:tav tm="0">
                                          <p:val>
                                            <p:strVal val="#ppt_x"/>
                                          </p:val>
                                        </p:tav>
                                        <p:tav tm="100000">
                                          <p:val>
                                            <p:strVal val="#ppt_x"/>
                                          </p:val>
                                        </p:tav>
                                      </p:tavLst>
                                    </p:anim>
                                    <p:anim calcmode="lin" valueType="num">
                                      <p:cBhvr>
                                        <p:cTn id="16" dur="1000" fill="hold"/>
                                        <p:tgtEl>
                                          <p:spTgt spid="9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6" grpId="0" animBg="1"/>
      <p:bldP spid="987"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91"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992" name="矩形"/>
          <p:cNvSpPr/>
          <p:nvPr/>
        </p:nvSpPr>
        <p:spPr>
          <a:xfrm>
            <a:off x="714364" y="1314430"/>
            <a:ext cx="10869539" cy="216852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【例题5</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甲公司向乙企业购买一批原材料，开出一张票面金额为30万元的银行承兑汇票。出票日期为2月10日，到期日为5月10日。4月6日，乙企业持此汇票及有关发票和原材料发运单据复印件向银行办理了贴现。已知同期银行年贴现率为3.6%，一年按360天计算，贴现银行与承兑银行在同一城市。根据票据法律制度的有关规定，银行实付乙企业贴现金额为（   ）元。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 301 680		B. 298 980　　　　	C. 298 950	　　　D. 298 320</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993" name="矩形"/>
          <p:cNvSpPr/>
          <p:nvPr/>
        </p:nvSpPr>
        <p:spPr>
          <a:xfrm>
            <a:off x="714364" y="3536522"/>
            <a:ext cx="1400713"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994" name="矩形"/>
          <p:cNvSpPr/>
          <p:nvPr/>
        </p:nvSpPr>
        <p:spPr>
          <a:xfrm>
            <a:off x="790562" y="4226794"/>
            <a:ext cx="10793341" cy="2091691"/>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贴现银行与承兑银行在同一城市，则：贴现利息=票面金额×日贴现率×贴现日至汇票到期前1日的天数。</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本题中，贴现日是4月6日，汇票到期前1日是5月9日，一共34天（4月份25天，5月份9天）。题目中给出的贴现率3.6%为年贴现率，需要除以360天换算为日贴现率。代入公式：</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贴现利息=300 000×3.6%÷360×34=1 020元。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银行实付乙企业贴现金额=票面金额−贴现利息=300 000−1 020=298 980元。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995" name="矩形"/>
          <p:cNvSpPr/>
          <p:nvPr/>
        </p:nvSpPr>
        <p:spPr>
          <a:xfrm>
            <a:off x="9861485" y="3891715"/>
            <a:ext cx="1218160" cy="491490"/>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小旌解题</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92"/>
                                        </p:tgtEl>
                                        <p:attrNameLst>
                                          <p:attrName>style.visibility</p:attrName>
                                        </p:attrNameLst>
                                      </p:cBhvr>
                                      <p:to>
                                        <p:strVal val="visible"/>
                                      </p:to>
                                    </p:set>
                                    <p:animEffect transition="in" filter="fade">
                                      <p:cBhvr>
                                        <p:cTn id="7" dur="1000"/>
                                        <p:tgtEl>
                                          <p:spTgt spid="992"/>
                                        </p:tgtEl>
                                      </p:cBhvr>
                                    </p:animEffect>
                                    <p:anim calcmode="lin" valueType="num">
                                      <p:cBhvr>
                                        <p:cTn id="8" dur="1000" fill="hold"/>
                                        <p:tgtEl>
                                          <p:spTgt spid="992"/>
                                        </p:tgtEl>
                                        <p:attrNameLst>
                                          <p:attrName>ppt_x</p:attrName>
                                        </p:attrNameLst>
                                      </p:cBhvr>
                                      <p:tavLst>
                                        <p:tav tm="0">
                                          <p:val>
                                            <p:strVal val="#ppt_x"/>
                                          </p:val>
                                        </p:tav>
                                        <p:tav tm="100000">
                                          <p:val>
                                            <p:strVal val="#ppt_x"/>
                                          </p:val>
                                        </p:tav>
                                      </p:tavLst>
                                    </p:anim>
                                    <p:anim calcmode="lin" valueType="num">
                                      <p:cBhvr>
                                        <p:cTn id="9" dur="1000" fill="hold"/>
                                        <p:tgtEl>
                                          <p:spTgt spid="99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93"/>
                                        </p:tgtEl>
                                        <p:attrNameLst>
                                          <p:attrName>style.visibility</p:attrName>
                                        </p:attrNameLst>
                                      </p:cBhvr>
                                      <p:to>
                                        <p:strVal val="visible"/>
                                      </p:to>
                                    </p:set>
                                    <p:animEffect transition="in" filter="fade">
                                      <p:cBhvr>
                                        <p:cTn id="14" dur="1000"/>
                                        <p:tgtEl>
                                          <p:spTgt spid="993"/>
                                        </p:tgtEl>
                                      </p:cBhvr>
                                    </p:animEffect>
                                    <p:anim calcmode="lin" valueType="num">
                                      <p:cBhvr>
                                        <p:cTn id="15" dur="1000" fill="hold"/>
                                        <p:tgtEl>
                                          <p:spTgt spid="993"/>
                                        </p:tgtEl>
                                        <p:attrNameLst>
                                          <p:attrName>ppt_x</p:attrName>
                                        </p:attrNameLst>
                                      </p:cBhvr>
                                      <p:tavLst>
                                        <p:tav tm="0">
                                          <p:val>
                                            <p:strVal val="#ppt_x"/>
                                          </p:val>
                                        </p:tav>
                                        <p:tav tm="100000">
                                          <p:val>
                                            <p:strVal val="#ppt_x"/>
                                          </p:val>
                                        </p:tav>
                                      </p:tavLst>
                                    </p:anim>
                                    <p:anim calcmode="lin" valueType="num">
                                      <p:cBhvr>
                                        <p:cTn id="16" dur="1000" fill="hold"/>
                                        <p:tgtEl>
                                          <p:spTgt spid="99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95"/>
                                        </p:tgtEl>
                                        <p:attrNameLst>
                                          <p:attrName>style.visibility</p:attrName>
                                        </p:attrNameLst>
                                      </p:cBhvr>
                                      <p:to>
                                        <p:strVal val="visible"/>
                                      </p:to>
                                    </p:set>
                                    <p:animEffect transition="in" filter="fade">
                                      <p:cBhvr>
                                        <p:cTn id="21" dur="1000"/>
                                        <p:tgtEl>
                                          <p:spTgt spid="995"/>
                                        </p:tgtEl>
                                      </p:cBhvr>
                                    </p:animEffect>
                                    <p:anim calcmode="lin" valueType="num">
                                      <p:cBhvr>
                                        <p:cTn id="22" dur="1000" fill="hold"/>
                                        <p:tgtEl>
                                          <p:spTgt spid="995"/>
                                        </p:tgtEl>
                                        <p:attrNameLst>
                                          <p:attrName>ppt_x</p:attrName>
                                        </p:attrNameLst>
                                      </p:cBhvr>
                                      <p:tavLst>
                                        <p:tav tm="0">
                                          <p:val>
                                            <p:strVal val="#ppt_x"/>
                                          </p:val>
                                        </p:tav>
                                        <p:tav tm="100000">
                                          <p:val>
                                            <p:strVal val="#ppt_x"/>
                                          </p:val>
                                        </p:tav>
                                      </p:tavLst>
                                    </p:anim>
                                    <p:anim calcmode="lin" valueType="num">
                                      <p:cBhvr>
                                        <p:cTn id="23" dur="1000" fill="hold"/>
                                        <p:tgtEl>
                                          <p:spTgt spid="99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94"/>
                                        </p:tgtEl>
                                        <p:attrNameLst>
                                          <p:attrName>style.visibility</p:attrName>
                                        </p:attrNameLst>
                                      </p:cBhvr>
                                      <p:to>
                                        <p:strVal val="visible"/>
                                      </p:to>
                                    </p:set>
                                    <p:animEffect transition="in" filter="wipe(down)">
                                      <p:cBhvr>
                                        <p:cTn id="28" dur="500"/>
                                        <p:tgtEl>
                                          <p:spTgt spid="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2" grpId="0" animBg="1"/>
      <p:bldP spid="993" grpId="0" animBg="1"/>
      <p:bldP spid="994" grpId="0" animBg="1"/>
      <p:bldP spid="995"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99"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000" name="矩形"/>
          <p:cNvSpPr/>
          <p:nvPr/>
        </p:nvSpPr>
        <p:spPr>
          <a:xfrm>
            <a:off x="1428728" y="1183883"/>
            <a:ext cx="2745399"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5</a:t>
            </a:r>
            <a:r>
              <a:rPr lang="en-US" altLang="zh-CN" sz="1800" b="1"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 </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商业汇票的提示付款</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1001" name="表格"/>
          <p:cNvGraphicFramePr>
            <a:graphicFrameLocks noGrp="1"/>
          </p:cNvGraphicFramePr>
          <p:nvPr/>
        </p:nvGraphicFramePr>
        <p:xfrm>
          <a:off x="425468" y="1697440"/>
          <a:ext cx="11348757" cy="4842954"/>
        </p:xfrm>
        <a:graphic>
          <a:graphicData uri="http://schemas.openxmlformats.org/drawingml/2006/table">
            <a:tbl>
              <a:tblPr bandRow="1">
                <a:noFill/>
              </a:tblPr>
              <a:tblGrid>
                <a:gridCol w="1900669"/>
                <a:gridCol w="9448088"/>
              </a:tblGrid>
              <a:tr h="310769">
                <a:tc>
                  <a:txBody>
                    <a:bodyPr/>
                    <a:lstStyle/>
                    <a:p>
                      <a:pPr marL="0" indent="0" algn="ctr">
                        <a:lnSpc>
                          <a:spcPct val="14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提示付款途径</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4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1985010">
                <a:tc>
                  <a:txBody>
                    <a:bodyPr/>
                    <a:lstStyle/>
                    <a:p>
                      <a:pPr marL="0" indent="0" algn="ctr">
                        <a:lnSpc>
                          <a:spcPct val="14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通过票据市场基础设施提示付款</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l">
                        <a:lnSpc>
                          <a:spcPct val="14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（1）承兑人应当在提示付款当日进行应答或者委托其开户行进行应答；未作出应答的，视为拒绝付款</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2）商业承兑汇票承兑人在提示付款当日同意付款的，承兑人账户余额足够支付票款的，承兑人开户行应当代承兑人作出同意付款应答，并于提示付款日向持票人付款；承兑人账户余额不足以支付票款的，视同承兑人拒绝付款</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2473896">
                <a:tc>
                  <a:txBody>
                    <a:bodyPr/>
                    <a:lstStyle/>
                    <a:p>
                      <a:pPr marL="0" lvl="3" indent="0" algn="ctr">
                        <a:lnSpc>
                          <a:spcPct val="14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通过开户银行委托收款或直接向付款人提示付款</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lvl="3" indent="0" algn="l">
                        <a:lnSpc>
                          <a:spcPct val="14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（1）超过提示付款期限提示付款的，持票人开户银行不予受理，但在作出说明后，承兑人或者付款人仍应当继续对持票人承担付款责任</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2）商业承兑汇票的付款人开户银行收到通过委托收款寄来的汇票，将汇票留存并通知付款人。付款人收到开户银行的付款通知，应在当日通知银行付款；付款人在接到通知日的次日起3日内（遇法定休假日顺延，下同）未通知银行付款的，视同付款人承诺付款</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（3）纸质银行承兑汇票的承兑银行应于汇票到期日或到期日后的见票当日支付票款</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00"/>
                                        </p:tgtEl>
                                        <p:attrNameLst>
                                          <p:attrName>style.visibility</p:attrName>
                                        </p:attrNameLst>
                                      </p:cBhvr>
                                      <p:to>
                                        <p:strVal val="visible"/>
                                      </p:to>
                                    </p:set>
                                    <p:animEffect transition="in" filter="fade">
                                      <p:cBhvr>
                                        <p:cTn id="7" dur="1000"/>
                                        <p:tgtEl>
                                          <p:spTgt spid="1000"/>
                                        </p:tgtEl>
                                      </p:cBhvr>
                                    </p:animEffect>
                                    <p:anim calcmode="lin" valueType="num">
                                      <p:cBhvr>
                                        <p:cTn id="8" dur="1000" fill="hold"/>
                                        <p:tgtEl>
                                          <p:spTgt spid="1000"/>
                                        </p:tgtEl>
                                        <p:attrNameLst>
                                          <p:attrName>ppt_x</p:attrName>
                                        </p:attrNameLst>
                                      </p:cBhvr>
                                      <p:tavLst>
                                        <p:tav tm="0">
                                          <p:val>
                                            <p:strVal val="#ppt_x"/>
                                          </p:val>
                                        </p:tav>
                                        <p:tav tm="100000">
                                          <p:val>
                                            <p:strVal val="#ppt_x"/>
                                          </p:val>
                                        </p:tav>
                                      </p:tavLst>
                                    </p:anim>
                                    <p:anim calcmode="lin" valueType="num">
                                      <p:cBhvr>
                                        <p:cTn id="9" dur="1000" fill="hold"/>
                                        <p:tgtEl>
                                          <p:spTgt spid="100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001"/>
                                        </p:tgtEl>
                                        <p:attrNameLst>
                                          <p:attrName>style.visibility</p:attrName>
                                        </p:attrNameLst>
                                      </p:cBhvr>
                                      <p:to>
                                        <p:strVal val="visible"/>
                                      </p:to>
                                    </p:set>
                                    <p:animEffect transition="in" filter="randombar(horizontal)">
                                      <p:cBhvr>
                                        <p:cTn id="14" dur="500"/>
                                        <p:tgtEl>
                                          <p:spTgt spid="1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35" name="矩形"/>
          <p:cNvSpPr/>
          <p:nvPr/>
        </p:nvSpPr>
        <p:spPr>
          <a:xfrm>
            <a:off x="1425064" y="305039"/>
            <a:ext cx="5071375" cy="46166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dirty="0">
                <a:solidFill>
                  <a:srgbClr val="FFFFFF"/>
                </a:solidFill>
                <a:latin typeface="微软雅黑" panose="020B0503020204020204" charset="-122"/>
                <a:ea typeface="微软雅黑" panose="020B0503020204020204" charset="-122"/>
                <a:cs typeface="Times New Roman" panose="02020603050405020304" charset="0"/>
              </a:rPr>
              <a:t>考点２：支付结算</a:t>
            </a:r>
            <a:r>
              <a:rPr lang="zh-CN" altLang="en-US" sz="2400" b="1" i="0" u="none" strike="noStrike" kern="1200" cap="none" spc="0" baseline="0" dirty="0" smtClean="0">
                <a:solidFill>
                  <a:srgbClr val="FFFFFF"/>
                </a:solidFill>
                <a:latin typeface="微软雅黑" panose="020B0503020204020204" charset="-122"/>
                <a:ea typeface="微软雅黑" panose="020B0503020204020204" charset="-122"/>
                <a:cs typeface="Times New Roman" panose="02020603050405020304" charset="0"/>
              </a:rPr>
              <a:t>的要求</a:t>
            </a:r>
            <a:r>
              <a:rPr lang="en-US" altLang="zh-CN" sz="2400" b="1" i="0" u="none" strike="noStrike" kern="1200" cap="none" spc="0" baseline="0" dirty="0" smtClean="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dirty="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dirty="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36" name="矩形"/>
          <p:cNvSpPr/>
          <p:nvPr/>
        </p:nvSpPr>
        <p:spPr>
          <a:xfrm>
            <a:off x="1035953" y="1200125"/>
            <a:ext cx="10109779"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【拓展1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判断】在填写票据出票日期时，“10月20日”应写成“壹拾月零贰拾日”。（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【解析】如果只写“壹拾月”，很容易被变造为“壹拾壹月”或者“壹拾贰月”，应当在其前加“零”。正确的写法为“零壹拾月零贰拾日”。</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37" name="矩形"/>
          <p:cNvSpPr/>
          <p:nvPr/>
        </p:nvSpPr>
        <p:spPr>
          <a:xfrm>
            <a:off x="1045395" y="2422525"/>
            <a:ext cx="1435735" cy="491487"/>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38" name="矩形"/>
          <p:cNvSpPr/>
          <p:nvPr/>
        </p:nvSpPr>
        <p:spPr>
          <a:xfrm>
            <a:off x="1036588" y="3085997"/>
            <a:ext cx="10109779" cy="258445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【拓展2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多选】根据支付结算法律制度的规定，下列关于支付结算基本要求的表述中，正确的有（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．票据和结算凭证上的签章和其他记载事项应当真实，不得伪造、变造</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．票据上的出票金额、出票日期、收款人名称不得更改</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．票据和结算凭证金额以中文大写和阿拉伯数码同时记载，二者必须一致</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．票据的出票日期必须使用中文大写和阿拉伯数码同时记载，二者必须一致</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39" name="矩形"/>
          <p:cNvSpPr/>
          <p:nvPr/>
        </p:nvSpPr>
        <p:spPr>
          <a:xfrm>
            <a:off x="1045395" y="5544108"/>
            <a:ext cx="4173855"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【解析】出票日期只使用中文大写。</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6"/>
                                        </p:tgtEl>
                                        <p:attrNameLst>
                                          <p:attrName>style.visibility</p:attrName>
                                        </p:attrNameLst>
                                      </p:cBhvr>
                                      <p:to>
                                        <p:strVal val="visible"/>
                                      </p:to>
                                    </p:set>
                                    <p:anim calcmode="lin" valueType="num">
                                      <p:cBhvr additive="base">
                                        <p:cTn id="7" dur="500"/>
                                        <p:tgtEl>
                                          <p:spTgt spid="136"/>
                                        </p:tgtEl>
                                        <p:attrNameLst>
                                          <p:attrName>ppt_y</p:attrName>
                                        </p:attrNameLst>
                                      </p:cBhvr>
                                      <p:tavLst>
                                        <p:tav tm="0">
                                          <p:val>
                                            <p:strVal val="#ppt_y+#ppt_h*1.125000"/>
                                          </p:val>
                                        </p:tav>
                                        <p:tav tm="100000">
                                          <p:val>
                                            <p:strVal val="#ppt_y"/>
                                          </p:val>
                                        </p:tav>
                                      </p:tavLst>
                                    </p:anim>
                                    <p:animEffect transition="in" filter="wipe(up)">
                                      <p:cBhvr>
                                        <p:cTn id="8" dur="500"/>
                                        <p:tgtEl>
                                          <p:spTgt spid="13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37"/>
                                        </p:tgtEl>
                                        <p:attrNameLst>
                                          <p:attrName>style.visibility</p:attrName>
                                        </p:attrNameLst>
                                      </p:cBhvr>
                                      <p:to>
                                        <p:strVal val="visible"/>
                                      </p:to>
                                    </p:set>
                                    <p:anim calcmode="lin" valueType="num">
                                      <p:cBhvr additive="base">
                                        <p:cTn id="13" dur="500"/>
                                        <p:tgtEl>
                                          <p:spTgt spid="137"/>
                                        </p:tgtEl>
                                        <p:attrNameLst>
                                          <p:attrName>ppt_y</p:attrName>
                                        </p:attrNameLst>
                                      </p:cBhvr>
                                      <p:tavLst>
                                        <p:tav tm="0">
                                          <p:val>
                                            <p:strVal val="#ppt_y+#ppt_h*1.125000"/>
                                          </p:val>
                                        </p:tav>
                                        <p:tav tm="100000">
                                          <p:val>
                                            <p:strVal val="#ppt_y"/>
                                          </p:val>
                                        </p:tav>
                                      </p:tavLst>
                                    </p:anim>
                                    <p:animEffect transition="in" filter="wipe(up)">
                                      <p:cBhvr>
                                        <p:cTn id="14" dur="500"/>
                                        <p:tgtEl>
                                          <p:spTgt spid="13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38"/>
                                        </p:tgtEl>
                                        <p:attrNameLst>
                                          <p:attrName>style.visibility</p:attrName>
                                        </p:attrNameLst>
                                      </p:cBhvr>
                                      <p:to>
                                        <p:strVal val="visible"/>
                                      </p:to>
                                    </p:set>
                                    <p:anim calcmode="lin" valueType="num">
                                      <p:cBhvr additive="base">
                                        <p:cTn id="19" dur="500"/>
                                        <p:tgtEl>
                                          <p:spTgt spid="138"/>
                                        </p:tgtEl>
                                        <p:attrNameLst>
                                          <p:attrName>ppt_y</p:attrName>
                                        </p:attrNameLst>
                                      </p:cBhvr>
                                      <p:tavLst>
                                        <p:tav tm="0">
                                          <p:val>
                                            <p:strVal val="#ppt_y+#ppt_h*1.125000"/>
                                          </p:val>
                                        </p:tav>
                                        <p:tav tm="100000">
                                          <p:val>
                                            <p:strVal val="#ppt_y"/>
                                          </p:val>
                                        </p:tav>
                                      </p:tavLst>
                                    </p:anim>
                                    <p:animEffect transition="in" filter="wipe(up)">
                                      <p:cBhvr>
                                        <p:cTn id="20" dur="500"/>
                                        <p:tgtEl>
                                          <p:spTgt spid="138"/>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39"/>
                                        </p:tgtEl>
                                        <p:attrNameLst>
                                          <p:attrName>style.visibility</p:attrName>
                                        </p:attrNameLst>
                                      </p:cBhvr>
                                      <p:to>
                                        <p:strVal val="visible"/>
                                      </p:to>
                                    </p:set>
                                    <p:anim calcmode="lin" valueType="num">
                                      <p:cBhvr additive="base">
                                        <p:cTn id="25" dur="500"/>
                                        <p:tgtEl>
                                          <p:spTgt spid="139"/>
                                        </p:tgtEl>
                                        <p:attrNameLst>
                                          <p:attrName>ppt_y</p:attrName>
                                        </p:attrNameLst>
                                      </p:cBhvr>
                                      <p:tavLst>
                                        <p:tav tm="0">
                                          <p:val>
                                            <p:strVal val="#ppt_y+#ppt_h*1.125000"/>
                                          </p:val>
                                        </p:tav>
                                        <p:tav tm="100000">
                                          <p:val>
                                            <p:strVal val="#ppt_y"/>
                                          </p:val>
                                        </p:tav>
                                      </p:tavLst>
                                    </p:anim>
                                    <p:animEffect transition="in" filter="wipe(up)">
                                      <p:cBhvr>
                                        <p:cTn id="26"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P spid="137" grpId="0"/>
      <p:bldP spid="138" grpId="0"/>
      <p:bldP spid="139" grpId="0"/>
    </p:bldLst>
  </p:timing>
</p:sld>
</file>

<file path=ppt/slides/slide12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05"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522" name="组合"/>
          <p:cNvGrpSpPr/>
          <p:nvPr/>
        </p:nvGrpSpPr>
        <p:grpSpPr>
          <a:xfrm>
            <a:off x="1568411" y="1987016"/>
            <a:ext cx="9273113" cy="2023973"/>
            <a:chOff x="1568411" y="1987016"/>
            <a:chExt cx="9273113" cy="2023973"/>
          </a:xfrm>
        </p:grpSpPr>
        <p:sp>
          <p:nvSpPr>
            <p:cNvPr id="1006" name="矩形"/>
            <p:cNvSpPr/>
            <p:nvPr/>
          </p:nvSpPr>
          <p:spPr>
            <a:xfrm>
              <a:off x="1778905" y="2635357"/>
              <a:ext cx="9062619" cy="12915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银行承兑汇票的出票人应于汇票到期前将票款足额交存其开户银行，银行承兑汇票的出票人于汇票到期日未能足额交存票款时，承兑银行付款后，对出票人尚未支付的汇票金额按照</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每天万分之五</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计收利息。</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007" name="矩形"/>
            <p:cNvSpPr/>
            <p:nvPr/>
          </p:nvSpPr>
          <p:spPr>
            <a:xfrm>
              <a:off x="1568411" y="1987016"/>
              <a:ext cx="1219008" cy="491487"/>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　敲黑板</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1008" name="剪去对角的矩形"/>
            <p:cNvSpPr/>
            <p:nvPr/>
          </p:nvSpPr>
          <p:spPr>
            <a:xfrm>
              <a:off x="1568797" y="2549299"/>
              <a:ext cx="9272726" cy="1461691"/>
            </a:xfrm>
            <a:prstGeom prst="snip2DiagRect">
              <a:avLst>
                <a:gd name="adj1" fmla="val 0"/>
                <a:gd name="adj2" fmla="val 157"/>
              </a:avLst>
            </a:prstGeom>
            <a:noFill/>
            <a:ln w="25400" cap="flat" cmpd="sng">
              <a:solidFill>
                <a:srgbClr val="00AAB7"/>
              </a:solidFill>
              <a:prstDash val="sysDash"/>
              <a:round/>
            </a:ln>
          </p:spPr>
          <p:txBody>
            <a:bodyPr rtlCol="0"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13"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016" name="组合"/>
          <p:cNvGrpSpPr/>
          <p:nvPr/>
        </p:nvGrpSpPr>
        <p:grpSpPr>
          <a:xfrm>
            <a:off x="1592609" y="1611659"/>
            <a:ext cx="5382946" cy="586740"/>
            <a:chOff x="1592609" y="1611659"/>
            <a:chExt cx="5382946" cy="586740"/>
          </a:xfrm>
        </p:grpSpPr>
        <p:sp>
          <p:nvSpPr>
            <p:cNvPr id="1014" name="矩形"/>
            <p:cNvSpPr/>
            <p:nvPr/>
          </p:nvSpPr>
          <p:spPr>
            <a:xfrm>
              <a:off x="1779934" y="1611659"/>
              <a:ext cx="5097571" cy="525777"/>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商业汇票提示付款的具体内容</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1015" name="剪去对角的矩形"/>
            <p:cNvSpPr/>
            <p:nvPr/>
          </p:nvSpPr>
          <p:spPr>
            <a:xfrm>
              <a:off x="1592609" y="1611659"/>
              <a:ext cx="5382946" cy="586740"/>
            </a:xfrm>
            <a:prstGeom prst="snip2DiagRect">
              <a:avLst>
                <a:gd name="adj1" fmla="val 0"/>
                <a:gd name="adj2" fmla="val 13560"/>
              </a:avLst>
            </a:prstGeom>
            <a:noFill/>
            <a:ln w="25400" cap="flat" cmpd="sng">
              <a:solidFill>
                <a:srgbClr val="4BACC6"/>
              </a:solidFill>
              <a:prstDash val="solid"/>
              <a:round/>
            </a:ln>
          </p:spPr>
          <p:txBody>
            <a:bodyPr rtlCol="0" anchor="ctr"/>
            <a:lstStyle/>
            <a:p>
              <a:pPr algn="ctr"/>
            </a:p>
          </p:txBody>
        </p:sp>
      </p:grpSp>
      <p:sp>
        <p:nvSpPr>
          <p:cNvPr id="1017" name="矩形"/>
          <p:cNvSpPr/>
          <p:nvPr/>
        </p:nvSpPr>
        <p:spPr>
          <a:xfrm>
            <a:off x="1383903" y="2546498"/>
            <a:ext cx="9415600" cy="258445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单选】根据支付结算法律制度的规定，下列关于银行承兑汇票通过票据市场基础设施提示付款的表述中，不正确的是（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．承兑人于到期前进行付款确认的，应于提示付款日划付资金给持票人</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．持票人在提示付款期限内提示付款的，承兑人应在提示付款日应答</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．承兑人存在合法抗辩事由拒绝付款的，须在提示付款日出具拒绝付款证明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．承兑人在持票人提示付款后未在规定时间内应答的，视为同意付款</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018" name="矩形"/>
          <p:cNvSpPr/>
          <p:nvPr/>
        </p:nvSpPr>
        <p:spPr>
          <a:xfrm>
            <a:off x="1428728" y="5305904"/>
            <a:ext cx="1358692"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16"/>
                                        </p:tgtEl>
                                        <p:attrNameLst>
                                          <p:attrName>style.visibility</p:attrName>
                                        </p:attrNameLst>
                                      </p:cBhvr>
                                      <p:to>
                                        <p:strVal val="visible"/>
                                      </p:to>
                                    </p:set>
                                    <p:animEffect transition="in" filter="fade">
                                      <p:cBhvr>
                                        <p:cTn id="7" dur="1000"/>
                                        <p:tgtEl>
                                          <p:spTgt spid="1016"/>
                                        </p:tgtEl>
                                      </p:cBhvr>
                                    </p:animEffect>
                                    <p:anim calcmode="lin" valueType="num">
                                      <p:cBhvr>
                                        <p:cTn id="8" dur="1000" fill="hold"/>
                                        <p:tgtEl>
                                          <p:spTgt spid="1016"/>
                                        </p:tgtEl>
                                        <p:attrNameLst>
                                          <p:attrName>ppt_x</p:attrName>
                                        </p:attrNameLst>
                                      </p:cBhvr>
                                      <p:tavLst>
                                        <p:tav tm="0">
                                          <p:val>
                                            <p:strVal val="#ppt_x"/>
                                          </p:val>
                                        </p:tav>
                                        <p:tav tm="100000">
                                          <p:val>
                                            <p:strVal val="#ppt_x"/>
                                          </p:val>
                                        </p:tav>
                                      </p:tavLst>
                                    </p:anim>
                                    <p:anim calcmode="lin" valueType="num">
                                      <p:cBhvr>
                                        <p:cTn id="9" dur="1000" fill="hold"/>
                                        <p:tgtEl>
                                          <p:spTgt spid="10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17"/>
                                        </p:tgtEl>
                                        <p:attrNameLst>
                                          <p:attrName>style.visibility</p:attrName>
                                        </p:attrNameLst>
                                      </p:cBhvr>
                                      <p:to>
                                        <p:strVal val="visible"/>
                                      </p:to>
                                    </p:set>
                                    <p:animEffect transition="in" filter="fade">
                                      <p:cBhvr>
                                        <p:cTn id="14" dur="1000"/>
                                        <p:tgtEl>
                                          <p:spTgt spid="1017"/>
                                        </p:tgtEl>
                                      </p:cBhvr>
                                    </p:animEffect>
                                    <p:anim calcmode="lin" valueType="num">
                                      <p:cBhvr>
                                        <p:cTn id="15" dur="1000" fill="hold"/>
                                        <p:tgtEl>
                                          <p:spTgt spid="1017"/>
                                        </p:tgtEl>
                                        <p:attrNameLst>
                                          <p:attrName>ppt_x</p:attrName>
                                        </p:attrNameLst>
                                      </p:cBhvr>
                                      <p:tavLst>
                                        <p:tav tm="0">
                                          <p:val>
                                            <p:strVal val="#ppt_x"/>
                                          </p:val>
                                        </p:tav>
                                        <p:tav tm="100000">
                                          <p:val>
                                            <p:strVal val="#ppt_x"/>
                                          </p:val>
                                        </p:tav>
                                      </p:tavLst>
                                    </p:anim>
                                    <p:anim calcmode="lin" valueType="num">
                                      <p:cBhvr>
                                        <p:cTn id="16" dur="1000" fill="hold"/>
                                        <p:tgtEl>
                                          <p:spTgt spid="10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18"/>
                                        </p:tgtEl>
                                        <p:attrNameLst>
                                          <p:attrName>style.visibility</p:attrName>
                                        </p:attrNameLst>
                                      </p:cBhvr>
                                      <p:to>
                                        <p:strVal val="visible"/>
                                      </p:to>
                                    </p:set>
                                    <p:animEffect transition="in" filter="fade">
                                      <p:cBhvr>
                                        <p:cTn id="21" dur="1000"/>
                                        <p:tgtEl>
                                          <p:spTgt spid="1018"/>
                                        </p:tgtEl>
                                      </p:cBhvr>
                                    </p:animEffect>
                                    <p:anim calcmode="lin" valueType="num">
                                      <p:cBhvr>
                                        <p:cTn id="22" dur="1000" fill="hold"/>
                                        <p:tgtEl>
                                          <p:spTgt spid="1018"/>
                                        </p:tgtEl>
                                        <p:attrNameLst>
                                          <p:attrName>ppt_x</p:attrName>
                                        </p:attrNameLst>
                                      </p:cBhvr>
                                      <p:tavLst>
                                        <p:tav tm="0">
                                          <p:val>
                                            <p:strVal val="#ppt_x"/>
                                          </p:val>
                                        </p:tav>
                                        <p:tav tm="100000">
                                          <p:val>
                                            <p:strVal val="#ppt_x"/>
                                          </p:val>
                                        </p:tav>
                                      </p:tavLst>
                                    </p:anim>
                                    <p:anim calcmode="lin" valueType="num">
                                      <p:cBhvr>
                                        <p:cTn id="23" dur="1000" fill="hold"/>
                                        <p:tgtEl>
                                          <p:spTgt spid="10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6" grpId="0" animBg="1"/>
      <p:bldP spid="1017" grpId="0" animBg="1"/>
      <p:bldP spid="1018"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22"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023" name="矩形"/>
          <p:cNvSpPr/>
          <p:nvPr/>
        </p:nvSpPr>
        <p:spPr>
          <a:xfrm>
            <a:off x="1358692" y="1479154"/>
            <a:ext cx="9622905" cy="341503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2017年12月13日，乙公司持一张汇票向承兑银行P银行提示付款，该汇票出票人为甲公司，金额为100万元，到期日为2017年12月12日。已知12月13日，甲公司账户余额为10万元。后又于12月18日存入100万元。P银行拟对该汇票采取的下列处理方式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．于12月18日向乙公司付款100万元			</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B．于12月13日拒绝付款，退回汇票</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C．于12月13日向乙公司付款100万元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D．于12月13日向乙公司付款10万元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024" name="矩形"/>
          <p:cNvSpPr/>
          <p:nvPr/>
        </p:nvSpPr>
        <p:spPr>
          <a:xfrm>
            <a:off x="1358692" y="4984300"/>
            <a:ext cx="9622905" cy="12915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【解析】银行承兑汇票的出票人于汇票到期日未能足额交存票款时，承兑银行（P银行）仍应向持票人无条件付款，同时对出票人尚未支付的汇票金额按照每天万分之五计收利息。</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23"/>
                                        </p:tgtEl>
                                        <p:attrNameLst>
                                          <p:attrName>style.visibility</p:attrName>
                                        </p:attrNameLst>
                                      </p:cBhvr>
                                      <p:to>
                                        <p:strVal val="visible"/>
                                      </p:to>
                                    </p:set>
                                    <p:animEffect transition="in" filter="wipe(down)">
                                      <p:cBhvr>
                                        <p:cTn id="7" dur="500"/>
                                        <p:tgtEl>
                                          <p:spTgt spid="10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024"/>
                                        </p:tgtEl>
                                        <p:attrNameLst>
                                          <p:attrName>style.visibility</p:attrName>
                                        </p:attrNameLst>
                                      </p:cBhvr>
                                      <p:to>
                                        <p:strVal val="visible"/>
                                      </p:to>
                                    </p:set>
                                    <p:animEffect transition="in" filter="barn(inHorizontal)">
                                      <p:cBhvr>
                                        <p:cTn id="12" dur="500"/>
                                        <p:tgtEl>
                                          <p:spTgt spid="10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3" grpId="0" animBg="1"/>
      <p:bldP spid="1024"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28"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032" name="组合"/>
          <p:cNvGrpSpPr/>
          <p:nvPr/>
        </p:nvGrpSpPr>
        <p:grpSpPr>
          <a:xfrm>
            <a:off x="1149233" y="1594853"/>
            <a:ext cx="3193263" cy="601980"/>
            <a:chOff x="1149233" y="1594853"/>
            <a:chExt cx="3193263" cy="601980"/>
          </a:xfrm>
        </p:grpSpPr>
        <p:sp>
          <p:nvSpPr>
            <p:cNvPr id="1029" name="圆角矩形"/>
            <p:cNvSpPr/>
            <p:nvPr/>
          </p:nvSpPr>
          <p:spPr>
            <a:xfrm>
              <a:off x="1149233" y="1601837"/>
              <a:ext cx="3193263"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030" name="流程图: 离页连接符"/>
            <p:cNvSpPr/>
            <p:nvPr/>
          </p:nvSpPr>
          <p:spPr>
            <a:xfrm>
              <a:off x="1473085" y="1594853"/>
              <a:ext cx="884552"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（六）</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031" name="矩形"/>
            <p:cNvSpPr/>
            <p:nvPr/>
          </p:nvSpPr>
          <p:spPr>
            <a:xfrm>
              <a:off x="2545600" y="1638033"/>
              <a:ext cx="1614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银行汇票</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033" name="矩形"/>
          <p:cNvSpPr/>
          <p:nvPr/>
        </p:nvSpPr>
        <p:spPr>
          <a:xfrm>
            <a:off x="1078549" y="2578434"/>
            <a:ext cx="3445752"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．银行汇票的概念及适用范围</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034" name="矩形"/>
          <p:cNvSpPr/>
          <p:nvPr/>
        </p:nvSpPr>
        <p:spPr>
          <a:xfrm>
            <a:off x="1078549" y="3121350"/>
            <a:ext cx="3753909" cy="28917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银行汇票是出票银行签发的，由其在</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见票时</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按照</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实际结算金额</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无条件支付给收款人或者持票人的票据（见票即付）。出票银行既是出票人，又是付款人。银行汇票可以用于转账，注明“现金”字样的银行汇票可以用于支取现金。</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1035" name="对象"/>
          <p:cNvGraphicFramePr>
            <a:graphicFrameLocks noChangeAspect="1"/>
          </p:cNvGraphicFramePr>
          <p:nvPr/>
        </p:nvGraphicFramePr>
        <p:xfrm>
          <a:off x="4899452" y="1595871"/>
          <a:ext cx="6277123" cy="2491450"/>
        </p:xfrm>
        <a:graphic>
          <a:graphicData uri="http://schemas.openxmlformats.org/presentationml/2006/ole">
            <mc:AlternateContent xmlns:mc="http://schemas.openxmlformats.org/markup-compatibility/2006">
              <mc:Choice xmlns:v="urn:schemas-microsoft-com:vml" Requires="v">
                <p:oleObj spid="_x0000_s11268" name="package" r:id="rId2" imgW="4250690" imgH="1673225" progId="package">
                  <p:embed/>
                </p:oleObj>
              </mc:Choice>
              <mc:Fallback>
                <p:oleObj name="package" r:id="rId2" imgW="4250690" imgH="1673225" progId="package">
                  <p:embed/>
                  <p:pic>
                    <p:nvPicPr>
                      <p:cNvPr id="0" name="对象"/>
                      <p:cNvPicPr>
                        <a:picLocks noChangeAspect="1"/>
                      </p:cNvPicPr>
                      <p:nvPr/>
                    </p:nvPicPr>
                    <p:blipFill>
                      <a:blip r:embed="rId3" cstate="print"/>
                      <a:srcRect r="1346"/>
                      <a:stretch>
                        <a:fillRect/>
                      </a:stretch>
                    </p:blipFill>
                    <p:spPr>
                      <a:xfrm>
                        <a:off x="4899452" y="1595871"/>
                        <a:ext cx="6277123" cy="2491450"/>
                      </a:xfrm>
                      <a:prstGeom prst="rect">
                        <a:avLst/>
                      </a:prstGeom>
                      <a:noFill/>
                      <a:ln w="9525" cap="flat" cmpd="sng">
                        <a:noFill/>
                        <a:prstDash val="solid"/>
                        <a:miter/>
                      </a:ln>
                    </p:spPr>
                  </p:pic>
                </p:oleObj>
              </mc:Fallback>
            </mc:AlternateContent>
          </a:graphicData>
        </a:graphic>
      </p:graphicFrame>
      <p:grpSp>
        <p:nvGrpSpPr>
          <p:cNvPr id="1039" name="组合"/>
          <p:cNvGrpSpPr/>
          <p:nvPr/>
        </p:nvGrpSpPr>
        <p:grpSpPr>
          <a:xfrm>
            <a:off x="4968785" y="4349742"/>
            <a:ext cx="6157976" cy="1539879"/>
            <a:chOff x="4968785" y="4349742"/>
            <a:chExt cx="6157976" cy="1539879"/>
          </a:xfrm>
        </p:grpSpPr>
        <p:sp>
          <p:nvSpPr>
            <p:cNvPr id="1036" name="矩形"/>
            <p:cNvSpPr/>
            <p:nvPr/>
          </p:nvSpPr>
          <p:spPr>
            <a:xfrm>
              <a:off x="5039207" y="4928046"/>
              <a:ext cx="6067334"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只有申请人和收款人均为个人的，才可以申请注明“现金”字样的银行汇票。</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037" name="矩形"/>
            <p:cNvSpPr/>
            <p:nvPr/>
          </p:nvSpPr>
          <p:spPr>
            <a:xfrm>
              <a:off x="4968785" y="4349742"/>
              <a:ext cx="1219008" cy="491488"/>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　敲黑板</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1038" name="剪去对角的矩形"/>
            <p:cNvSpPr/>
            <p:nvPr/>
          </p:nvSpPr>
          <p:spPr>
            <a:xfrm>
              <a:off x="4969172" y="4912023"/>
              <a:ext cx="6157588" cy="977598"/>
            </a:xfrm>
            <a:prstGeom prst="snip2DiagRect">
              <a:avLst>
                <a:gd name="adj1" fmla="val 0"/>
                <a:gd name="adj2" fmla="val 180"/>
              </a:avLst>
            </a:prstGeom>
            <a:noFill/>
            <a:ln w="25400" cap="flat" cmpd="sng">
              <a:solidFill>
                <a:srgbClr val="00AAB7"/>
              </a:solidFill>
              <a:prstDash val="sysDash"/>
              <a:round/>
            </a:ln>
          </p:spPr>
          <p:txBody>
            <a:bodyPr rtlCol="0" anchor="ctr"/>
            <a:lstStyle/>
            <a:p>
              <a:pPr algn="ct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1000"/>
                                        <p:tgtEl>
                                          <p:spTgt spid="1032"/>
                                        </p:tgtEl>
                                      </p:cBhvr>
                                    </p:animEffect>
                                    <p:anim calcmode="lin" valueType="num">
                                      <p:cBhvr>
                                        <p:cTn id="8" dur="1000" fill="hold"/>
                                        <p:tgtEl>
                                          <p:spTgt spid="1032"/>
                                        </p:tgtEl>
                                        <p:attrNameLst>
                                          <p:attrName>ppt_x</p:attrName>
                                        </p:attrNameLst>
                                      </p:cBhvr>
                                      <p:tavLst>
                                        <p:tav tm="0">
                                          <p:val>
                                            <p:strVal val="#ppt_x"/>
                                          </p:val>
                                        </p:tav>
                                        <p:tav tm="100000">
                                          <p:val>
                                            <p:strVal val="#ppt_x"/>
                                          </p:val>
                                        </p:tav>
                                      </p:tavLst>
                                    </p:anim>
                                    <p:anim calcmode="lin" valueType="num">
                                      <p:cBhvr>
                                        <p:cTn id="9"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33"/>
                                        </p:tgtEl>
                                        <p:attrNameLst>
                                          <p:attrName>style.visibility</p:attrName>
                                        </p:attrNameLst>
                                      </p:cBhvr>
                                      <p:to>
                                        <p:strVal val="visible"/>
                                      </p:to>
                                    </p:set>
                                    <p:animEffect transition="in" filter="fade">
                                      <p:cBhvr>
                                        <p:cTn id="14" dur="1000"/>
                                        <p:tgtEl>
                                          <p:spTgt spid="1033"/>
                                        </p:tgtEl>
                                      </p:cBhvr>
                                    </p:animEffect>
                                    <p:anim calcmode="lin" valueType="num">
                                      <p:cBhvr>
                                        <p:cTn id="15" dur="1000" fill="hold"/>
                                        <p:tgtEl>
                                          <p:spTgt spid="1033"/>
                                        </p:tgtEl>
                                        <p:attrNameLst>
                                          <p:attrName>ppt_x</p:attrName>
                                        </p:attrNameLst>
                                      </p:cBhvr>
                                      <p:tavLst>
                                        <p:tav tm="0">
                                          <p:val>
                                            <p:strVal val="#ppt_x"/>
                                          </p:val>
                                        </p:tav>
                                        <p:tav tm="100000">
                                          <p:val>
                                            <p:strVal val="#ppt_x"/>
                                          </p:val>
                                        </p:tav>
                                      </p:tavLst>
                                    </p:anim>
                                    <p:anim calcmode="lin" valueType="num">
                                      <p:cBhvr>
                                        <p:cTn id="16" dur="1000" fill="hold"/>
                                        <p:tgtEl>
                                          <p:spTgt spid="103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34"/>
                                        </p:tgtEl>
                                        <p:attrNameLst>
                                          <p:attrName>style.visibility</p:attrName>
                                        </p:attrNameLst>
                                      </p:cBhvr>
                                      <p:to>
                                        <p:strVal val="visible"/>
                                      </p:to>
                                    </p:set>
                                    <p:animEffect transition="in" filter="fade">
                                      <p:cBhvr>
                                        <p:cTn id="21" dur="1000"/>
                                        <p:tgtEl>
                                          <p:spTgt spid="1034"/>
                                        </p:tgtEl>
                                      </p:cBhvr>
                                    </p:animEffect>
                                    <p:anim calcmode="lin" valueType="num">
                                      <p:cBhvr>
                                        <p:cTn id="22" dur="1000" fill="hold"/>
                                        <p:tgtEl>
                                          <p:spTgt spid="1034"/>
                                        </p:tgtEl>
                                        <p:attrNameLst>
                                          <p:attrName>ppt_x</p:attrName>
                                        </p:attrNameLst>
                                      </p:cBhvr>
                                      <p:tavLst>
                                        <p:tav tm="0">
                                          <p:val>
                                            <p:strVal val="#ppt_x"/>
                                          </p:val>
                                        </p:tav>
                                        <p:tav tm="100000">
                                          <p:val>
                                            <p:strVal val="#ppt_x"/>
                                          </p:val>
                                        </p:tav>
                                      </p:tavLst>
                                    </p:anim>
                                    <p:anim calcmode="lin" valueType="num">
                                      <p:cBhvr>
                                        <p:cTn id="23" dur="1000" fill="hold"/>
                                        <p:tgtEl>
                                          <p:spTgt spid="103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35"/>
                                        </p:tgtEl>
                                        <p:attrNameLst>
                                          <p:attrName>style.visibility</p:attrName>
                                        </p:attrNameLst>
                                      </p:cBhvr>
                                      <p:to>
                                        <p:strVal val="visible"/>
                                      </p:to>
                                    </p:set>
                                    <p:animEffect transition="in" filter="wipe(down)">
                                      <p:cBhvr>
                                        <p:cTn id="28" dur="500"/>
                                        <p:tgtEl>
                                          <p:spTgt spid="103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39"/>
                                        </p:tgtEl>
                                        <p:attrNameLst>
                                          <p:attrName>style.visibility</p:attrName>
                                        </p:attrNameLst>
                                      </p:cBhvr>
                                      <p:to>
                                        <p:strVal val="visible"/>
                                      </p:to>
                                    </p:set>
                                    <p:animEffect transition="in" filter="wipe(down)">
                                      <p:cBhvr>
                                        <p:cTn id="33" dur="500"/>
                                        <p:tgtEl>
                                          <p:spTgt spid="1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P spid="1039"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40"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043" name="组合"/>
          <p:cNvGrpSpPr/>
          <p:nvPr/>
        </p:nvGrpSpPr>
        <p:grpSpPr>
          <a:xfrm>
            <a:off x="2152895" y="1541624"/>
            <a:ext cx="5621066" cy="586740"/>
            <a:chOff x="2152895" y="1541624"/>
            <a:chExt cx="5621066" cy="586740"/>
          </a:xfrm>
        </p:grpSpPr>
        <p:sp>
          <p:nvSpPr>
            <p:cNvPr id="1041" name="矩形"/>
            <p:cNvSpPr/>
            <p:nvPr/>
          </p:nvSpPr>
          <p:spPr>
            <a:xfrm>
              <a:off x="2340219" y="1541624"/>
              <a:ext cx="5335690" cy="525777"/>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现金银行汇票的用途及适用范围</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1042" name="剪去对角的矩形"/>
            <p:cNvSpPr/>
            <p:nvPr/>
          </p:nvSpPr>
          <p:spPr>
            <a:xfrm>
              <a:off x="2152895" y="1541624"/>
              <a:ext cx="5621066" cy="586740"/>
            </a:xfrm>
            <a:prstGeom prst="snip2DiagRect">
              <a:avLst>
                <a:gd name="adj1" fmla="val 0"/>
                <a:gd name="adj2" fmla="val 13273"/>
              </a:avLst>
            </a:prstGeom>
            <a:noFill/>
            <a:ln w="25400" cap="flat" cmpd="sng">
              <a:solidFill>
                <a:srgbClr val="4BACC6"/>
              </a:solidFill>
              <a:prstDash val="solid"/>
              <a:round/>
            </a:ln>
          </p:spPr>
          <p:txBody>
            <a:bodyPr rtlCol="0" anchor="ctr"/>
            <a:lstStyle/>
            <a:p>
              <a:pPr algn="ctr"/>
            </a:p>
          </p:txBody>
        </p:sp>
      </p:grpSp>
      <p:sp>
        <p:nvSpPr>
          <p:cNvPr id="1044" name="矩形"/>
          <p:cNvSpPr/>
          <p:nvPr/>
        </p:nvSpPr>
        <p:spPr>
          <a:xfrm>
            <a:off x="1989013" y="2422674"/>
            <a:ext cx="8004240" cy="216852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单选】下列款项结算中，可以使用现金银行汇票的是（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．赵某向张某支付购房款20万元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．丙公司向刘某支付劳务费15万元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．孙某向戊公司支付装修款15万元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．甲公司向乙公司支付材料款20万元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045" name="矩形"/>
          <p:cNvSpPr/>
          <p:nvPr/>
        </p:nvSpPr>
        <p:spPr>
          <a:xfrm>
            <a:off x="1989013" y="4864399"/>
            <a:ext cx="6373247" cy="89153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【解析】签发现金银行汇票，申请人和收款人必须均为个人。</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43"/>
                                        </p:tgtEl>
                                        <p:attrNameLst>
                                          <p:attrName>style.visibility</p:attrName>
                                        </p:attrNameLst>
                                      </p:cBhvr>
                                      <p:to>
                                        <p:strVal val="visible"/>
                                      </p:to>
                                    </p:set>
                                    <p:animEffect transition="in" filter="fade">
                                      <p:cBhvr>
                                        <p:cTn id="7" dur="1000"/>
                                        <p:tgtEl>
                                          <p:spTgt spid="1043"/>
                                        </p:tgtEl>
                                      </p:cBhvr>
                                    </p:animEffect>
                                    <p:anim calcmode="lin" valueType="num">
                                      <p:cBhvr>
                                        <p:cTn id="8" dur="1000" fill="hold"/>
                                        <p:tgtEl>
                                          <p:spTgt spid="1043"/>
                                        </p:tgtEl>
                                        <p:attrNameLst>
                                          <p:attrName>ppt_x</p:attrName>
                                        </p:attrNameLst>
                                      </p:cBhvr>
                                      <p:tavLst>
                                        <p:tav tm="0">
                                          <p:val>
                                            <p:strVal val="#ppt_x"/>
                                          </p:val>
                                        </p:tav>
                                        <p:tav tm="100000">
                                          <p:val>
                                            <p:strVal val="#ppt_x"/>
                                          </p:val>
                                        </p:tav>
                                      </p:tavLst>
                                    </p:anim>
                                    <p:anim calcmode="lin" valueType="num">
                                      <p:cBhvr>
                                        <p:cTn id="9" dur="1000" fill="hold"/>
                                        <p:tgtEl>
                                          <p:spTgt spid="10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44"/>
                                        </p:tgtEl>
                                        <p:attrNameLst>
                                          <p:attrName>style.visibility</p:attrName>
                                        </p:attrNameLst>
                                      </p:cBhvr>
                                      <p:to>
                                        <p:strVal val="visible"/>
                                      </p:to>
                                    </p:set>
                                    <p:animEffect transition="in" filter="fade">
                                      <p:cBhvr>
                                        <p:cTn id="14" dur="1000"/>
                                        <p:tgtEl>
                                          <p:spTgt spid="1044"/>
                                        </p:tgtEl>
                                      </p:cBhvr>
                                    </p:animEffect>
                                    <p:anim calcmode="lin" valueType="num">
                                      <p:cBhvr>
                                        <p:cTn id="15" dur="1000" fill="hold"/>
                                        <p:tgtEl>
                                          <p:spTgt spid="1044"/>
                                        </p:tgtEl>
                                        <p:attrNameLst>
                                          <p:attrName>ppt_x</p:attrName>
                                        </p:attrNameLst>
                                      </p:cBhvr>
                                      <p:tavLst>
                                        <p:tav tm="0">
                                          <p:val>
                                            <p:strVal val="#ppt_x"/>
                                          </p:val>
                                        </p:tav>
                                        <p:tav tm="100000">
                                          <p:val>
                                            <p:strVal val="#ppt_x"/>
                                          </p:val>
                                        </p:tav>
                                      </p:tavLst>
                                    </p:anim>
                                    <p:anim calcmode="lin" valueType="num">
                                      <p:cBhvr>
                                        <p:cTn id="16" dur="1000" fill="hold"/>
                                        <p:tgtEl>
                                          <p:spTgt spid="104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45"/>
                                        </p:tgtEl>
                                        <p:attrNameLst>
                                          <p:attrName>style.visibility</p:attrName>
                                        </p:attrNameLst>
                                      </p:cBhvr>
                                      <p:to>
                                        <p:strVal val="visible"/>
                                      </p:to>
                                    </p:set>
                                    <p:animEffect transition="in" filter="fade">
                                      <p:cBhvr>
                                        <p:cTn id="21" dur="1000"/>
                                        <p:tgtEl>
                                          <p:spTgt spid="1045"/>
                                        </p:tgtEl>
                                      </p:cBhvr>
                                    </p:animEffect>
                                    <p:anim calcmode="lin" valueType="num">
                                      <p:cBhvr>
                                        <p:cTn id="22" dur="1000" fill="hold"/>
                                        <p:tgtEl>
                                          <p:spTgt spid="1045"/>
                                        </p:tgtEl>
                                        <p:attrNameLst>
                                          <p:attrName>ppt_x</p:attrName>
                                        </p:attrNameLst>
                                      </p:cBhvr>
                                      <p:tavLst>
                                        <p:tav tm="0">
                                          <p:val>
                                            <p:strVal val="#ppt_x"/>
                                          </p:val>
                                        </p:tav>
                                        <p:tav tm="100000">
                                          <p:val>
                                            <p:strVal val="#ppt_x"/>
                                          </p:val>
                                        </p:tav>
                                      </p:tavLst>
                                    </p:anim>
                                    <p:anim calcmode="lin" valueType="num">
                                      <p:cBhvr>
                                        <p:cTn id="23" dur="1000" fill="hold"/>
                                        <p:tgtEl>
                                          <p:spTgt spid="10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3" grpId="0" animBg="1"/>
      <p:bldP spid="1044" grpId="0" animBg="1"/>
      <p:bldP spid="1045"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46"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047" name="矩形"/>
          <p:cNvSpPr/>
          <p:nvPr/>
        </p:nvSpPr>
        <p:spPr>
          <a:xfrm>
            <a:off x="1603537" y="1955956"/>
            <a:ext cx="8971853" cy="258445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多选】侯某向P银行申请签发一张收款人为甲公司、金额为50万元的银行汇票。下列选项中符合法律规定的有（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P银行先收妥候某50万元款项再签发银行汇票</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．侯某填写“银行汇票申请书”</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．候某申请签发现金银行汇票</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P银行将银行汇票和解迄通知一并交付侯某</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048" name="矩形"/>
          <p:cNvSpPr/>
          <p:nvPr/>
        </p:nvSpPr>
        <p:spPr>
          <a:xfrm>
            <a:off x="1603537" y="4689590"/>
            <a:ext cx="1842219"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47"/>
                                        </p:tgtEl>
                                        <p:attrNameLst>
                                          <p:attrName>style.visibility</p:attrName>
                                        </p:attrNameLst>
                                      </p:cBhvr>
                                      <p:to>
                                        <p:strVal val="visible"/>
                                      </p:to>
                                    </p:set>
                                    <p:animEffect transition="in" filter="fade">
                                      <p:cBhvr>
                                        <p:cTn id="7" dur="1000"/>
                                        <p:tgtEl>
                                          <p:spTgt spid="1047"/>
                                        </p:tgtEl>
                                      </p:cBhvr>
                                    </p:animEffect>
                                    <p:anim calcmode="lin" valueType="num">
                                      <p:cBhvr>
                                        <p:cTn id="8" dur="1000" fill="hold"/>
                                        <p:tgtEl>
                                          <p:spTgt spid="1047"/>
                                        </p:tgtEl>
                                        <p:attrNameLst>
                                          <p:attrName>ppt_x</p:attrName>
                                        </p:attrNameLst>
                                      </p:cBhvr>
                                      <p:tavLst>
                                        <p:tav tm="0">
                                          <p:val>
                                            <p:strVal val="#ppt_x"/>
                                          </p:val>
                                        </p:tav>
                                        <p:tav tm="100000">
                                          <p:val>
                                            <p:strVal val="#ppt_x"/>
                                          </p:val>
                                        </p:tav>
                                      </p:tavLst>
                                    </p:anim>
                                    <p:anim calcmode="lin" valueType="num">
                                      <p:cBhvr>
                                        <p:cTn id="9" dur="1000" fill="hold"/>
                                        <p:tgtEl>
                                          <p:spTgt spid="104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48"/>
                                        </p:tgtEl>
                                        <p:attrNameLst>
                                          <p:attrName>style.visibility</p:attrName>
                                        </p:attrNameLst>
                                      </p:cBhvr>
                                      <p:to>
                                        <p:strVal val="visible"/>
                                      </p:to>
                                    </p:set>
                                    <p:animEffect transition="in" filter="fade">
                                      <p:cBhvr>
                                        <p:cTn id="14" dur="1000"/>
                                        <p:tgtEl>
                                          <p:spTgt spid="1048"/>
                                        </p:tgtEl>
                                      </p:cBhvr>
                                    </p:animEffect>
                                    <p:anim calcmode="lin" valueType="num">
                                      <p:cBhvr>
                                        <p:cTn id="15" dur="1000" fill="hold"/>
                                        <p:tgtEl>
                                          <p:spTgt spid="1048"/>
                                        </p:tgtEl>
                                        <p:attrNameLst>
                                          <p:attrName>ppt_x</p:attrName>
                                        </p:attrNameLst>
                                      </p:cBhvr>
                                      <p:tavLst>
                                        <p:tav tm="0">
                                          <p:val>
                                            <p:strVal val="#ppt_x"/>
                                          </p:val>
                                        </p:tav>
                                        <p:tav tm="100000">
                                          <p:val>
                                            <p:strVal val="#ppt_x"/>
                                          </p:val>
                                        </p:tav>
                                      </p:tavLst>
                                    </p:anim>
                                    <p:anim calcmode="lin" valueType="num">
                                      <p:cBhvr>
                                        <p:cTn id="16" dur="1000" fill="hold"/>
                                        <p:tgtEl>
                                          <p:spTgt spid="10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7" grpId="0" animBg="1"/>
      <p:bldP spid="1048"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49"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050" name="矩形"/>
          <p:cNvSpPr/>
          <p:nvPr/>
        </p:nvSpPr>
        <p:spPr>
          <a:xfrm>
            <a:off x="933435" y="1336279"/>
            <a:ext cx="2683208" cy="358137"/>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2．银行汇票的其他规定</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1051" name="表格"/>
          <p:cNvGraphicFramePr>
            <a:graphicFrameLocks noGrp="1"/>
          </p:cNvGraphicFramePr>
          <p:nvPr/>
        </p:nvGraphicFramePr>
        <p:xfrm>
          <a:off x="936448" y="1878973"/>
          <a:ext cx="10408044" cy="4656709"/>
        </p:xfrm>
        <a:graphic>
          <a:graphicData uri="http://schemas.openxmlformats.org/drawingml/2006/table">
            <a:tbl>
              <a:tblPr bandRow="1">
                <a:noFill/>
              </a:tblPr>
              <a:tblGrid>
                <a:gridCol w="1151026"/>
                <a:gridCol w="9257018"/>
              </a:tblGrid>
              <a:tr h="180289">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项目</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1098499">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出票</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l">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（1）申请人使用银行汇票，应向出票银行填写“银行汇票申请书”。出票银行受理银行汇票申请书，收妥款项后签发银行汇票，并将银行汇票和解讫通知一并交给申请人</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（2）签发银行汇票必须记载下列事项，否则票据无效：① 表明“银行汇票”的字样；② 无条件支付的承诺；③ 出票金额；④ 付款人名称；⑤ 收款人名称；⑥ 出票日期；⑦ 出票人签章</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2187829">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审查</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l">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收款人受理银行汇票时，应审查下列事项：① 银行汇票和解讫通知是否齐全、汇票号码和记载的内容是否一致；② 收款人是否确为本单位或本人；③ 银行汇票是否在提示付款期限内；④ 必须记载的事项是否齐全；⑤ 出票人签章是否符合规定，大小写出票金额是否一致；⑥ 出票金额、出票日期、收款人名称是否更改，更改的其他记载事项是否由原记载人签章证明</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50"/>
                                        </p:tgtEl>
                                        <p:attrNameLst>
                                          <p:attrName>style.visibility</p:attrName>
                                        </p:attrNameLst>
                                      </p:cBhvr>
                                      <p:to>
                                        <p:strVal val="visible"/>
                                      </p:to>
                                    </p:set>
                                    <p:animEffect transition="in" filter="fade">
                                      <p:cBhvr>
                                        <p:cTn id="7" dur="1000"/>
                                        <p:tgtEl>
                                          <p:spTgt spid="1050"/>
                                        </p:tgtEl>
                                      </p:cBhvr>
                                    </p:animEffect>
                                    <p:anim calcmode="lin" valueType="num">
                                      <p:cBhvr>
                                        <p:cTn id="8" dur="1000" fill="hold"/>
                                        <p:tgtEl>
                                          <p:spTgt spid="1050"/>
                                        </p:tgtEl>
                                        <p:attrNameLst>
                                          <p:attrName>ppt_x</p:attrName>
                                        </p:attrNameLst>
                                      </p:cBhvr>
                                      <p:tavLst>
                                        <p:tav tm="0">
                                          <p:val>
                                            <p:strVal val="#ppt_x"/>
                                          </p:val>
                                        </p:tav>
                                        <p:tav tm="100000">
                                          <p:val>
                                            <p:strVal val="#ppt_x"/>
                                          </p:val>
                                        </p:tav>
                                      </p:tavLst>
                                    </p:anim>
                                    <p:anim calcmode="lin" valueType="num">
                                      <p:cBhvr>
                                        <p:cTn id="9" dur="1000" fill="hold"/>
                                        <p:tgtEl>
                                          <p:spTgt spid="1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1051"/>
                                        </p:tgtEl>
                                        <p:attrNameLst>
                                          <p:attrName>style.visibility</p:attrName>
                                        </p:attrNameLst>
                                      </p:cBhvr>
                                      <p:to>
                                        <p:strVal val="visible"/>
                                      </p:to>
                                    </p:set>
                                    <p:animEffect transition="in" filter="barn(inHorizontal)">
                                      <p:cBhvr>
                                        <p:cTn id="14" dur="500"/>
                                        <p:tgtEl>
                                          <p:spTgt spid="1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52"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1053" name="表格"/>
          <p:cNvGraphicFramePr>
            <a:graphicFrameLocks noGrp="1"/>
          </p:cNvGraphicFramePr>
          <p:nvPr/>
        </p:nvGraphicFramePr>
        <p:xfrm>
          <a:off x="1044584" y="1742823"/>
          <a:ext cx="10117785" cy="4175797"/>
        </p:xfrm>
        <a:graphic>
          <a:graphicData uri="http://schemas.openxmlformats.org/drawingml/2006/table">
            <a:tbl>
              <a:tblPr bandRow="1">
                <a:noFill/>
              </a:tblPr>
              <a:tblGrid>
                <a:gridCol w="1501483"/>
                <a:gridCol w="8616302"/>
              </a:tblGrid>
              <a:tr h="543822">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项目</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2585665">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填写实际</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结算金额</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l">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（1）收款人应在出票金额以内，根据实际需要的款项办理结算，并将实际结算金额和多余金额准确、清晰地填入银行汇票和解讫通知的有关栏内</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（2）实际结算金额低于出票金额的，其多余金额由出票银行退交申请人；</a:t>
                      </a:r>
                      <a:r>
                        <a:rPr lang="zh-CN" altLang="en-US" sz="1800" b="0" i="0" u="none" strike="noStrike" kern="100" cap="none" spc="30" baseline="0">
                          <a:solidFill>
                            <a:srgbClr val="000000"/>
                          </a:solidFill>
                          <a:latin typeface="微软雅黑" panose="020B0503020204020204" charset="-122"/>
                          <a:ea typeface="微软雅黑" panose="020B0503020204020204" charset="-122"/>
                          <a:cs typeface="Times New Roman" panose="02020603050405020304" charset="0"/>
                        </a:rPr>
                        <a:t>未填明实际结算金额和多余金额或实际结算金额超过出票金额的，银行不予受理</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（3）实际结算金额一经填写不得更改，更改实际结算金额的银行汇票无效</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1046310">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背书</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l">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（1）银行汇票的背书转让以不超过出票金额的实际结算金额为准</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（2）未填写实际结算金额或实际结算金额超过出票金额的银行汇票不得背书转让</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53"/>
                                        </p:tgtEl>
                                        <p:attrNameLst>
                                          <p:attrName>style.visibility</p:attrName>
                                        </p:attrNameLst>
                                      </p:cBhvr>
                                      <p:to>
                                        <p:strVal val="visible"/>
                                      </p:to>
                                    </p:set>
                                    <p:animEffect transition="in" filter="randombar(horizontal)">
                                      <p:cBhvr>
                                        <p:cTn id="7" dur="500"/>
                                        <p:tgtEl>
                                          <p:spTgt spid="1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54"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1055" name="表格"/>
          <p:cNvGraphicFramePr>
            <a:graphicFrameLocks noGrp="1"/>
          </p:cNvGraphicFramePr>
          <p:nvPr/>
        </p:nvGraphicFramePr>
        <p:xfrm>
          <a:off x="394092" y="1225119"/>
          <a:ext cx="11378412" cy="5349240"/>
        </p:xfrm>
        <a:graphic>
          <a:graphicData uri="http://schemas.openxmlformats.org/drawingml/2006/table">
            <a:tbl>
              <a:tblPr bandRow="1">
                <a:noFill/>
              </a:tblPr>
              <a:tblGrid>
                <a:gridCol w="1310208"/>
                <a:gridCol w="10068204"/>
              </a:tblGrid>
              <a:tr h="368541">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项目</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1849425">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提示付款</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l">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（1）银行汇票的提示付款期限自出票日起1个月。持票人超过付款期限提示付款的，代理付款人不予受理</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（2）持票人向银行提示付款时，须同时提交银行汇票和解讫通知，缺少任何一联，银行不予受理</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（3）持票人超过期限向代理付款银行提示付款却不获付款的，须在票据权利时效内向出票银行作出说明，并提供本人身份证件或单位证明，持银行汇票和解讫通知向出票银行请求付款</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1797520">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退票和丧失</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l">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（1）申请人因银行汇票超过付款提示期限或其他原因要求退款时，应将银行汇票和解讫通知同时提交到出票银行。申请人缺少解讫通知要求退款的，出票银行应于银行汇票提示付款期满1个月后办理</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（2）出票银行对于转账银行汇票的退款，只能转入原申请人账户；对于符合规定填明“现金”字样银行汇票的退款，才能退付现金</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（3）银行汇票丧失，失票人可以凭人民法院出具的其享有票据权利的证明，向出票银行请求付款或退款</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055"/>
                                        </p:tgtEl>
                                        <p:attrNameLst>
                                          <p:attrName>style.visibility</p:attrName>
                                        </p:attrNameLst>
                                      </p:cBhvr>
                                      <p:to>
                                        <p:strVal val="visible"/>
                                      </p:to>
                                    </p:set>
                                    <p:animEffect transition="in" filter="barn(inHorizontal)">
                                      <p:cBhvr>
                                        <p:cTn id="7" dur="500"/>
                                        <p:tgtEl>
                                          <p:spTgt spid="1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56"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059" name="组合"/>
          <p:cNvGrpSpPr/>
          <p:nvPr/>
        </p:nvGrpSpPr>
        <p:grpSpPr>
          <a:xfrm>
            <a:off x="938755" y="1691780"/>
            <a:ext cx="10519084" cy="586740"/>
            <a:chOff x="938755" y="1691780"/>
            <a:chExt cx="10519084" cy="586740"/>
          </a:xfrm>
        </p:grpSpPr>
        <p:sp>
          <p:nvSpPr>
            <p:cNvPr id="1057" name="矩形"/>
            <p:cNvSpPr/>
            <p:nvPr/>
          </p:nvSpPr>
          <p:spPr>
            <a:xfrm>
              <a:off x="1126081" y="1691780"/>
              <a:ext cx="10261729" cy="525777"/>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必须记载事项、收款人审查事项、实际结算金额、提示付款期限和退票期限。</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1058" name="剪去对角的矩形"/>
            <p:cNvSpPr/>
            <p:nvPr/>
          </p:nvSpPr>
          <p:spPr>
            <a:xfrm>
              <a:off x="938755" y="1691780"/>
              <a:ext cx="10519084" cy="586740"/>
            </a:xfrm>
            <a:prstGeom prst="snip2DiagRect">
              <a:avLst>
                <a:gd name="adj1" fmla="val 0"/>
                <a:gd name="adj2" fmla="val 12893"/>
              </a:avLst>
            </a:prstGeom>
            <a:noFill/>
            <a:ln w="25400" cap="flat" cmpd="sng">
              <a:solidFill>
                <a:srgbClr val="4BACC6"/>
              </a:solidFill>
              <a:prstDash val="solid"/>
              <a:round/>
            </a:ln>
          </p:spPr>
          <p:txBody>
            <a:bodyPr rtlCol="0" anchor="ctr"/>
            <a:lstStyle/>
            <a:p>
              <a:pPr algn="ctr"/>
            </a:p>
          </p:txBody>
        </p:sp>
      </p:grpSp>
      <p:sp>
        <p:nvSpPr>
          <p:cNvPr id="1060" name="矩形"/>
          <p:cNvSpPr/>
          <p:nvPr/>
        </p:nvSpPr>
        <p:spPr>
          <a:xfrm>
            <a:off x="942960" y="2725228"/>
            <a:ext cx="7097136"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多选】签发银行汇票时必须记载的事项包括（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．出票日期		B．出票银行签章　　　　　</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C．收款人名称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．出票金额</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061" name="矩形"/>
          <p:cNvSpPr/>
          <p:nvPr/>
        </p:nvSpPr>
        <p:spPr>
          <a:xfrm>
            <a:off x="942960" y="4301311"/>
            <a:ext cx="1900487"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59"/>
                                        </p:tgtEl>
                                        <p:attrNameLst>
                                          <p:attrName>style.visibility</p:attrName>
                                        </p:attrNameLst>
                                      </p:cBhvr>
                                      <p:to>
                                        <p:strVal val="visible"/>
                                      </p:to>
                                    </p:set>
                                    <p:animEffect transition="in" filter="fade">
                                      <p:cBhvr>
                                        <p:cTn id="7" dur="1000"/>
                                        <p:tgtEl>
                                          <p:spTgt spid="1059"/>
                                        </p:tgtEl>
                                      </p:cBhvr>
                                    </p:animEffect>
                                    <p:anim calcmode="lin" valueType="num">
                                      <p:cBhvr>
                                        <p:cTn id="8" dur="1000" fill="hold"/>
                                        <p:tgtEl>
                                          <p:spTgt spid="1059"/>
                                        </p:tgtEl>
                                        <p:attrNameLst>
                                          <p:attrName>ppt_x</p:attrName>
                                        </p:attrNameLst>
                                      </p:cBhvr>
                                      <p:tavLst>
                                        <p:tav tm="0">
                                          <p:val>
                                            <p:strVal val="#ppt_x"/>
                                          </p:val>
                                        </p:tav>
                                        <p:tav tm="100000">
                                          <p:val>
                                            <p:strVal val="#ppt_x"/>
                                          </p:val>
                                        </p:tav>
                                      </p:tavLst>
                                    </p:anim>
                                    <p:anim calcmode="lin" valueType="num">
                                      <p:cBhvr>
                                        <p:cTn id="9" dur="1000" fill="hold"/>
                                        <p:tgtEl>
                                          <p:spTgt spid="105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60"/>
                                        </p:tgtEl>
                                        <p:attrNameLst>
                                          <p:attrName>style.visibility</p:attrName>
                                        </p:attrNameLst>
                                      </p:cBhvr>
                                      <p:to>
                                        <p:strVal val="visible"/>
                                      </p:to>
                                    </p:set>
                                    <p:animEffect transition="in" filter="fade">
                                      <p:cBhvr>
                                        <p:cTn id="14" dur="1000"/>
                                        <p:tgtEl>
                                          <p:spTgt spid="1060"/>
                                        </p:tgtEl>
                                      </p:cBhvr>
                                    </p:animEffect>
                                    <p:anim calcmode="lin" valueType="num">
                                      <p:cBhvr>
                                        <p:cTn id="15" dur="1000" fill="hold"/>
                                        <p:tgtEl>
                                          <p:spTgt spid="1060"/>
                                        </p:tgtEl>
                                        <p:attrNameLst>
                                          <p:attrName>ppt_x</p:attrName>
                                        </p:attrNameLst>
                                      </p:cBhvr>
                                      <p:tavLst>
                                        <p:tav tm="0">
                                          <p:val>
                                            <p:strVal val="#ppt_x"/>
                                          </p:val>
                                        </p:tav>
                                        <p:tav tm="100000">
                                          <p:val>
                                            <p:strVal val="#ppt_x"/>
                                          </p:val>
                                        </p:tav>
                                      </p:tavLst>
                                    </p:anim>
                                    <p:anim calcmode="lin" valueType="num">
                                      <p:cBhvr>
                                        <p:cTn id="16" dur="1000" fill="hold"/>
                                        <p:tgtEl>
                                          <p:spTgt spid="106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61"/>
                                        </p:tgtEl>
                                        <p:attrNameLst>
                                          <p:attrName>style.visibility</p:attrName>
                                        </p:attrNameLst>
                                      </p:cBhvr>
                                      <p:to>
                                        <p:strVal val="visible"/>
                                      </p:to>
                                    </p:set>
                                    <p:animEffect transition="in" filter="fade">
                                      <p:cBhvr>
                                        <p:cTn id="21" dur="1000"/>
                                        <p:tgtEl>
                                          <p:spTgt spid="1061"/>
                                        </p:tgtEl>
                                      </p:cBhvr>
                                    </p:animEffect>
                                    <p:anim calcmode="lin" valueType="num">
                                      <p:cBhvr>
                                        <p:cTn id="22" dur="1000" fill="hold"/>
                                        <p:tgtEl>
                                          <p:spTgt spid="1061"/>
                                        </p:tgtEl>
                                        <p:attrNameLst>
                                          <p:attrName>ppt_x</p:attrName>
                                        </p:attrNameLst>
                                      </p:cBhvr>
                                      <p:tavLst>
                                        <p:tav tm="0">
                                          <p:val>
                                            <p:strVal val="#ppt_x"/>
                                          </p:val>
                                        </p:tav>
                                        <p:tav tm="100000">
                                          <p:val>
                                            <p:strVal val="#ppt_x"/>
                                          </p:val>
                                        </p:tav>
                                      </p:tavLst>
                                    </p:anim>
                                    <p:anim calcmode="lin" valueType="num">
                                      <p:cBhvr>
                                        <p:cTn id="23" dur="1000" fill="hold"/>
                                        <p:tgtEl>
                                          <p:spTgt spid="10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9" grpId="0" animBg="1"/>
      <p:bldP spid="1060" grpId="0" animBg="1"/>
      <p:bldP spid="106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40" name="椭圆"/>
          <p:cNvSpPr/>
          <p:nvPr/>
        </p:nvSpPr>
        <p:spPr>
          <a:xfrm>
            <a:off x="5082443" y="1149061"/>
            <a:ext cx="2036774" cy="2049536"/>
          </a:xfrm>
          <a:prstGeom prst="ellipse">
            <a:avLst/>
          </a:prstGeom>
          <a:solidFill>
            <a:schemeClr val="accent4"/>
          </a:solidFill>
          <a:ln w="12700" cap="flat" cmpd="sng">
            <a:noFill/>
            <a:prstDash val="solid"/>
            <a:round/>
          </a:ln>
        </p:spPr>
        <p:txBody>
          <a:bodyPr rtlCol="0" anchor="ctr"/>
          <a:lstStyle/>
          <a:p>
            <a:pPr algn="ctr"/>
          </a:p>
        </p:txBody>
      </p:sp>
      <p:sp>
        <p:nvSpPr>
          <p:cNvPr id="141" name="矩形"/>
          <p:cNvSpPr/>
          <p:nvPr/>
        </p:nvSpPr>
        <p:spPr>
          <a:xfrm>
            <a:off x="4907915" y="3338830"/>
            <a:ext cx="2329180" cy="591502"/>
          </a:xfrm>
          <a:prstGeom prst="rect">
            <a:avLst/>
          </a:prstGeom>
          <a:noFill/>
          <a:ln w="9525" cap="flat" cmpd="sng">
            <a:noFill/>
            <a:prstDash val="solid"/>
            <a:miter/>
          </a:ln>
        </p:spPr>
        <p:txBody>
          <a:bodyPr vert="horz" wrap="square" lIns="91440" tIns="45720" rIns="91440" bIns="45720" anchor="t" anchorCtr="0">
            <a:spAutoFit/>
          </a:bodyPr>
          <a:lstStyle/>
          <a:p>
            <a:pPr marL="0" indent="25400" algn="ctr">
              <a:lnSpc>
                <a:spcPct val="150000"/>
              </a:lnSpc>
              <a:spcBef>
                <a:spcPts val="0"/>
              </a:spcBef>
              <a:spcAft>
                <a:spcPts val="0"/>
              </a:spcAft>
              <a:buNone/>
            </a:pPr>
            <a:r>
              <a:rPr lang="en-US" altLang="zh-CN"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 </a:t>
            </a:r>
            <a:r>
              <a:rPr lang="zh-CN" altLang="en-US"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银行结算账户</a:t>
            </a:r>
            <a:endParaRPr lang="zh-CN" altLang="en-US" sz="2200" b="1"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endParaRPr>
          </a:p>
        </p:txBody>
      </p:sp>
      <p:sp>
        <p:nvSpPr>
          <p:cNvPr id="142" name="矩形"/>
          <p:cNvSpPr/>
          <p:nvPr/>
        </p:nvSpPr>
        <p:spPr>
          <a:xfrm>
            <a:off x="5086455" y="1832499"/>
            <a:ext cx="1972436" cy="634365"/>
          </a:xfrm>
          <a:prstGeom prst="rect">
            <a:avLst/>
          </a:prstGeom>
          <a:noFill/>
          <a:ln w="9525" cap="flat" cmpd="sng">
            <a:noFill/>
            <a:prstDash val="solid"/>
            <a:miter/>
          </a:ln>
        </p:spPr>
        <p:txBody>
          <a:bodyPr vert="horz" wrap="square" lIns="91440" tIns="45720" rIns="91440" bIns="45720" anchor="t" anchorCtr="0">
            <a:spAutoFit/>
          </a:bodyPr>
          <a:lstStyle/>
          <a:p>
            <a:pPr marL="0" indent="0" algn="ctr" fontAlgn="auto">
              <a:lnSpc>
                <a:spcPct val="100000"/>
              </a:lnSpc>
              <a:spcBef>
                <a:spcPts val="0"/>
              </a:spcBef>
              <a:spcAft>
                <a:spcPts val="0"/>
              </a:spcAft>
              <a:buNone/>
            </a:pPr>
            <a:r>
              <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rPr>
              <a:t>第二节</a:t>
            </a:r>
            <a:endPar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0">
        <p:split dir="in"/>
      </p:transition>
    </mc:Choice>
    <mc:Fallback>
      <p:transition spd="slow" advTm="0">
        <p:spli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0"/>
                                        </p:tgtEl>
                                        <p:attrNameLst>
                                          <p:attrName>style.visibility</p:attrName>
                                        </p:attrNameLst>
                                      </p:cBhvr>
                                      <p:to>
                                        <p:strVal val="visible"/>
                                      </p:to>
                                    </p:set>
                                    <p:anim calcmode="lin" valueType="num">
                                      <p:cBhvr>
                                        <p:cTn id="7" dur="500" fill="hold"/>
                                        <p:tgtEl>
                                          <p:spTgt spid="140"/>
                                        </p:tgtEl>
                                        <p:attrNameLst>
                                          <p:attrName>ppt_w</p:attrName>
                                        </p:attrNameLst>
                                      </p:cBhvr>
                                      <p:tavLst>
                                        <p:tav tm="0">
                                          <p:val>
                                            <p:fltVal val="0"/>
                                          </p:val>
                                        </p:tav>
                                        <p:tav tm="100000">
                                          <p:val>
                                            <p:strVal val="#ppt_w"/>
                                          </p:val>
                                        </p:tav>
                                      </p:tavLst>
                                    </p:anim>
                                    <p:anim calcmode="lin" valueType="num">
                                      <p:cBhvr>
                                        <p:cTn id="8" dur="500" fill="hold"/>
                                        <p:tgtEl>
                                          <p:spTgt spid="140"/>
                                        </p:tgtEl>
                                        <p:attrNameLst>
                                          <p:attrName>ppt_h</p:attrName>
                                        </p:attrNameLst>
                                      </p:cBhvr>
                                      <p:tavLst>
                                        <p:tav tm="0">
                                          <p:val>
                                            <p:fltVal val="0"/>
                                          </p:val>
                                        </p:tav>
                                        <p:tav tm="100000">
                                          <p:val>
                                            <p:strVal val="#ppt_h"/>
                                          </p:val>
                                        </p:tav>
                                      </p:tavLst>
                                    </p:anim>
                                    <p:animEffect transition="in" filter="fade">
                                      <p:cBhvr>
                                        <p:cTn id="9" dur="500"/>
                                        <p:tgtEl>
                                          <p:spTgt spid="140"/>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42"/>
                                        </p:tgtEl>
                                        <p:attrNameLst>
                                          <p:attrName>style.visibility</p:attrName>
                                        </p:attrNameLst>
                                      </p:cBhvr>
                                      <p:to>
                                        <p:strVal val="visible"/>
                                      </p:to>
                                    </p:set>
                                    <p:animEffect transition="in" filter="fade">
                                      <p:cBhvr>
                                        <p:cTn id="13" dur="500"/>
                                        <p:tgtEl>
                                          <p:spTgt spid="142"/>
                                        </p:tgtEl>
                                      </p:cBhvr>
                                    </p:animEffect>
                                  </p:childTnLst>
                                </p:cTn>
                              </p:par>
                            </p:childTnLst>
                          </p:cTn>
                        </p:par>
                        <p:par>
                          <p:cTn id="14" fill="hold">
                            <p:stCondLst>
                              <p:cond delay="1000"/>
                            </p:stCondLst>
                            <p:childTnLst>
                              <p:par>
                                <p:cTn id="15" presetID="42" presetClass="entr" presetSubtype="0" fill="hold" grpId="0" nodeType="afterEffect">
                                  <p:stCondLst>
                                    <p:cond delay="0"/>
                                  </p:stCondLst>
                                  <p:iterate type="lt">
                                    <p:tmPct val="0"/>
                                  </p:iterate>
                                  <p:childTnLst>
                                    <p:set>
                                      <p:cBhvr>
                                        <p:cTn id="16" dur="1" fill="hold">
                                          <p:stCondLst>
                                            <p:cond delay="0"/>
                                          </p:stCondLst>
                                        </p:cTn>
                                        <p:tgtEl>
                                          <p:spTgt spid="141"/>
                                        </p:tgtEl>
                                        <p:attrNameLst>
                                          <p:attrName>style.visibility</p:attrName>
                                        </p:attrNameLst>
                                      </p:cBhvr>
                                      <p:to>
                                        <p:strVal val="visible"/>
                                      </p:to>
                                    </p:set>
                                    <p:animEffect transition="in" filter="fade">
                                      <p:cBhvr>
                                        <p:cTn id="17" dur="1000"/>
                                        <p:tgtEl>
                                          <p:spTgt spid="141"/>
                                        </p:tgtEl>
                                      </p:cBhvr>
                                    </p:animEffect>
                                    <p:anim calcmode="lin" valueType="num">
                                      <p:cBhvr>
                                        <p:cTn id="18" dur="1000" fill="hold"/>
                                        <p:tgtEl>
                                          <p:spTgt spid="141"/>
                                        </p:tgtEl>
                                        <p:attrNameLst>
                                          <p:attrName>ppt_x</p:attrName>
                                        </p:attrNameLst>
                                      </p:cBhvr>
                                      <p:tavLst>
                                        <p:tav tm="0">
                                          <p:val>
                                            <p:strVal val="#ppt_x"/>
                                          </p:val>
                                        </p:tav>
                                        <p:tav tm="100000">
                                          <p:val>
                                            <p:strVal val="#ppt_x"/>
                                          </p:val>
                                        </p:tav>
                                      </p:tavLst>
                                    </p:anim>
                                    <p:anim calcmode="lin" valueType="num">
                                      <p:cBhvr>
                                        <p:cTn id="19" dur="1000" fill="hold"/>
                                        <p:tgtEl>
                                          <p:spTgt spid="141"/>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6" presetClass="emph" presetSubtype="0" fill="hold" grpId="1" nodeType="afterEffect">
                                  <p:stCondLst>
                                    <p:cond delay="0"/>
                                  </p:stCondLst>
                                  <p:iterate type="lt">
                                    <p:tmPct val="10000"/>
                                  </p:iterate>
                                  <p:childTnLst>
                                    <p:animEffect transition="out" filter="fade">
                                      <p:cBhvr>
                                        <p:cTn id="22" dur="500" tmFilter="0, 0; .2, .5; .8, .5; 1, 0"/>
                                        <p:tgtEl>
                                          <p:spTgt spid="141"/>
                                        </p:tgtEl>
                                      </p:cBhvr>
                                    </p:animEffect>
                                    <p:animScale>
                                      <p:cBhvr>
                                        <p:cTn id="23" dur="250" autoRev="1" fill="hold"/>
                                        <p:tgtEl>
                                          <p:spTgt spid="14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animBg="1"/>
      <p:bldP spid="141" grpId="0"/>
      <p:bldP spid="141" grpId="1"/>
      <p:bldP spid="142" grpId="0"/>
    </p:bldLst>
  </p:timing>
</p:sld>
</file>

<file path=ppt/slides/slide13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62"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063" name="矩形"/>
          <p:cNvSpPr/>
          <p:nvPr/>
        </p:nvSpPr>
        <p:spPr>
          <a:xfrm>
            <a:off x="1498763" y="1374380"/>
            <a:ext cx="9286734" cy="258445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单选】根据支付结算法律制度的规定，下列关于银行汇票使用的表述中，正确的是（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．银行汇票不能用于个人款项结算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．银行汇票不能支取现金</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．银行汇票的提示付款期限为自出票日起1个月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D．银行汇票必须按出票金额付款</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064" name="矩形"/>
          <p:cNvSpPr/>
          <p:nvPr/>
        </p:nvSpPr>
        <p:spPr>
          <a:xfrm>
            <a:off x="1568797" y="4200461"/>
            <a:ext cx="9230705" cy="12915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【解析】选项A，单位和个人各种款项结算，均可使用银行汇票；选项B，银行汇票可以用于转账，填明“现金”字样的银行汇票也可用于支取现金；选项D，银行汇票按不超过出票金额的实际结算金额办理结算。</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065" name="矩形"/>
          <p:cNvSpPr/>
          <p:nvPr/>
        </p:nvSpPr>
        <p:spPr>
          <a:xfrm>
            <a:off x="1568797" y="5644877"/>
            <a:ext cx="1344684"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3"/>
                                        </p:tgtEl>
                                        <p:attrNameLst>
                                          <p:attrName>style.visibility</p:attrName>
                                        </p:attrNameLst>
                                      </p:cBhvr>
                                      <p:to>
                                        <p:strVal val="visible"/>
                                      </p:to>
                                    </p:set>
                                    <p:animEffect transition="in" filter="fade">
                                      <p:cBhvr>
                                        <p:cTn id="7" dur="1000"/>
                                        <p:tgtEl>
                                          <p:spTgt spid="1063"/>
                                        </p:tgtEl>
                                      </p:cBhvr>
                                    </p:animEffect>
                                    <p:anim calcmode="lin" valueType="num">
                                      <p:cBhvr>
                                        <p:cTn id="8" dur="1000" fill="hold"/>
                                        <p:tgtEl>
                                          <p:spTgt spid="1063"/>
                                        </p:tgtEl>
                                        <p:attrNameLst>
                                          <p:attrName>ppt_x</p:attrName>
                                        </p:attrNameLst>
                                      </p:cBhvr>
                                      <p:tavLst>
                                        <p:tav tm="0">
                                          <p:val>
                                            <p:strVal val="#ppt_x"/>
                                          </p:val>
                                        </p:tav>
                                        <p:tav tm="100000">
                                          <p:val>
                                            <p:strVal val="#ppt_x"/>
                                          </p:val>
                                        </p:tav>
                                      </p:tavLst>
                                    </p:anim>
                                    <p:anim calcmode="lin" valueType="num">
                                      <p:cBhvr>
                                        <p:cTn id="9" dur="1000" fill="hold"/>
                                        <p:tgtEl>
                                          <p:spTgt spid="106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64"/>
                                        </p:tgtEl>
                                        <p:attrNameLst>
                                          <p:attrName>style.visibility</p:attrName>
                                        </p:attrNameLst>
                                      </p:cBhvr>
                                      <p:to>
                                        <p:strVal val="visible"/>
                                      </p:to>
                                    </p:set>
                                    <p:animEffect transition="in" filter="fade">
                                      <p:cBhvr>
                                        <p:cTn id="14" dur="1000"/>
                                        <p:tgtEl>
                                          <p:spTgt spid="1064"/>
                                        </p:tgtEl>
                                      </p:cBhvr>
                                    </p:animEffect>
                                    <p:anim calcmode="lin" valueType="num">
                                      <p:cBhvr>
                                        <p:cTn id="15" dur="1000" fill="hold"/>
                                        <p:tgtEl>
                                          <p:spTgt spid="1064"/>
                                        </p:tgtEl>
                                        <p:attrNameLst>
                                          <p:attrName>ppt_x</p:attrName>
                                        </p:attrNameLst>
                                      </p:cBhvr>
                                      <p:tavLst>
                                        <p:tav tm="0">
                                          <p:val>
                                            <p:strVal val="#ppt_x"/>
                                          </p:val>
                                        </p:tav>
                                        <p:tav tm="100000">
                                          <p:val>
                                            <p:strVal val="#ppt_x"/>
                                          </p:val>
                                        </p:tav>
                                      </p:tavLst>
                                    </p:anim>
                                    <p:anim calcmode="lin" valueType="num">
                                      <p:cBhvr>
                                        <p:cTn id="16" dur="1000" fill="hold"/>
                                        <p:tgtEl>
                                          <p:spTgt spid="106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65"/>
                                        </p:tgtEl>
                                        <p:attrNameLst>
                                          <p:attrName>style.visibility</p:attrName>
                                        </p:attrNameLst>
                                      </p:cBhvr>
                                      <p:to>
                                        <p:strVal val="visible"/>
                                      </p:to>
                                    </p:set>
                                    <p:animEffect transition="in" filter="fade">
                                      <p:cBhvr>
                                        <p:cTn id="21" dur="1000"/>
                                        <p:tgtEl>
                                          <p:spTgt spid="1065"/>
                                        </p:tgtEl>
                                      </p:cBhvr>
                                    </p:animEffect>
                                    <p:anim calcmode="lin" valueType="num">
                                      <p:cBhvr>
                                        <p:cTn id="22" dur="1000" fill="hold"/>
                                        <p:tgtEl>
                                          <p:spTgt spid="1065"/>
                                        </p:tgtEl>
                                        <p:attrNameLst>
                                          <p:attrName>ppt_x</p:attrName>
                                        </p:attrNameLst>
                                      </p:cBhvr>
                                      <p:tavLst>
                                        <p:tav tm="0">
                                          <p:val>
                                            <p:strVal val="#ppt_x"/>
                                          </p:val>
                                        </p:tav>
                                        <p:tav tm="100000">
                                          <p:val>
                                            <p:strVal val="#ppt_x"/>
                                          </p:val>
                                        </p:tav>
                                      </p:tavLst>
                                    </p:anim>
                                    <p:anim calcmode="lin" valueType="num">
                                      <p:cBhvr>
                                        <p:cTn id="23" dur="1000" fill="hold"/>
                                        <p:tgtEl>
                                          <p:spTgt spid="10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 grpId="0" animBg="1"/>
      <p:bldP spid="1064" grpId="0" animBg="1"/>
      <p:bldP spid="1065"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66"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067" name="矩形"/>
          <p:cNvSpPr/>
          <p:nvPr/>
        </p:nvSpPr>
        <p:spPr>
          <a:xfrm>
            <a:off x="1332919" y="1766020"/>
            <a:ext cx="9060380" cy="175323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【例题3</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多选】郑某为支付甲公司货款，向银行申请签发了一张金额为60万元的银行汇票。甲公司受理该汇票应当审查的内容有（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．银行汇票和解讫通知是否齐全　　　 B．该银行汇票是否在提示付款期内</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．收款人是否确为甲公司　　　　　　D．必须记载的事项是否齐全</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068" name="矩形"/>
          <p:cNvSpPr/>
          <p:nvPr/>
        </p:nvSpPr>
        <p:spPr>
          <a:xfrm>
            <a:off x="1332919" y="3592551"/>
            <a:ext cx="1958757"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069" name="矩形"/>
          <p:cNvSpPr/>
          <p:nvPr/>
        </p:nvSpPr>
        <p:spPr>
          <a:xfrm>
            <a:off x="1333479" y="4328206"/>
            <a:ext cx="9241911"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【拓展1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判断】申请人缺少解讫通知要求退款的，出票银行应于银行汇票提示付款期满1个月后办理。	（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070" name="矩形"/>
          <p:cNvSpPr/>
          <p:nvPr/>
        </p:nvSpPr>
        <p:spPr>
          <a:xfrm>
            <a:off x="1333479" y="5347366"/>
            <a:ext cx="1523976"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7"/>
                                        </p:tgtEl>
                                        <p:attrNameLst>
                                          <p:attrName>style.visibility</p:attrName>
                                        </p:attrNameLst>
                                      </p:cBhvr>
                                      <p:to>
                                        <p:strVal val="visible"/>
                                      </p:to>
                                    </p:set>
                                    <p:animEffect transition="in" filter="fade">
                                      <p:cBhvr>
                                        <p:cTn id="7" dur="1000"/>
                                        <p:tgtEl>
                                          <p:spTgt spid="1067"/>
                                        </p:tgtEl>
                                      </p:cBhvr>
                                    </p:animEffect>
                                    <p:anim calcmode="lin" valueType="num">
                                      <p:cBhvr>
                                        <p:cTn id="8" dur="1000" fill="hold"/>
                                        <p:tgtEl>
                                          <p:spTgt spid="1067"/>
                                        </p:tgtEl>
                                        <p:attrNameLst>
                                          <p:attrName>ppt_x</p:attrName>
                                        </p:attrNameLst>
                                      </p:cBhvr>
                                      <p:tavLst>
                                        <p:tav tm="0">
                                          <p:val>
                                            <p:strVal val="#ppt_x"/>
                                          </p:val>
                                        </p:tav>
                                        <p:tav tm="100000">
                                          <p:val>
                                            <p:strVal val="#ppt_x"/>
                                          </p:val>
                                        </p:tav>
                                      </p:tavLst>
                                    </p:anim>
                                    <p:anim calcmode="lin" valueType="num">
                                      <p:cBhvr>
                                        <p:cTn id="9" dur="1000" fill="hold"/>
                                        <p:tgtEl>
                                          <p:spTgt spid="106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68"/>
                                        </p:tgtEl>
                                        <p:attrNameLst>
                                          <p:attrName>style.visibility</p:attrName>
                                        </p:attrNameLst>
                                      </p:cBhvr>
                                      <p:to>
                                        <p:strVal val="visible"/>
                                      </p:to>
                                    </p:set>
                                    <p:animEffect transition="in" filter="fade">
                                      <p:cBhvr>
                                        <p:cTn id="14" dur="1000"/>
                                        <p:tgtEl>
                                          <p:spTgt spid="1068"/>
                                        </p:tgtEl>
                                      </p:cBhvr>
                                    </p:animEffect>
                                    <p:anim calcmode="lin" valueType="num">
                                      <p:cBhvr>
                                        <p:cTn id="15" dur="1000" fill="hold"/>
                                        <p:tgtEl>
                                          <p:spTgt spid="1068"/>
                                        </p:tgtEl>
                                        <p:attrNameLst>
                                          <p:attrName>ppt_x</p:attrName>
                                        </p:attrNameLst>
                                      </p:cBhvr>
                                      <p:tavLst>
                                        <p:tav tm="0">
                                          <p:val>
                                            <p:strVal val="#ppt_x"/>
                                          </p:val>
                                        </p:tav>
                                        <p:tav tm="100000">
                                          <p:val>
                                            <p:strVal val="#ppt_x"/>
                                          </p:val>
                                        </p:tav>
                                      </p:tavLst>
                                    </p:anim>
                                    <p:anim calcmode="lin" valueType="num">
                                      <p:cBhvr>
                                        <p:cTn id="16" dur="1000" fill="hold"/>
                                        <p:tgtEl>
                                          <p:spTgt spid="106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69"/>
                                        </p:tgtEl>
                                        <p:attrNameLst>
                                          <p:attrName>style.visibility</p:attrName>
                                        </p:attrNameLst>
                                      </p:cBhvr>
                                      <p:to>
                                        <p:strVal val="visible"/>
                                      </p:to>
                                    </p:set>
                                    <p:animEffect transition="in" filter="fade">
                                      <p:cBhvr>
                                        <p:cTn id="21" dur="1000"/>
                                        <p:tgtEl>
                                          <p:spTgt spid="1069"/>
                                        </p:tgtEl>
                                      </p:cBhvr>
                                    </p:animEffect>
                                    <p:anim calcmode="lin" valueType="num">
                                      <p:cBhvr>
                                        <p:cTn id="22" dur="1000" fill="hold"/>
                                        <p:tgtEl>
                                          <p:spTgt spid="1069"/>
                                        </p:tgtEl>
                                        <p:attrNameLst>
                                          <p:attrName>ppt_x</p:attrName>
                                        </p:attrNameLst>
                                      </p:cBhvr>
                                      <p:tavLst>
                                        <p:tav tm="0">
                                          <p:val>
                                            <p:strVal val="#ppt_x"/>
                                          </p:val>
                                        </p:tav>
                                        <p:tav tm="100000">
                                          <p:val>
                                            <p:strVal val="#ppt_x"/>
                                          </p:val>
                                        </p:tav>
                                      </p:tavLst>
                                    </p:anim>
                                    <p:anim calcmode="lin" valueType="num">
                                      <p:cBhvr>
                                        <p:cTn id="23" dur="1000" fill="hold"/>
                                        <p:tgtEl>
                                          <p:spTgt spid="106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70"/>
                                        </p:tgtEl>
                                        <p:attrNameLst>
                                          <p:attrName>style.visibility</p:attrName>
                                        </p:attrNameLst>
                                      </p:cBhvr>
                                      <p:to>
                                        <p:strVal val="visible"/>
                                      </p:to>
                                    </p:set>
                                    <p:animEffect transition="in" filter="fade">
                                      <p:cBhvr>
                                        <p:cTn id="28" dur="1000"/>
                                        <p:tgtEl>
                                          <p:spTgt spid="1070"/>
                                        </p:tgtEl>
                                      </p:cBhvr>
                                    </p:animEffect>
                                    <p:anim calcmode="lin" valueType="num">
                                      <p:cBhvr>
                                        <p:cTn id="29" dur="1000" fill="hold"/>
                                        <p:tgtEl>
                                          <p:spTgt spid="1070"/>
                                        </p:tgtEl>
                                        <p:attrNameLst>
                                          <p:attrName>ppt_x</p:attrName>
                                        </p:attrNameLst>
                                      </p:cBhvr>
                                      <p:tavLst>
                                        <p:tav tm="0">
                                          <p:val>
                                            <p:strVal val="#ppt_x"/>
                                          </p:val>
                                        </p:tav>
                                        <p:tav tm="100000">
                                          <p:val>
                                            <p:strVal val="#ppt_x"/>
                                          </p:val>
                                        </p:tav>
                                      </p:tavLst>
                                    </p:anim>
                                    <p:anim calcmode="lin" valueType="num">
                                      <p:cBhvr>
                                        <p:cTn id="30" dur="1000" fill="hold"/>
                                        <p:tgtEl>
                                          <p:spTgt spid="10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7" grpId="0" animBg="1"/>
      <p:bldP spid="1068" grpId="0" animBg="1"/>
      <p:bldP spid="1069" grpId="0" animBg="1"/>
      <p:bldP spid="1070"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71"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072" name="矩形"/>
          <p:cNvSpPr/>
          <p:nvPr/>
        </p:nvSpPr>
        <p:spPr>
          <a:xfrm>
            <a:off x="1498763" y="1749210"/>
            <a:ext cx="9188685" cy="216852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【拓展2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单选】关于银行汇票出票金额和实际结算金额，下列表述正确的是（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A．如果出票金额低于实际结算金额，银行应按出票金额办理结算</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B．如果出票金额高于实际结算金额，银行应按出票金额办理结算</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C．如果出票金额低于实际结算金额，银行应按实际结算金额办理结算</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D．如果出票金额高于实际结算金额，银行应按实际结算金额办理结算</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073" name="矩形"/>
          <p:cNvSpPr/>
          <p:nvPr/>
        </p:nvSpPr>
        <p:spPr>
          <a:xfrm>
            <a:off x="1495962" y="4194858"/>
            <a:ext cx="9261520" cy="12915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【解析】实际结算金额超过出票金额的，银行不予受理，排除选项A、C；选项B，银行应按实际结算金额办理结算，其多余金额由出票银行退交申请人。</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72"/>
                                        </p:tgtEl>
                                        <p:attrNameLst>
                                          <p:attrName>style.visibility</p:attrName>
                                        </p:attrNameLst>
                                      </p:cBhvr>
                                      <p:to>
                                        <p:strVal val="visible"/>
                                      </p:to>
                                    </p:set>
                                    <p:animEffect transition="in" filter="fade">
                                      <p:cBhvr>
                                        <p:cTn id="7" dur="1000"/>
                                        <p:tgtEl>
                                          <p:spTgt spid="1072"/>
                                        </p:tgtEl>
                                      </p:cBhvr>
                                    </p:animEffect>
                                    <p:anim calcmode="lin" valueType="num">
                                      <p:cBhvr>
                                        <p:cTn id="8" dur="1000" fill="hold"/>
                                        <p:tgtEl>
                                          <p:spTgt spid="1072"/>
                                        </p:tgtEl>
                                        <p:attrNameLst>
                                          <p:attrName>ppt_x</p:attrName>
                                        </p:attrNameLst>
                                      </p:cBhvr>
                                      <p:tavLst>
                                        <p:tav tm="0">
                                          <p:val>
                                            <p:strVal val="#ppt_x"/>
                                          </p:val>
                                        </p:tav>
                                        <p:tav tm="100000">
                                          <p:val>
                                            <p:strVal val="#ppt_x"/>
                                          </p:val>
                                        </p:tav>
                                      </p:tavLst>
                                    </p:anim>
                                    <p:anim calcmode="lin" valueType="num">
                                      <p:cBhvr>
                                        <p:cTn id="9" dur="1000" fill="hold"/>
                                        <p:tgtEl>
                                          <p:spTgt spid="107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73"/>
                                        </p:tgtEl>
                                        <p:attrNameLst>
                                          <p:attrName>style.visibility</p:attrName>
                                        </p:attrNameLst>
                                      </p:cBhvr>
                                      <p:to>
                                        <p:strVal val="visible"/>
                                      </p:to>
                                    </p:set>
                                    <p:animEffect transition="in" filter="fade">
                                      <p:cBhvr>
                                        <p:cTn id="14" dur="1000"/>
                                        <p:tgtEl>
                                          <p:spTgt spid="1073"/>
                                        </p:tgtEl>
                                      </p:cBhvr>
                                    </p:animEffect>
                                    <p:anim calcmode="lin" valueType="num">
                                      <p:cBhvr>
                                        <p:cTn id="15" dur="1000" fill="hold"/>
                                        <p:tgtEl>
                                          <p:spTgt spid="1073"/>
                                        </p:tgtEl>
                                        <p:attrNameLst>
                                          <p:attrName>ppt_x</p:attrName>
                                        </p:attrNameLst>
                                      </p:cBhvr>
                                      <p:tavLst>
                                        <p:tav tm="0">
                                          <p:val>
                                            <p:strVal val="#ppt_x"/>
                                          </p:val>
                                        </p:tav>
                                        <p:tav tm="100000">
                                          <p:val>
                                            <p:strVal val="#ppt_x"/>
                                          </p:val>
                                        </p:tav>
                                      </p:tavLst>
                                    </p:anim>
                                    <p:anim calcmode="lin" valueType="num">
                                      <p:cBhvr>
                                        <p:cTn id="16" dur="1000" fill="hold"/>
                                        <p:tgtEl>
                                          <p:spTgt spid="10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2" grpId="0" animBg="1"/>
      <p:bldP spid="1073"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74"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078" name="组合"/>
          <p:cNvGrpSpPr/>
          <p:nvPr/>
        </p:nvGrpSpPr>
        <p:grpSpPr>
          <a:xfrm>
            <a:off x="1569447" y="1454780"/>
            <a:ext cx="3193260" cy="601980"/>
            <a:chOff x="1569447" y="1454780"/>
            <a:chExt cx="3193260" cy="601980"/>
          </a:xfrm>
        </p:grpSpPr>
        <p:sp>
          <p:nvSpPr>
            <p:cNvPr id="1075" name="圆角矩形"/>
            <p:cNvSpPr/>
            <p:nvPr/>
          </p:nvSpPr>
          <p:spPr>
            <a:xfrm>
              <a:off x="1569447" y="1461765"/>
              <a:ext cx="3193260"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076" name="流程图: 离页连接符"/>
            <p:cNvSpPr/>
            <p:nvPr/>
          </p:nvSpPr>
          <p:spPr>
            <a:xfrm>
              <a:off x="1893298" y="1454780"/>
              <a:ext cx="884552"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（七）</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077" name="矩形"/>
            <p:cNvSpPr/>
            <p:nvPr/>
          </p:nvSpPr>
          <p:spPr>
            <a:xfrm>
              <a:off x="2965814" y="1497962"/>
              <a:ext cx="1614803"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银行本票</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079" name="矩形"/>
          <p:cNvSpPr/>
          <p:nvPr/>
        </p:nvSpPr>
        <p:spPr>
          <a:xfrm>
            <a:off x="4943399" y="1574402"/>
            <a:ext cx="3389728" cy="358136"/>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1．银行本票的概念及适用范围</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080" name="矩形"/>
          <p:cNvSpPr/>
          <p:nvPr/>
        </p:nvSpPr>
        <p:spPr>
          <a:xfrm>
            <a:off x="1428728" y="2269156"/>
            <a:ext cx="9580884"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本票是指出票人签发的，承诺自己在</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见票时</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无条件支付</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确定的金额</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给收款人或者持票人的票据。在我国本票仅限于银行本票，即银行出票、银行付款。银行本票可以用于转账，注明“现金”字样的银行本票可以用于支取现金。</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1081" name="对象"/>
          <p:cNvGraphicFramePr>
            <a:graphicFrameLocks noChangeAspect="1"/>
          </p:cNvGraphicFramePr>
          <p:nvPr/>
        </p:nvGraphicFramePr>
        <p:xfrm>
          <a:off x="1569647" y="3718717"/>
          <a:ext cx="9285885" cy="2533386"/>
        </p:xfrm>
        <a:graphic>
          <a:graphicData uri="http://schemas.openxmlformats.org/presentationml/2006/ole">
            <mc:AlternateContent xmlns:mc="http://schemas.openxmlformats.org/markup-compatibility/2006">
              <mc:Choice xmlns:v="urn:schemas-microsoft-com:vml" Requires="v">
                <p:oleObj spid="_x0000_s12292" name="package" r:id="rId2" imgW="3939540" imgH="1079500" progId="package">
                  <p:embed/>
                </p:oleObj>
              </mc:Choice>
              <mc:Fallback>
                <p:oleObj name="package" r:id="rId2" imgW="3939540" imgH="1079500" progId="package">
                  <p:embed/>
                  <p:pic>
                    <p:nvPicPr>
                      <p:cNvPr id="0" name="对象"/>
                      <p:cNvPicPr>
                        <a:picLocks noChangeAspect="1"/>
                      </p:cNvPicPr>
                      <p:nvPr/>
                    </p:nvPicPr>
                    <p:blipFill>
                      <a:blip r:embed="rId3" cstate="print"/>
                      <a:stretch>
                        <a:fillRect/>
                      </a:stretch>
                    </p:blipFill>
                    <p:spPr>
                      <a:xfrm>
                        <a:off x="1569647" y="3718717"/>
                        <a:ext cx="9285885" cy="2533386"/>
                      </a:xfrm>
                      <a:prstGeom prst="rect">
                        <a:avLst/>
                      </a:prstGeom>
                      <a:noFill/>
                      <a:ln w="9525" cap="flat" cmpd="sng">
                        <a:noFill/>
                        <a:prstDash val="solid"/>
                        <a:miter/>
                      </a:ln>
                    </p:spPr>
                  </p:pic>
                </p:oleObj>
              </mc:Fallback>
            </mc:AlternateContent>
          </a:graphicData>
        </a:graphic>
      </p:graphicFrame>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78"/>
                                        </p:tgtEl>
                                        <p:attrNameLst>
                                          <p:attrName>style.visibility</p:attrName>
                                        </p:attrNameLst>
                                      </p:cBhvr>
                                      <p:to>
                                        <p:strVal val="visible"/>
                                      </p:to>
                                    </p:set>
                                    <p:animEffect transition="in" filter="fade">
                                      <p:cBhvr>
                                        <p:cTn id="7" dur="1000"/>
                                        <p:tgtEl>
                                          <p:spTgt spid="1078"/>
                                        </p:tgtEl>
                                      </p:cBhvr>
                                    </p:animEffect>
                                    <p:anim calcmode="lin" valueType="num">
                                      <p:cBhvr>
                                        <p:cTn id="8" dur="1000" fill="hold"/>
                                        <p:tgtEl>
                                          <p:spTgt spid="1078"/>
                                        </p:tgtEl>
                                        <p:attrNameLst>
                                          <p:attrName>ppt_x</p:attrName>
                                        </p:attrNameLst>
                                      </p:cBhvr>
                                      <p:tavLst>
                                        <p:tav tm="0">
                                          <p:val>
                                            <p:strVal val="#ppt_x"/>
                                          </p:val>
                                        </p:tav>
                                        <p:tav tm="100000">
                                          <p:val>
                                            <p:strVal val="#ppt_x"/>
                                          </p:val>
                                        </p:tav>
                                      </p:tavLst>
                                    </p:anim>
                                    <p:anim calcmode="lin" valueType="num">
                                      <p:cBhvr>
                                        <p:cTn id="9" dur="1000" fill="hold"/>
                                        <p:tgtEl>
                                          <p:spTgt spid="107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79"/>
                                        </p:tgtEl>
                                        <p:attrNameLst>
                                          <p:attrName>style.visibility</p:attrName>
                                        </p:attrNameLst>
                                      </p:cBhvr>
                                      <p:to>
                                        <p:strVal val="visible"/>
                                      </p:to>
                                    </p:set>
                                    <p:animEffect transition="in" filter="fade">
                                      <p:cBhvr>
                                        <p:cTn id="14" dur="1000"/>
                                        <p:tgtEl>
                                          <p:spTgt spid="1079"/>
                                        </p:tgtEl>
                                      </p:cBhvr>
                                    </p:animEffect>
                                    <p:anim calcmode="lin" valueType="num">
                                      <p:cBhvr>
                                        <p:cTn id="15" dur="1000" fill="hold"/>
                                        <p:tgtEl>
                                          <p:spTgt spid="1079"/>
                                        </p:tgtEl>
                                        <p:attrNameLst>
                                          <p:attrName>ppt_x</p:attrName>
                                        </p:attrNameLst>
                                      </p:cBhvr>
                                      <p:tavLst>
                                        <p:tav tm="0">
                                          <p:val>
                                            <p:strVal val="#ppt_x"/>
                                          </p:val>
                                        </p:tav>
                                        <p:tav tm="100000">
                                          <p:val>
                                            <p:strVal val="#ppt_x"/>
                                          </p:val>
                                        </p:tav>
                                      </p:tavLst>
                                    </p:anim>
                                    <p:anim calcmode="lin" valueType="num">
                                      <p:cBhvr>
                                        <p:cTn id="16" dur="1000" fill="hold"/>
                                        <p:tgtEl>
                                          <p:spTgt spid="107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80"/>
                                        </p:tgtEl>
                                        <p:attrNameLst>
                                          <p:attrName>style.visibility</p:attrName>
                                        </p:attrNameLst>
                                      </p:cBhvr>
                                      <p:to>
                                        <p:strVal val="visible"/>
                                      </p:to>
                                    </p:set>
                                    <p:animEffect transition="in" filter="fade">
                                      <p:cBhvr>
                                        <p:cTn id="21" dur="1000"/>
                                        <p:tgtEl>
                                          <p:spTgt spid="1080"/>
                                        </p:tgtEl>
                                      </p:cBhvr>
                                    </p:animEffect>
                                    <p:anim calcmode="lin" valueType="num">
                                      <p:cBhvr>
                                        <p:cTn id="22" dur="1000" fill="hold"/>
                                        <p:tgtEl>
                                          <p:spTgt spid="1080"/>
                                        </p:tgtEl>
                                        <p:attrNameLst>
                                          <p:attrName>ppt_x</p:attrName>
                                        </p:attrNameLst>
                                      </p:cBhvr>
                                      <p:tavLst>
                                        <p:tav tm="0">
                                          <p:val>
                                            <p:strVal val="#ppt_x"/>
                                          </p:val>
                                        </p:tav>
                                        <p:tav tm="100000">
                                          <p:val>
                                            <p:strVal val="#ppt_x"/>
                                          </p:val>
                                        </p:tav>
                                      </p:tavLst>
                                    </p:anim>
                                    <p:anim calcmode="lin" valueType="num">
                                      <p:cBhvr>
                                        <p:cTn id="23" dur="1000" fill="hold"/>
                                        <p:tgtEl>
                                          <p:spTgt spid="108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81"/>
                                        </p:tgtEl>
                                        <p:attrNameLst>
                                          <p:attrName>style.visibility</p:attrName>
                                        </p:attrNameLst>
                                      </p:cBhvr>
                                      <p:to>
                                        <p:strVal val="visible"/>
                                      </p:to>
                                    </p:set>
                                    <p:animEffect transition="in" filter="wipe(down)">
                                      <p:cBhvr>
                                        <p:cTn id="28" dur="500"/>
                                        <p:tgtEl>
                                          <p:spTgt spid="1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8" grpId="0" animBg="1"/>
      <p:bldP spid="1079" grpId="0" animBg="1"/>
      <p:bldP spid="1080"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82"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083" name="矩形"/>
          <p:cNvSpPr/>
          <p:nvPr/>
        </p:nvSpPr>
        <p:spPr>
          <a:xfrm>
            <a:off x="981059" y="1451139"/>
            <a:ext cx="2745399" cy="358136"/>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．银行本票的其他规定</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1084" name="表格"/>
          <p:cNvGraphicFramePr>
            <a:graphicFrameLocks noGrp="1"/>
          </p:cNvGraphicFramePr>
          <p:nvPr/>
        </p:nvGraphicFramePr>
        <p:xfrm>
          <a:off x="981059" y="2152392"/>
          <a:ext cx="10261510" cy="3867200"/>
        </p:xfrm>
        <a:graphic>
          <a:graphicData uri="http://schemas.openxmlformats.org/drawingml/2006/table">
            <a:tbl>
              <a:tblPr bandRow="1">
                <a:noFill/>
              </a:tblPr>
              <a:tblGrid>
                <a:gridCol w="1522780"/>
                <a:gridCol w="8738730"/>
              </a:tblGrid>
              <a:tr h="208572">
                <a:tc>
                  <a:txBody>
                    <a:bodyPr/>
                    <a:lstStyle/>
                    <a:p>
                      <a:pPr marL="0" indent="0" algn="ctr">
                        <a:lnSpc>
                          <a:spcPct val="150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项目</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1454061">
                <a:tc>
                  <a:txBody>
                    <a:bodyPr/>
                    <a:lstStyle/>
                    <a:p>
                      <a:pPr marL="0" indent="0" algn="ctr">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出票</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签发银行本票必须记载下列事项，否则票据无效：</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① 表明“银行本票”的字样；② 无条件支付的承诺；③ 确定的金额；④ 收款人名称；⑤ 出票日期；⑥ 出票人签章</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br>
                      <a:r>
                        <a:rPr lang="en-US" altLang="zh-CN"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  </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【提示】</a:t>
                      </a:r>
                      <a:r>
                        <a:rPr lang="zh-CN" altLang="en-US" sz="1800" b="0" i="0" u="none" strike="noStrike" kern="100" cap="none" spc="-10" baseline="0">
                          <a:solidFill>
                            <a:srgbClr val="000000"/>
                          </a:solidFill>
                          <a:latin typeface="微软雅黑" panose="020B0503020204020204" charset="-122"/>
                          <a:ea typeface="微软雅黑" panose="020B0503020204020204" charset="-122"/>
                          <a:cs typeface="Times New Roman" panose="02020603050405020304" charset="0"/>
                        </a:rPr>
                        <a:t>必须记载事项中无“付款人名称”</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2001659">
                <a:tc>
                  <a:txBody>
                    <a:bodyPr/>
                    <a:lstStyle/>
                    <a:p>
                      <a:pPr marL="0" indent="0" algn="ctr">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审查</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100"/>
                        </a:spcBef>
                        <a:spcAft>
                          <a:spcPts val="100"/>
                        </a:spcAft>
                        <a:buNone/>
                      </a:pPr>
                      <a:r>
                        <a:rPr lang="zh-CN" altLang="en-US" sz="1800" b="0" i="0" u="none" strike="noStrike" kern="100" cap="none" spc="-10" baseline="0">
                          <a:solidFill>
                            <a:srgbClr val="000000"/>
                          </a:solidFill>
                          <a:latin typeface="微软雅黑" panose="020B0503020204020204" charset="-122"/>
                          <a:ea typeface="微软雅黑" panose="020B0503020204020204" charset="-122"/>
                          <a:cs typeface="Times New Roman" panose="02020603050405020304" charset="0"/>
                        </a:rPr>
                        <a:t>收款人受理银行本票时，应审查下列事项：① 收款人是否确为本单位或本人；② 银行本票是否在提示付款期限内；③ 必须记载的事项是否齐全；④ 出票人签章是否符合规定，大小写出票金额是否一致；⑤ 出票金额、出票日期、收款人名称是否更改，更改的其他记载事项是否由原记载人签章证明</a:t>
                      </a:r>
                      <a:endParaRPr lang="zh-CN" altLang="en-US" sz="1800" b="0" i="0" u="none" strike="noStrike" kern="100" cap="none" spc="-1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83"/>
                                        </p:tgtEl>
                                        <p:attrNameLst>
                                          <p:attrName>style.visibility</p:attrName>
                                        </p:attrNameLst>
                                      </p:cBhvr>
                                      <p:to>
                                        <p:strVal val="visible"/>
                                      </p:to>
                                    </p:set>
                                    <p:animEffect transition="in" filter="fade">
                                      <p:cBhvr>
                                        <p:cTn id="7" dur="1000"/>
                                        <p:tgtEl>
                                          <p:spTgt spid="1083"/>
                                        </p:tgtEl>
                                      </p:cBhvr>
                                    </p:animEffect>
                                    <p:anim calcmode="lin" valueType="num">
                                      <p:cBhvr>
                                        <p:cTn id="8" dur="1000" fill="hold"/>
                                        <p:tgtEl>
                                          <p:spTgt spid="1083"/>
                                        </p:tgtEl>
                                        <p:attrNameLst>
                                          <p:attrName>ppt_x</p:attrName>
                                        </p:attrNameLst>
                                      </p:cBhvr>
                                      <p:tavLst>
                                        <p:tav tm="0">
                                          <p:val>
                                            <p:strVal val="#ppt_x"/>
                                          </p:val>
                                        </p:tav>
                                        <p:tav tm="100000">
                                          <p:val>
                                            <p:strVal val="#ppt_x"/>
                                          </p:val>
                                        </p:tav>
                                      </p:tavLst>
                                    </p:anim>
                                    <p:anim calcmode="lin" valueType="num">
                                      <p:cBhvr>
                                        <p:cTn id="9" dur="1000" fill="hold"/>
                                        <p:tgtEl>
                                          <p:spTgt spid="108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1084"/>
                                        </p:tgtEl>
                                        <p:attrNameLst>
                                          <p:attrName>style.visibility</p:attrName>
                                        </p:attrNameLst>
                                      </p:cBhvr>
                                      <p:to>
                                        <p:strVal val="visible"/>
                                      </p:to>
                                    </p:set>
                                    <p:animEffect transition="in" filter="barn(inHorizontal)">
                                      <p:cBhvr>
                                        <p:cTn id="14"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3"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85"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1086" name="表格"/>
          <p:cNvGraphicFramePr>
            <a:graphicFrameLocks noGrp="1"/>
          </p:cNvGraphicFramePr>
          <p:nvPr/>
        </p:nvGraphicFramePr>
        <p:xfrm>
          <a:off x="629972" y="1451474"/>
          <a:ext cx="11032261" cy="4888167"/>
        </p:xfrm>
        <a:graphic>
          <a:graphicData uri="http://schemas.openxmlformats.org/drawingml/2006/table">
            <a:tbl>
              <a:tblPr bandRow="1">
                <a:noFill/>
              </a:tblPr>
              <a:tblGrid>
                <a:gridCol w="1637144"/>
                <a:gridCol w="9395117"/>
              </a:tblGrid>
              <a:tr h="197446">
                <a:tc>
                  <a:txBody>
                    <a:bodyPr/>
                    <a:lstStyle/>
                    <a:p>
                      <a:pPr marL="0" indent="0" algn="ctr">
                        <a:lnSpc>
                          <a:spcPct val="129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项目</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29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4534281">
                <a:tc>
                  <a:txBody>
                    <a:bodyPr/>
                    <a:lstStyle/>
                    <a:p>
                      <a:pPr marL="0" indent="0" algn="ctr">
                        <a:lnSpc>
                          <a:spcPct val="129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付款</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l">
                        <a:lnSpc>
                          <a:spcPct val="129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（1）银行本票见票即付</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（2）银行本票的</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提示付款期</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限自出票日起最长不得超过</a:t>
                      </a:r>
                      <a:r>
                        <a:rPr lang="en-US" altLang="zh-CN"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2个月</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（3）本票的出票人在持票人提示见票时，必须承担付款的责任</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（4）本票持票人未按照规定提示付款的，丧失对出票人以外的前手的追索权</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（5）持票人超过提示付款期限不获付款的，在票据权利时效内向出票银行作出说明，并提供本人身份证件或单位证明，可持银行本票向出票银行请求付款</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6）在银行开立存款账户的持票人向开户银行提示付款时，应在银行本票背面“持票人向银行提示付款签章”处签章，签章须与预留银行签章相同，并将银行本票、进账单送交开户银行。银行审查无误后办理转账</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（7）未在银行开立存款账户的个人持票人，凭注明“现金”字样的银行本票向出票银行支取现金的，应在银行本票背面签章，记载本人身份证件名称、号码及发证机关，并交验本人身份证件及其复印件</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86"/>
                                        </p:tgtEl>
                                        <p:attrNameLst>
                                          <p:attrName>style.visibility</p:attrName>
                                        </p:attrNameLst>
                                      </p:cBhvr>
                                      <p:to>
                                        <p:strVal val="visible"/>
                                      </p:to>
                                    </p:set>
                                    <p:animEffect transition="in" filter="randombar(horizontal)">
                                      <p:cBhvr>
                                        <p:cTn id="7" dur="500"/>
                                        <p:tgtEl>
                                          <p:spTgt spid="1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87"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1088" name="表格"/>
          <p:cNvGraphicFramePr>
            <a:graphicFrameLocks noGrp="1"/>
          </p:cNvGraphicFramePr>
          <p:nvPr/>
        </p:nvGraphicFramePr>
        <p:xfrm>
          <a:off x="863611" y="2028568"/>
          <a:ext cx="10471887" cy="2880360"/>
        </p:xfrm>
        <a:graphic>
          <a:graphicData uri="http://schemas.openxmlformats.org/drawingml/2006/table">
            <a:tbl>
              <a:tblPr bandRow="1">
                <a:noFill/>
              </a:tblPr>
              <a:tblGrid>
                <a:gridCol w="1553972"/>
                <a:gridCol w="8917915"/>
              </a:tblGrid>
              <a:tr h="197446">
                <a:tc>
                  <a:txBody>
                    <a:bodyPr/>
                    <a:lstStyle/>
                    <a:p>
                      <a:pPr marL="0" indent="0" algn="ctr">
                        <a:lnSpc>
                          <a:spcPct val="150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项目</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2167928">
                <a:tc>
                  <a:txBody>
                    <a:bodyPr/>
                    <a:lstStyle/>
                    <a:p>
                      <a:pPr marL="0" indent="0" algn="ctr">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退票和丧失</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l">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（1）申请人因银行本票超过提示付款期限或其他原因要求退款时，</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应将银行本票提交到出票银行</a:t>
                      </a:r>
                      <a:b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（2）出票银行对于在本行开立存款账户的申请人，只能将款项转入原申请人账户；对于现金银行本票和未在本行开立存款账户的申请人，才能退付现金</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（3）银行本票丧失，失票人可以凭人民法院出具的其享有票据权利的证明，向出票银行请求付款或退款</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88"/>
                                        </p:tgtEl>
                                        <p:attrNameLst>
                                          <p:attrName>style.visibility</p:attrName>
                                        </p:attrNameLst>
                                      </p:cBhvr>
                                      <p:to>
                                        <p:strVal val="visible"/>
                                      </p:to>
                                    </p:set>
                                    <p:animEffect transition="in" filter="wipe(down)">
                                      <p:cBhvr>
                                        <p:cTn id="7" dur="500"/>
                                        <p:tgtEl>
                                          <p:spTgt spid="1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89"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092" name="组合"/>
          <p:cNvGrpSpPr/>
          <p:nvPr/>
        </p:nvGrpSpPr>
        <p:grpSpPr>
          <a:xfrm>
            <a:off x="1999009" y="1474844"/>
            <a:ext cx="4444271" cy="586740"/>
            <a:chOff x="1999009" y="1474844"/>
            <a:chExt cx="4444271" cy="586740"/>
          </a:xfrm>
        </p:grpSpPr>
        <p:sp>
          <p:nvSpPr>
            <p:cNvPr id="1090" name="矩形"/>
            <p:cNvSpPr/>
            <p:nvPr/>
          </p:nvSpPr>
          <p:spPr>
            <a:xfrm>
              <a:off x="2186334" y="1475479"/>
              <a:ext cx="4144891" cy="525777"/>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银行本票的具体内容。</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1091" name="剪去对角的矩形"/>
            <p:cNvSpPr/>
            <p:nvPr/>
          </p:nvSpPr>
          <p:spPr>
            <a:xfrm>
              <a:off x="1999009" y="1474844"/>
              <a:ext cx="4444271" cy="586740"/>
            </a:xfrm>
            <a:prstGeom prst="snip2DiagRect">
              <a:avLst>
                <a:gd name="adj1" fmla="val 0"/>
                <a:gd name="adj2" fmla="val 15375"/>
              </a:avLst>
            </a:prstGeom>
            <a:noFill/>
            <a:ln w="25400" cap="flat" cmpd="sng">
              <a:solidFill>
                <a:srgbClr val="4BACC6"/>
              </a:solidFill>
              <a:prstDash val="solid"/>
              <a:round/>
            </a:ln>
          </p:spPr>
          <p:txBody>
            <a:bodyPr rtlCol="0" anchor="ctr"/>
            <a:lstStyle/>
            <a:p>
              <a:pPr algn="ctr"/>
            </a:p>
          </p:txBody>
        </p:sp>
      </p:grpSp>
      <p:sp>
        <p:nvSpPr>
          <p:cNvPr id="1093" name="矩形"/>
          <p:cNvSpPr/>
          <p:nvPr/>
        </p:nvSpPr>
        <p:spPr>
          <a:xfrm>
            <a:off x="1778906" y="2326866"/>
            <a:ext cx="7269704" cy="50673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判断】银行本票的出票人和付款人均为银行。	（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094" name="矩形"/>
          <p:cNvSpPr/>
          <p:nvPr/>
        </p:nvSpPr>
        <p:spPr>
          <a:xfrm>
            <a:off x="1778906" y="3044592"/>
            <a:ext cx="1428727"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095" name="矩形"/>
          <p:cNvSpPr/>
          <p:nvPr/>
        </p:nvSpPr>
        <p:spPr>
          <a:xfrm>
            <a:off x="1776105" y="3798175"/>
            <a:ext cx="8939357"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多选】根据支付结算法律制度的规定，下列各项中，属于银行本票必须记载事项的有（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 出票人签章		B. 出票日期	    C. 收款人名称	           D. 确定的金额</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096" name="矩形"/>
          <p:cNvSpPr/>
          <p:nvPr/>
        </p:nvSpPr>
        <p:spPr>
          <a:xfrm>
            <a:off x="1776105" y="5341204"/>
            <a:ext cx="1918977"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92"/>
                                        </p:tgtEl>
                                        <p:attrNameLst>
                                          <p:attrName>style.visibility</p:attrName>
                                        </p:attrNameLst>
                                      </p:cBhvr>
                                      <p:to>
                                        <p:strVal val="visible"/>
                                      </p:to>
                                    </p:set>
                                    <p:animEffect transition="in" filter="fade">
                                      <p:cBhvr>
                                        <p:cTn id="7" dur="1000"/>
                                        <p:tgtEl>
                                          <p:spTgt spid="1092"/>
                                        </p:tgtEl>
                                      </p:cBhvr>
                                    </p:animEffect>
                                    <p:anim calcmode="lin" valueType="num">
                                      <p:cBhvr>
                                        <p:cTn id="8" dur="1000" fill="hold"/>
                                        <p:tgtEl>
                                          <p:spTgt spid="1092"/>
                                        </p:tgtEl>
                                        <p:attrNameLst>
                                          <p:attrName>ppt_x</p:attrName>
                                        </p:attrNameLst>
                                      </p:cBhvr>
                                      <p:tavLst>
                                        <p:tav tm="0">
                                          <p:val>
                                            <p:strVal val="#ppt_x"/>
                                          </p:val>
                                        </p:tav>
                                        <p:tav tm="100000">
                                          <p:val>
                                            <p:strVal val="#ppt_x"/>
                                          </p:val>
                                        </p:tav>
                                      </p:tavLst>
                                    </p:anim>
                                    <p:anim calcmode="lin" valueType="num">
                                      <p:cBhvr>
                                        <p:cTn id="9" dur="1000" fill="hold"/>
                                        <p:tgtEl>
                                          <p:spTgt spid="109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93"/>
                                        </p:tgtEl>
                                        <p:attrNameLst>
                                          <p:attrName>style.visibility</p:attrName>
                                        </p:attrNameLst>
                                      </p:cBhvr>
                                      <p:to>
                                        <p:strVal val="visible"/>
                                      </p:to>
                                    </p:set>
                                    <p:animEffect transition="in" filter="fade">
                                      <p:cBhvr>
                                        <p:cTn id="14" dur="1000"/>
                                        <p:tgtEl>
                                          <p:spTgt spid="1093"/>
                                        </p:tgtEl>
                                      </p:cBhvr>
                                    </p:animEffect>
                                    <p:anim calcmode="lin" valueType="num">
                                      <p:cBhvr>
                                        <p:cTn id="15" dur="1000" fill="hold"/>
                                        <p:tgtEl>
                                          <p:spTgt spid="1093"/>
                                        </p:tgtEl>
                                        <p:attrNameLst>
                                          <p:attrName>ppt_x</p:attrName>
                                        </p:attrNameLst>
                                      </p:cBhvr>
                                      <p:tavLst>
                                        <p:tav tm="0">
                                          <p:val>
                                            <p:strVal val="#ppt_x"/>
                                          </p:val>
                                        </p:tav>
                                        <p:tav tm="100000">
                                          <p:val>
                                            <p:strVal val="#ppt_x"/>
                                          </p:val>
                                        </p:tav>
                                      </p:tavLst>
                                    </p:anim>
                                    <p:anim calcmode="lin" valueType="num">
                                      <p:cBhvr>
                                        <p:cTn id="16" dur="1000" fill="hold"/>
                                        <p:tgtEl>
                                          <p:spTgt spid="109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94"/>
                                        </p:tgtEl>
                                        <p:attrNameLst>
                                          <p:attrName>style.visibility</p:attrName>
                                        </p:attrNameLst>
                                      </p:cBhvr>
                                      <p:to>
                                        <p:strVal val="visible"/>
                                      </p:to>
                                    </p:set>
                                    <p:animEffect transition="in" filter="fade">
                                      <p:cBhvr>
                                        <p:cTn id="21" dur="1000"/>
                                        <p:tgtEl>
                                          <p:spTgt spid="1094"/>
                                        </p:tgtEl>
                                      </p:cBhvr>
                                    </p:animEffect>
                                    <p:anim calcmode="lin" valueType="num">
                                      <p:cBhvr>
                                        <p:cTn id="22" dur="1000" fill="hold"/>
                                        <p:tgtEl>
                                          <p:spTgt spid="1094"/>
                                        </p:tgtEl>
                                        <p:attrNameLst>
                                          <p:attrName>ppt_x</p:attrName>
                                        </p:attrNameLst>
                                      </p:cBhvr>
                                      <p:tavLst>
                                        <p:tav tm="0">
                                          <p:val>
                                            <p:strVal val="#ppt_x"/>
                                          </p:val>
                                        </p:tav>
                                        <p:tav tm="100000">
                                          <p:val>
                                            <p:strVal val="#ppt_x"/>
                                          </p:val>
                                        </p:tav>
                                      </p:tavLst>
                                    </p:anim>
                                    <p:anim calcmode="lin" valueType="num">
                                      <p:cBhvr>
                                        <p:cTn id="23" dur="1000" fill="hold"/>
                                        <p:tgtEl>
                                          <p:spTgt spid="109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95"/>
                                        </p:tgtEl>
                                        <p:attrNameLst>
                                          <p:attrName>style.visibility</p:attrName>
                                        </p:attrNameLst>
                                      </p:cBhvr>
                                      <p:to>
                                        <p:strVal val="visible"/>
                                      </p:to>
                                    </p:set>
                                    <p:animEffect transition="in" filter="fade">
                                      <p:cBhvr>
                                        <p:cTn id="28" dur="1000"/>
                                        <p:tgtEl>
                                          <p:spTgt spid="1095"/>
                                        </p:tgtEl>
                                      </p:cBhvr>
                                    </p:animEffect>
                                    <p:anim calcmode="lin" valueType="num">
                                      <p:cBhvr>
                                        <p:cTn id="29" dur="1000" fill="hold"/>
                                        <p:tgtEl>
                                          <p:spTgt spid="1095"/>
                                        </p:tgtEl>
                                        <p:attrNameLst>
                                          <p:attrName>ppt_x</p:attrName>
                                        </p:attrNameLst>
                                      </p:cBhvr>
                                      <p:tavLst>
                                        <p:tav tm="0">
                                          <p:val>
                                            <p:strVal val="#ppt_x"/>
                                          </p:val>
                                        </p:tav>
                                        <p:tav tm="100000">
                                          <p:val>
                                            <p:strVal val="#ppt_x"/>
                                          </p:val>
                                        </p:tav>
                                      </p:tavLst>
                                    </p:anim>
                                    <p:anim calcmode="lin" valueType="num">
                                      <p:cBhvr>
                                        <p:cTn id="30" dur="1000" fill="hold"/>
                                        <p:tgtEl>
                                          <p:spTgt spid="109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96"/>
                                        </p:tgtEl>
                                        <p:attrNameLst>
                                          <p:attrName>style.visibility</p:attrName>
                                        </p:attrNameLst>
                                      </p:cBhvr>
                                      <p:to>
                                        <p:strVal val="visible"/>
                                      </p:to>
                                    </p:set>
                                    <p:animEffect transition="in" filter="fade">
                                      <p:cBhvr>
                                        <p:cTn id="35" dur="1000"/>
                                        <p:tgtEl>
                                          <p:spTgt spid="1096"/>
                                        </p:tgtEl>
                                      </p:cBhvr>
                                    </p:animEffect>
                                    <p:anim calcmode="lin" valueType="num">
                                      <p:cBhvr>
                                        <p:cTn id="36" dur="1000" fill="hold"/>
                                        <p:tgtEl>
                                          <p:spTgt spid="1096"/>
                                        </p:tgtEl>
                                        <p:attrNameLst>
                                          <p:attrName>ppt_x</p:attrName>
                                        </p:attrNameLst>
                                      </p:cBhvr>
                                      <p:tavLst>
                                        <p:tav tm="0">
                                          <p:val>
                                            <p:strVal val="#ppt_x"/>
                                          </p:val>
                                        </p:tav>
                                        <p:tav tm="100000">
                                          <p:val>
                                            <p:strVal val="#ppt_x"/>
                                          </p:val>
                                        </p:tav>
                                      </p:tavLst>
                                    </p:anim>
                                    <p:anim calcmode="lin" valueType="num">
                                      <p:cBhvr>
                                        <p:cTn id="37" dur="1000" fill="hold"/>
                                        <p:tgtEl>
                                          <p:spTgt spid="10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2" grpId="0" animBg="1"/>
      <p:bldP spid="1093" grpId="0" animBg="1"/>
      <p:bldP spid="1094" grpId="0" animBg="1"/>
      <p:bldP spid="1095" grpId="0" animBg="1"/>
      <p:bldP spid="1096"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97"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098" name="矩形"/>
          <p:cNvSpPr/>
          <p:nvPr/>
        </p:nvSpPr>
        <p:spPr>
          <a:xfrm>
            <a:off x="1050535" y="1371578"/>
            <a:ext cx="10267233" cy="216852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【例题3</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单选】根据支付结算法律制度的规定，下列关于银行本票的表述中，正确的是（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A．银行本票一律不得用于支取现金</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B．银行本票见票即付</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．超过提示付款期限，持票人向出票银行提示付款的，出票银行不受理</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．银行本票一律不得背书转让</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099" name="矩形"/>
          <p:cNvSpPr/>
          <p:nvPr/>
        </p:nvSpPr>
        <p:spPr>
          <a:xfrm>
            <a:off x="1050535" y="3600395"/>
            <a:ext cx="1618664"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98"/>
                                        </p:tgtEl>
                                        <p:attrNameLst>
                                          <p:attrName>style.visibility</p:attrName>
                                        </p:attrNameLst>
                                      </p:cBhvr>
                                      <p:to>
                                        <p:strVal val="visible"/>
                                      </p:to>
                                    </p:set>
                                    <p:animEffect transition="in" filter="fade">
                                      <p:cBhvr>
                                        <p:cTn id="7" dur="1000"/>
                                        <p:tgtEl>
                                          <p:spTgt spid="1098"/>
                                        </p:tgtEl>
                                      </p:cBhvr>
                                    </p:animEffect>
                                    <p:anim calcmode="lin" valueType="num">
                                      <p:cBhvr>
                                        <p:cTn id="8" dur="1000" fill="hold"/>
                                        <p:tgtEl>
                                          <p:spTgt spid="1098"/>
                                        </p:tgtEl>
                                        <p:attrNameLst>
                                          <p:attrName>ppt_x</p:attrName>
                                        </p:attrNameLst>
                                      </p:cBhvr>
                                      <p:tavLst>
                                        <p:tav tm="0">
                                          <p:val>
                                            <p:strVal val="#ppt_x"/>
                                          </p:val>
                                        </p:tav>
                                        <p:tav tm="100000">
                                          <p:val>
                                            <p:strVal val="#ppt_x"/>
                                          </p:val>
                                        </p:tav>
                                      </p:tavLst>
                                    </p:anim>
                                    <p:anim calcmode="lin" valueType="num">
                                      <p:cBhvr>
                                        <p:cTn id="9" dur="1000" fill="hold"/>
                                        <p:tgtEl>
                                          <p:spTgt spid="1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99"/>
                                        </p:tgtEl>
                                        <p:attrNameLst>
                                          <p:attrName>style.visibility</p:attrName>
                                        </p:attrNameLst>
                                      </p:cBhvr>
                                      <p:to>
                                        <p:strVal val="visible"/>
                                      </p:to>
                                    </p:set>
                                    <p:animEffect transition="in" filter="fade">
                                      <p:cBhvr>
                                        <p:cTn id="14" dur="1000"/>
                                        <p:tgtEl>
                                          <p:spTgt spid="1099"/>
                                        </p:tgtEl>
                                      </p:cBhvr>
                                    </p:animEffect>
                                    <p:anim calcmode="lin" valueType="num">
                                      <p:cBhvr>
                                        <p:cTn id="15" dur="1000" fill="hold"/>
                                        <p:tgtEl>
                                          <p:spTgt spid="1099"/>
                                        </p:tgtEl>
                                        <p:attrNameLst>
                                          <p:attrName>ppt_x</p:attrName>
                                        </p:attrNameLst>
                                      </p:cBhvr>
                                      <p:tavLst>
                                        <p:tav tm="0">
                                          <p:val>
                                            <p:strVal val="#ppt_x"/>
                                          </p:val>
                                        </p:tav>
                                        <p:tav tm="100000">
                                          <p:val>
                                            <p:strVal val="#ppt_x"/>
                                          </p:val>
                                        </p:tav>
                                      </p:tavLst>
                                    </p:anim>
                                    <p:anim calcmode="lin" valueType="num">
                                      <p:cBhvr>
                                        <p:cTn id="16" dur="1000" fill="hold"/>
                                        <p:tgtEl>
                                          <p:spTgt spid="10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8" grpId="0" animBg="1"/>
      <p:bldP spid="1099"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00"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101" name="矩形"/>
          <p:cNvSpPr/>
          <p:nvPr/>
        </p:nvSpPr>
        <p:spPr>
          <a:xfrm>
            <a:off x="1085833" y="1434331"/>
            <a:ext cx="10312056" cy="175323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【例题4</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多选】甲公司向P银行申请签发一张银行本票交付乙公司。下列票据事项中，乙公司在收票时应当审查的有（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A．大小写金额是否一致				B．出票金额是否更改</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C．银行本票是否在提示付款期限内			D．收款人是否为乙公司</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02" name="矩形"/>
          <p:cNvSpPr/>
          <p:nvPr/>
        </p:nvSpPr>
        <p:spPr>
          <a:xfrm>
            <a:off x="1085833" y="3368997"/>
            <a:ext cx="1841658"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03" name="矩形"/>
          <p:cNvSpPr/>
          <p:nvPr/>
        </p:nvSpPr>
        <p:spPr>
          <a:xfrm>
            <a:off x="1085833" y="4188133"/>
            <a:ext cx="10217929"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【例题5</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判断】甲公司向开户银行P银行申请签发的本票超过提示付款期限后，甲公司申请退款，P银行只能将款项转入甲公司的账户，不能退付现金。	（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04" name="矩形"/>
          <p:cNvSpPr/>
          <p:nvPr/>
        </p:nvSpPr>
        <p:spPr>
          <a:xfrm>
            <a:off x="1085833" y="5321593"/>
            <a:ext cx="1373260"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01"/>
                                        </p:tgtEl>
                                        <p:attrNameLst>
                                          <p:attrName>style.visibility</p:attrName>
                                        </p:attrNameLst>
                                      </p:cBhvr>
                                      <p:to>
                                        <p:strVal val="visible"/>
                                      </p:to>
                                    </p:set>
                                    <p:animEffect transition="in" filter="fade">
                                      <p:cBhvr>
                                        <p:cTn id="7" dur="1000"/>
                                        <p:tgtEl>
                                          <p:spTgt spid="1101"/>
                                        </p:tgtEl>
                                      </p:cBhvr>
                                    </p:animEffect>
                                    <p:anim calcmode="lin" valueType="num">
                                      <p:cBhvr>
                                        <p:cTn id="8" dur="1000" fill="hold"/>
                                        <p:tgtEl>
                                          <p:spTgt spid="1101"/>
                                        </p:tgtEl>
                                        <p:attrNameLst>
                                          <p:attrName>ppt_x</p:attrName>
                                        </p:attrNameLst>
                                      </p:cBhvr>
                                      <p:tavLst>
                                        <p:tav tm="0">
                                          <p:val>
                                            <p:strVal val="#ppt_x"/>
                                          </p:val>
                                        </p:tav>
                                        <p:tav tm="100000">
                                          <p:val>
                                            <p:strVal val="#ppt_x"/>
                                          </p:val>
                                        </p:tav>
                                      </p:tavLst>
                                    </p:anim>
                                    <p:anim calcmode="lin" valueType="num">
                                      <p:cBhvr>
                                        <p:cTn id="9" dur="1000" fill="hold"/>
                                        <p:tgtEl>
                                          <p:spTgt spid="110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02"/>
                                        </p:tgtEl>
                                        <p:attrNameLst>
                                          <p:attrName>style.visibility</p:attrName>
                                        </p:attrNameLst>
                                      </p:cBhvr>
                                      <p:to>
                                        <p:strVal val="visible"/>
                                      </p:to>
                                    </p:set>
                                    <p:animEffect transition="in" filter="fade">
                                      <p:cBhvr>
                                        <p:cTn id="14" dur="1000"/>
                                        <p:tgtEl>
                                          <p:spTgt spid="1102"/>
                                        </p:tgtEl>
                                      </p:cBhvr>
                                    </p:animEffect>
                                    <p:anim calcmode="lin" valueType="num">
                                      <p:cBhvr>
                                        <p:cTn id="15" dur="1000" fill="hold"/>
                                        <p:tgtEl>
                                          <p:spTgt spid="1102"/>
                                        </p:tgtEl>
                                        <p:attrNameLst>
                                          <p:attrName>ppt_x</p:attrName>
                                        </p:attrNameLst>
                                      </p:cBhvr>
                                      <p:tavLst>
                                        <p:tav tm="0">
                                          <p:val>
                                            <p:strVal val="#ppt_x"/>
                                          </p:val>
                                        </p:tav>
                                        <p:tav tm="100000">
                                          <p:val>
                                            <p:strVal val="#ppt_x"/>
                                          </p:val>
                                        </p:tav>
                                      </p:tavLst>
                                    </p:anim>
                                    <p:anim calcmode="lin" valueType="num">
                                      <p:cBhvr>
                                        <p:cTn id="16" dur="1000" fill="hold"/>
                                        <p:tgtEl>
                                          <p:spTgt spid="110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03"/>
                                        </p:tgtEl>
                                        <p:attrNameLst>
                                          <p:attrName>style.visibility</p:attrName>
                                        </p:attrNameLst>
                                      </p:cBhvr>
                                      <p:to>
                                        <p:strVal val="visible"/>
                                      </p:to>
                                    </p:set>
                                    <p:animEffect transition="in" filter="fade">
                                      <p:cBhvr>
                                        <p:cTn id="21" dur="1000"/>
                                        <p:tgtEl>
                                          <p:spTgt spid="1103"/>
                                        </p:tgtEl>
                                      </p:cBhvr>
                                    </p:animEffect>
                                    <p:anim calcmode="lin" valueType="num">
                                      <p:cBhvr>
                                        <p:cTn id="22" dur="1000" fill="hold"/>
                                        <p:tgtEl>
                                          <p:spTgt spid="1103"/>
                                        </p:tgtEl>
                                        <p:attrNameLst>
                                          <p:attrName>ppt_x</p:attrName>
                                        </p:attrNameLst>
                                      </p:cBhvr>
                                      <p:tavLst>
                                        <p:tav tm="0">
                                          <p:val>
                                            <p:strVal val="#ppt_x"/>
                                          </p:val>
                                        </p:tav>
                                        <p:tav tm="100000">
                                          <p:val>
                                            <p:strVal val="#ppt_x"/>
                                          </p:val>
                                        </p:tav>
                                      </p:tavLst>
                                    </p:anim>
                                    <p:anim calcmode="lin" valueType="num">
                                      <p:cBhvr>
                                        <p:cTn id="23" dur="1000" fill="hold"/>
                                        <p:tgtEl>
                                          <p:spTgt spid="110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04"/>
                                        </p:tgtEl>
                                        <p:attrNameLst>
                                          <p:attrName>style.visibility</p:attrName>
                                        </p:attrNameLst>
                                      </p:cBhvr>
                                      <p:to>
                                        <p:strVal val="visible"/>
                                      </p:to>
                                    </p:set>
                                    <p:animEffect transition="in" filter="fade">
                                      <p:cBhvr>
                                        <p:cTn id="28" dur="1000"/>
                                        <p:tgtEl>
                                          <p:spTgt spid="1104"/>
                                        </p:tgtEl>
                                      </p:cBhvr>
                                    </p:animEffect>
                                    <p:anim calcmode="lin" valueType="num">
                                      <p:cBhvr>
                                        <p:cTn id="29" dur="1000" fill="hold"/>
                                        <p:tgtEl>
                                          <p:spTgt spid="1104"/>
                                        </p:tgtEl>
                                        <p:attrNameLst>
                                          <p:attrName>ppt_x</p:attrName>
                                        </p:attrNameLst>
                                      </p:cBhvr>
                                      <p:tavLst>
                                        <p:tav tm="0">
                                          <p:val>
                                            <p:strVal val="#ppt_x"/>
                                          </p:val>
                                        </p:tav>
                                        <p:tav tm="100000">
                                          <p:val>
                                            <p:strVal val="#ppt_x"/>
                                          </p:val>
                                        </p:tav>
                                      </p:tavLst>
                                    </p:anim>
                                    <p:anim calcmode="lin" valueType="num">
                                      <p:cBhvr>
                                        <p:cTn id="30" dur="1000" fill="hold"/>
                                        <p:tgtEl>
                                          <p:spTgt spid="1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1" grpId="0" animBg="1"/>
      <p:bldP spid="1102" grpId="0" animBg="1"/>
      <p:bldP spid="1103" grpId="0" animBg="1"/>
      <p:bldP spid="110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46" name="矩形"/>
          <p:cNvSpPr/>
          <p:nvPr/>
        </p:nvSpPr>
        <p:spPr>
          <a:xfrm>
            <a:off x="1425064" y="305039"/>
            <a:ext cx="5669732"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考点１：银行结算账户的概念和种类</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47" name="矩形"/>
          <p:cNvSpPr/>
          <p:nvPr/>
        </p:nvSpPr>
        <p:spPr>
          <a:xfrm>
            <a:off x="1846844" y="1742063"/>
            <a:ext cx="7734915" cy="491487"/>
          </a:xfrm>
          <a:prstGeom prst="rect">
            <a:avLst/>
          </a:prstGeom>
          <a:noFill/>
          <a:ln w="12700" cap="flat" cmpd="sng">
            <a:noFill/>
            <a:prstDash val="solid"/>
            <a:round/>
          </a:ln>
        </p:spPr>
        <p:txBody>
          <a:bodyPr vert="horz" wrap="square" lIns="91440" tIns="45720" rIns="91440" bIns="45720" anchor="t" anchorCtr="0">
            <a:spAutoFit/>
          </a:bodyPr>
          <a:lstStyle/>
          <a:p>
            <a:pPr marL="0" indent="2540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银行结算账户是指银行为存款人开立的办理资金收付结算的</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活期存款账户</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148" name="对象"/>
          <p:cNvGraphicFramePr>
            <a:graphicFrameLocks noChangeAspect="1"/>
          </p:cNvGraphicFramePr>
          <p:nvPr/>
        </p:nvGraphicFramePr>
        <p:xfrm>
          <a:off x="1948179" y="2567940"/>
          <a:ext cx="8295640" cy="1953259"/>
        </p:xfrm>
        <a:graphic>
          <a:graphicData uri="http://schemas.openxmlformats.org/presentationml/2006/ole">
            <mc:AlternateContent xmlns:mc="http://schemas.openxmlformats.org/markup-compatibility/2006">
              <mc:Choice xmlns:v="urn:schemas-microsoft-com:vml" Requires="v">
                <p:oleObj spid="_x0000_s3076" name="package" r:id="rId2" imgW="4940300" imgH="1170940" progId="package">
                  <p:embed/>
                </p:oleObj>
              </mc:Choice>
              <mc:Fallback>
                <p:oleObj name="package" r:id="rId2" imgW="4940300" imgH="1170940" progId="package">
                  <p:embed/>
                  <p:pic>
                    <p:nvPicPr>
                      <p:cNvPr id="0" name="对象"/>
                      <p:cNvPicPr>
                        <a:picLocks noChangeAspect="1"/>
                      </p:cNvPicPr>
                      <p:nvPr/>
                    </p:nvPicPr>
                    <p:blipFill>
                      <a:blip r:embed="rId3" cstate="print"/>
                      <a:stretch>
                        <a:fillRect/>
                      </a:stretch>
                    </p:blipFill>
                    <p:spPr>
                      <a:xfrm>
                        <a:off x="1948179" y="2567940"/>
                        <a:ext cx="8295640" cy="1953259"/>
                      </a:xfrm>
                      <a:prstGeom prst="rect">
                        <a:avLst/>
                      </a:prstGeom>
                      <a:noFill/>
                      <a:ln w="9525" cap="flat" cmpd="sng">
                        <a:noFill/>
                        <a:prstDash val="solid"/>
                        <a:miter/>
                      </a:ln>
                    </p:spPr>
                  </p:pic>
                </p:oleObj>
              </mc:Fallback>
            </mc:AlternateContent>
          </a:graphicData>
        </a:graphic>
      </p:graphicFrame>
      <p:grpSp>
        <p:nvGrpSpPr>
          <p:cNvPr id="152" name="组合"/>
          <p:cNvGrpSpPr/>
          <p:nvPr/>
        </p:nvGrpSpPr>
        <p:grpSpPr>
          <a:xfrm>
            <a:off x="1119504" y="5004435"/>
            <a:ext cx="10163176" cy="1047749"/>
            <a:chOff x="1119504" y="5004435"/>
            <a:chExt cx="10163176" cy="1047749"/>
          </a:xfrm>
        </p:grpSpPr>
        <p:sp>
          <p:nvSpPr>
            <p:cNvPr id="149" name="矩形"/>
            <p:cNvSpPr/>
            <p:nvPr/>
          </p:nvSpPr>
          <p:spPr>
            <a:xfrm>
              <a:off x="2154555" y="5087619"/>
              <a:ext cx="9116060"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个体工商户凭营业执照以字号或经营者姓名开立的银行结算账户纳入单位银行结算账户管理。</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50" name="矩形"/>
            <p:cNvSpPr/>
            <p:nvPr/>
          </p:nvSpPr>
          <p:spPr>
            <a:xfrm>
              <a:off x="1119504" y="5205093"/>
              <a:ext cx="918845" cy="491488"/>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敲黑板</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151" name="剪去对角的矩形"/>
            <p:cNvSpPr/>
            <p:nvPr/>
          </p:nvSpPr>
          <p:spPr>
            <a:xfrm>
              <a:off x="2156460" y="5004435"/>
              <a:ext cx="9126220" cy="1047749"/>
            </a:xfrm>
            <a:prstGeom prst="snip2DiagRect">
              <a:avLst>
                <a:gd name="adj1" fmla="val 0"/>
                <a:gd name="adj2" fmla="val 11412"/>
              </a:avLst>
            </a:prstGeom>
            <a:noFill/>
            <a:ln w="25400" cap="flat" cmpd="sng">
              <a:solidFill>
                <a:srgbClr val="00AAB7"/>
              </a:solidFill>
              <a:prstDash val="sysDash"/>
              <a:round/>
            </a:ln>
          </p:spPr>
          <p:txBody>
            <a:bodyPr rtlCol="0" anchor="ctr"/>
            <a:lstStyle/>
            <a:p>
              <a:pPr algn="ctr"/>
            </a:p>
          </p:txBody>
        </p:sp>
      </p:gr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47"/>
                                        </p:tgtEl>
                                        <p:attrNameLst>
                                          <p:attrName>style.visibility</p:attrName>
                                        </p:attrNameLst>
                                      </p:cBhvr>
                                      <p:to>
                                        <p:strVal val="visible"/>
                                      </p:to>
                                    </p:set>
                                    <p:anim calcmode="lin" valueType="num">
                                      <p:cBhvr additive="base">
                                        <p:cTn id="7" dur="500"/>
                                        <p:tgtEl>
                                          <p:spTgt spid="147"/>
                                        </p:tgtEl>
                                        <p:attrNameLst>
                                          <p:attrName>ppt_y</p:attrName>
                                        </p:attrNameLst>
                                      </p:cBhvr>
                                      <p:tavLst>
                                        <p:tav tm="0">
                                          <p:val>
                                            <p:strVal val="#ppt_y+#ppt_h*1.125000"/>
                                          </p:val>
                                        </p:tav>
                                        <p:tav tm="100000">
                                          <p:val>
                                            <p:strVal val="#ppt_y"/>
                                          </p:val>
                                        </p:tav>
                                      </p:tavLst>
                                    </p:anim>
                                    <p:animEffect transition="in" filter="wipe(up)">
                                      <p:cBhvr>
                                        <p:cTn id="8" dur="500"/>
                                        <p:tgtEl>
                                          <p:spTgt spid="147"/>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148"/>
                                        </p:tgtEl>
                                        <p:attrNameLst>
                                          <p:attrName>style.visibility</p:attrName>
                                        </p:attrNameLst>
                                      </p:cBhvr>
                                      <p:to>
                                        <p:strVal val="visible"/>
                                      </p:to>
                                    </p:set>
                                    <p:anim calcmode="lin" valueType="num">
                                      <p:cBhvr additive="base">
                                        <p:cTn id="12" dur="500"/>
                                        <p:tgtEl>
                                          <p:spTgt spid="148"/>
                                        </p:tgtEl>
                                        <p:attrNameLst>
                                          <p:attrName>ppt_y</p:attrName>
                                        </p:attrNameLst>
                                      </p:cBhvr>
                                      <p:tavLst>
                                        <p:tav tm="0">
                                          <p:val>
                                            <p:strVal val="#ppt_y+#ppt_h*1.125000"/>
                                          </p:val>
                                        </p:tav>
                                        <p:tav tm="100000">
                                          <p:val>
                                            <p:strVal val="#ppt_y"/>
                                          </p:val>
                                        </p:tav>
                                      </p:tavLst>
                                    </p:anim>
                                    <p:animEffect transition="in" filter="wipe(up)">
                                      <p:cBhvr>
                                        <p:cTn id="13" dur="500"/>
                                        <p:tgtEl>
                                          <p:spTgt spid="148"/>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152"/>
                                        </p:tgtEl>
                                        <p:attrNameLst>
                                          <p:attrName>style.visibility</p:attrName>
                                        </p:attrNameLst>
                                      </p:cBhvr>
                                      <p:to>
                                        <p:strVal val="visible"/>
                                      </p:to>
                                    </p:set>
                                    <p:anim calcmode="lin" valueType="num">
                                      <p:cBhvr additive="base">
                                        <p:cTn id="17" dur="500"/>
                                        <p:tgtEl>
                                          <p:spTgt spid="152"/>
                                        </p:tgtEl>
                                        <p:attrNameLst>
                                          <p:attrName>ppt_y</p:attrName>
                                        </p:attrNameLst>
                                      </p:cBhvr>
                                      <p:tavLst>
                                        <p:tav tm="0">
                                          <p:val>
                                            <p:strVal val="#ppt_y+#ppt_h*1.125000"/>
                                          </p:val>
                                        </p:tav>
                                        <p:tav tm="100000">
                                          <p:val>
                                            <p:strVal val="#ppt_y"/>
                                          </p:val>
                                        </p:tav>
                                      </p:tavLst>
                                    </p:anim>
                                    <p:animEffect transition="in" filter="wipe(up)">
                                      <p:cBhvr>
                                        <p:cTn id="18"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p:bldP spid="152"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05"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109" name="组合"/>
          <p:cNvGrpSpPr/>
          <p:nvPr/>
        </p:nvGrpSpPr>
        <p:grpSpPr>
          <a:xfrm>
            <a:off x="1499411" y="1524815"/>
            <a:ext cx="2730744" cy="601980"/>
            <a:chOff x="1499411" y="1524815"/>
            <a:chExt cx="2730744" cy="601980"/>
          </a:xfrm>
        </p:grpSpPr>
        <p:sp>
          <p:nvSpPr>
            <p:cNvPr id="1106" name="圆角矩形"/>
            <p:cNvSpPr/>
            <p:nvPr/>
          </p:nvSpPr>
          <p:spPr>
            <a:xfrm>
              <a:off x="1499411" y="1531800"/>
              <a:ext cx="2730744"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107" name="流程图: 离页连接符"/>
            <p:cNvSpPr/>
            <p:nvPr/>
          </p:nvSpPr>
          <p:spPr>
            <a:xfrm>
              <a:off x="1823262" y="1524815"/>
              <a:ext cx="884550"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（八）</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108" name="矩形"/>
            <p:cNvSpPr/>
            <p:nvPr/>
          </p:nvSpPr>
          <p:spPr>
            <a:xfrm>
              <a:off x="2895778" y="1567997"/>
              <a:ext cx="9036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支票</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110" name="矩形"/>
          <p:cNvSpPr/>
          <p:nvPr/>
        </p:nvSpPr>
        <p:spPr>
          <a:xfrm>
            <a:off x="1428728" y="2473660"/>
            <a:ext cx="9664927" cy="8915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支票是指出票人签发的、委托办理支票存款业务的银行在</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见票时</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无条件支付</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确定的金额</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给收款人或者持票人的票据（见票即付）。</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11" name="矩形"/>
          <p:cNvSpPr/>
          <p:nvPr/>
        </p:nvSpPr>
        <p:spPr>
          <a:xfrm>
            <a:off x="1435177" y="3553057"/>
            <a:ext cx="3581618" cy="4914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1．支票的概念、种类和适用范围</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12" name="矩形"/>
          <p:cNvSpPr/>
          <p:nvPr/>
        </p:nvSpPr>
        <p:spPr>
          <a:xfrm>
            <a:off x="1432103" y="4159013"/>
            <a:ext cx="9664925" cy="169163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1）支票的概念</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支票是指出票人签发的、委托办理支票存款业务的银行在见票时无条件支付确定的金额给收款人或者持票人的票据。支票的基本当事人包括出票人（即存款人）、付款人（出票人的开户银行）和收款人。</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09"/>
                                        </p:tgtEl>
                                        <p:attrNameLst>
                                          <p:attrName>style.visibility</p:attrName>
                                        </p:attrNameLst>
                                      </p:cBhvr>
                                      <p:to>
                                        <p:strVal val="visible"/>
                                      </p:to>
                                    </p:set>
                                    <p:animEffect transition="in" filter="fade">
                                      <p:cBhvr>
                                        <p:cTn id="7" dur="1000"/>
                                        <p:tgtEl>
                                          <p:spTgt spid="1109"/>
                                        </p:tgtEl>
                                      </p:cBhvr>
                                    </p:animEffect>
                                    <p:anim calcmode="lin" valueType="num">
                                      <p:cBhvr>
                                        <p:cTn id="8" dur="1000" fill="hold"/>
                                        <p:tgtEl>
                                          <p:spTgt spid="1109"/>
                                        </p:tgtEl>
                                        <p:attrNameLst>
                                          <p:attrName>ppt_x</p:attrName>
                                        </p:attrNameLst>
                                      </p:cBhvr>
                                      <p:tavLst>
                                        <p:tav tm="0">
                                          <p:val>
                                            <p:strVal val="#ppt_x"/>
                                          </p:val>
                                        </p:tav>
                                        <p:tav tm="100000">
                                          <p:val>
                                            <p:strVal val="#ppt_x"/>
                                          </p:val>
                                        </p:tav>
                                      </p:tavLst>
                                    </p:anim>
                                    <p:anim calcmode="lin" valueType="num">
                                      <p:cBhvr>
                                        <p:cTn id="9" dur="1000" fill="hold"/>
                                        <p:tgtEl>
                                          <p:spTgt spid="110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10"/>
                                        </p:tgtEl>
                                        <p:attrNameLst>
                                          <p:attrName>style.visibility</p:attrName>
                                        </p:attrNameLst>
                                      </p:cBhvr>
                                      <p:to>
                                        <p:strVal val="visible"/>
                                      </p:to>
                                    </p:set>
                                    <p:animEffect transition="in" filter="fade">
                                      <p:cBhvr>
                                        <p:cTn id="14" dur="1000"/>
                                        <p:tgtEl>
                                          <p:spTgt spid="1110"/>
                                        </p:tgtEl>
                                      </p:cBhvr>
                                    </p:animEffect>
                                    <p:anim calcmode="lin" valueType="num">
                                      <p:cBhvr>
                                        <p:cTn id="15" dur="1000" fill="hold"/>
                                        <p:tgtEl>
                                          <p:spTgt spid="1110"/>
                                        </p:tgtEl>
                                        <p:attrNameLst>
                                          <p:attrName>ppt_x</p:attrName>
                                        </p:attrNameLst>
                                      </p:cBhvr>
                                      <p:tavLst>
                                        <p:tav tm="0">
                                          <p:val>
                                            <p:strVal val="#ppt_x"/>
                                          </p:val>
                                        </p:tav>
                                        <p:tav tm="100000">
                                          <p:val>
                                            <p:strVal val="#ppt_x"/>
                                          </p:val>
                                        </p:tav>
                                      </p:tavLst>
                                    </p:anim>
                                    <p:anim calcmode="lin" valueType="num">
                                      <p:cBhvr>
                                        <p:cTn id="16" dur="1000" fill="hold"/>
                                        <p:tgtEl>
                                          <p:spTgt spid="11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11"/>
                                        </p:tgtEl>
                                        <p:attrNameLst>
                                          <p:attrName>style.visibility</p:attrName>
                                        </p:attrNameLst>
                                      </p:cBhvr>
                                      <p:to>
                                        <p:strVal val="visible"/>
                                      </p:to>
                                    </p:set>
                                    <p:animEffect transition="in" filter="fade">
                                      <p:cBhvr>
                                        <p:cTn id="21" dur="1000"/>
                                        <p:tgtEl>
                                          <p:spTgt spid="1111"/>
                                        </p:tgtEl>
                                      </p:cBhvr>
                                    </p:animEffect>
                                    <p:anim calcmode="lin" valueType="num">
                                      <p:cBhvr>
                                        <p:cTn id="22" dur="1000" fill="hold"/>
                                        <p:tgtEl>
                                          <p:spTgt spid="1111"/>
                                        </p:tgtEl>
                                        <p:attrNameLst>
                                          <p:attrName>ppt_x</p:attrName>
                                        </p:attrNameLst>
                                      </p:cBhvr>
                                      <p:tavLst>
                                        <p:tav tm="0">
                                          <p:val>
                                            <p:strVal val="#ppt_x"/>
                                          </p:val>
                                        </p:tav>
                                        <p:tav tm="100000">
                                          <p:val>
                                            <p:strVal val="#ppt_x"/>
                                          </p:val>
                                        </p:tav>
                                      </p:tavLst>
                                    </p:anim>
                                    <p:anim calcmode="lin" valueType="num">
                                      <p:cBhvr>
                                        <p:cTn id="23" dur="1000" fill="hold"/>
                                        <p:tgtEl>
                                          <p:spTgt spid="11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12"/>
                                        </p:tgtEl>
                                        <p:attrNameLst>
                                          <p:attrName>style.visibility</p:attrName>
                                        </p:attrNameLst>
                                      </p:cBhvr>
                                      <p:to>
                                        <p:strVal val="visible"/>
                                      </p:to>
                                    </p:set>
                                    <p:animEffect transition="in" filter="fade">
                                      <p:cBhvr>
                                        <p:cTn id="28" dur="1000"/>
                                        <p:tgtEl>
                                          <p:spTgt spid="1112"/>
                                        </p:tgtEl>
                                      </p:cBhvr>
                                    </p:animEffect>
                                    <p:anim calcmode="lin" valueType="num">
                                      <p:cBhvr>
                                        <p:cTn id="29" dur="1000" fill="hold"/>
                                        <p:tgtEl>
                                          <p:spTgt spid="1112"/>
                                        </p:tgtEl>
                                        <p:attrNameLst>
                                          <p:attrName>ppt_x</p:attrName>
                                        </p:attrNameLst>
                                      </p:cBhvr>
                                      <p:tavLst>
                                        <p:tav tm="0">
                                          <p:val>
                                            <p:strVal val="#ppt_x"/>
                                          </p:val>
                                        </p:tav>
                                        <p:tav tm="100000">
                                          <p:val>
                                            <p:strVal val="#ppt_x"/>
                                          </p:val>
                                        </p:tav>
                                      </p:tavLst>
                                    </p:anim>
                                    <p:anim calcmode="lin" valueType="num">
                                      <p:cBhvr>
                                        <p:cTn id="30" dur="1000" fill="hold"/>
                                        <p:tgtEl>
                                          <p:spTgt spid="11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9" grpId="0" animBg="1"/>
      <p:bldP spid="1110" grpId="0" animBg="1"/>
      <p:bldP spid="1111" grpId="0" animBg="1"/>
      <p:bldP spid="1112"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13"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114" name="矩形"/>
          <p:cNvSpPr/>
          <p:nvPr/>
        </p:nvSpPr>
        <p:spPr>
          <a:xfrm>
            <a:off x="1218621" y="1454501"/>
            <a:ext cx="1862949" cy="358137"/>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2）支票的种类</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1115" name="表格"/>
          <p:cNvGraphicFramePr>
            <a:graphicFrameLocks noGrp="1"/>
          </p:cNvGraphicFramePr>
          <p:nvPr/>
        </p:nvGraphicFramePr>
        <p:xfrm>
          <a:off x="1247967" y="1993831"/>
          <a:ext cx="9767454" cy="2057400"/>
        </p:xfrm>
        <a:graphic>
          <a:graphicData uri="http://schemas.openxmlformats.org/drawingml/2006/table">
            <a:tbl>
              <a:tblPr bandRow="1">
                <a:noFill/>
              </a:tblPr>
              <a:tblGrid>
                <a:gridCol w="1795259"/>
                <a:gridCol w="4291368"/>
                <a:gridCol w="1853933"/>
                <a:gridCol w="1826894"/>
              </a:tblGrid>
              <a:tr h="143510">
                <a:tc rowSpan="2">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种类</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0A3142"/>
                    </a:solidFill>
                  </a:tcPr>
                </a:tc>
                <a:tc rowSpan="2">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特点</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0A3142"/>
                    </a:solidFill>
                  </a:tcPr>
                </a:tc>
                <a:tc gridSpan="2">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用途</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142875">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0A3142"/>
                    </a:solidFill>
                  </a:tcPr>
                </a:tc>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200"/>
                        </a:spcBef>
                        <a:spcAft>
                          <a:spcPts val="200"/>
                        </a:spcAft>
                        <a:buNone/>
                      </a:pPr>
                      <a:r>
                        <a:rPr lang="zh-CN" altLang="en-US" sz="1800" b="0" i="0" u="none" strike="noStrike" kern="0" cap="none" spc="0" baseline="0">
                          <a:solidFill>
                            <a:srgbClr val="2F2F2F"/>
                          </a:solidFill>
                          <a:latin typeface="微软雅黑" panose="020B0503020204020204" charset="-122"/>
                          <a:ea typeface="微软雅黑" panose="020B0503020204020204" charset="-122"/>
                          <a:cs typeface="Times New Roman" panose="02020603050405020304" charset="0"/>
                        </a:rPr>
                        <a:t>转账</a:t>
                      </a:r>
                      <a:endParaRPr lang="zh-CN" altLang="en-US" sz="1800" b="0" i="0" u="none" strike="noStrike" kern="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50000"/>
                        </a:lnSpc>
                        <a:spcBef>
                          <a:spcPts val="200"/>
                        </a:spcBef>
                        <a:spcAft>
                          <a:spcPts val="200"/>
                        </a:spcAft>
                        <a:buNone/>
                      </a:pPr>
                      <a:r>
                        <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t>支取现金</a:t>
                      </a:r>
                      <a:endPar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0">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现金支票</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支票上印有“现金”字样</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50000"/>
                        </a:lnSpc>
                        <a:spcBef>
                          <a:spcPts val="0"/>
                        </a:spcBef>
                        <a:spcAft>
                          <a:spcPts val="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不可以</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50000"/>
                        </a:lnSpc>
                        <a:spcBef>
                          <a:spcPts val="0"/>
                        </a:spcBef>
                        <a:spcAft>
                          <a:spcPts val="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可以</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0">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转账支票</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支票上印有“转账”字样</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50000"/>
                        </a:lnSpc>
                        <a:spcBef>
                          <a:spcPts val="0"/>
                        </a:spcBef>
                        <a:spcAft>
                          <a:spcPts val="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可以</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50000"/>
                        </a:lnSpc>
                        <a:spcBef>
                          <a:spcPts val="0"/>
                        </a:spcBef>
                        <a:spcAft>
                          <a:spcPts val="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不可以</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137160">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普通支票</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支票上未印有“现金”或“转账”字样</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50000"/>
                        </a:lnSpc>
                        <a:spcBef>
                          <a:spcPts val="0"/>
                        </a:spcBef>
                        <a:spcAft>
                          <a:spcPts val="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可以</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50000"/>
                        </a:lnSpc>
                        <a:spcBef>
                          <a:spcPts val="0"/>
                        </a:spcBef>
                        <a:spcAft>
                          <a:spcPts val="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可以</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grpSp>
        <p:nvGrpSpPr>
          <p:cNvPr id="1523" name="组合"/>
          <p:cNvGrpSpPr/>
          <p:nvPr/>
        </p:nvGrpSpPr>
        <p:grpSpPr>
          <a:xfrm>
            <a:off x="1286026" y="4572175"/>
            <a:ext cx="9777252" cy="1139828"/>
            <a:chOff x="1286026" y="4572175"/>
            <a:chExt cx="9777252" cy="1139828"/>
          </a:xfrm>
        </p:grpSpPr>
        <p:sp>
          <p:nvSpPr>
            <p:cNvPr id="1116" name="矩形"/>
            <p:cNvSpPr/>
            <p:nvPr/>
          </p:nvSpPr>
          <p:spPr>
            <a:xfrm>
              <a:off x="1566556" y="5150480"/>
              <a:ext cx="9288977" cy="4914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在普通支票左上角划两条平行线的，为划线支票，划线支票只能用于转账，</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不得支取现金</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17" name="矩形"/>
            <p:cNvSpPr/>
            <p:nvPr/>
          </p:nvSpPr>
          <p:spPr>
            <a:xfrm>
              <a:off x="1286026" y="4572175"/>
              <a:ext cx="1219007" cy="491487"/>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　敲黑板</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1118" name="剪去对角的矩形"/>
            <p:cNvSpPr/>
            <p:nvPr/>
          </p:nvSpPr>
          <p:spPr>
            <a:xfrm>
              <a:off x="1286415" y="5134456"/>
              <a:ext cx="9776862" cy="577547"/>
            </a:xfrm>
            <a:prstGeom prst="snip2DiagRect">
              <a:avLst>
                <a:gd name="adj1" fmla="val 0"/>
                <a:gd name="adj2" fmla="val 856"/>
              </a:avLst>
            </a:prstGeom>
            <a:noFill/>
            <a:ln w="25400" cap="flat" cmpd="sng">
              <a:solidFill>
                <a:srgbClr val="00AAB7"/>
              </a:solidFill>
              <a:prstDash val="sysDash"/>
              <a:round/>
            </a:ln>
          </p:spPr>
          <p:txBody>
            <a:bodyPr rtlCol="0"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14"/>
                                        </p:tgtEl>
                                        <p:attrNameLst>
                                          <p:attrName>style.visibility</p:attrName>
                                        </p:attrNameLst>
                                      </p:cBhvr>
                                      <p:to>
                                        <p:strVal val="visible"/>
                                      </p:to>
                                    </p:set>
                                    <p:animEffect transition="in" filter="fade">
                                      <p:cBhvr>
                                        <p:cTn id="7" dur="1000"/>
                                        <p:tgtEl>
                                          <p:spTgt spid="1114"/>
                                        </p:tgtEl>
                                      </p:cBhvr>
                                    </p:animEffect>
                                    <p:anim calcmode="lin" valueType="num">
                                      <p:cBhvr>
                                        <p:cTn id="8" dur="1000" fill="hold"/>
                                        <p:tgtEl>
                                          <p:spTgt spid="1114"/>
                                        </p:tgtEl>
                                        <p:attrNameLst>
                                          <p:attrName>ppt_x</p:attrName>
                                        </p:attrNameLst>
                                      </p:cBhvr>
                                      <p:tavLst>
                                        <p:tav tm="0">
                                          <p:val>
                                            <p:strVal val="#ppt_x"/>
                                          </p:val>
                                        </p:tav>
                                        <p:tav tm="100000">
                                          <p:val>
                                            <p:strVal val="#ppt_x"/>
                                          </p:val>
                                        </p:tav>
                                      </p:tavLst>
                                    </p:anim>
                                    <p:anim calcmode="lin" valueType="num">
                                      <p:cBhvr>
                                        <p:cTn id="9" dur="1000" fill="hold"/>
                                        <p:tgtEl>
                                          <p:spTgt spid="11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115"/>
                                        </p:tgtEl>
                                        <p:attrNameLst>
                                          <p:attrName>style.visibility</p:attrName>
                                        </p:attrNameLst>
                                      </p:cBhvr>
                                      <p:to>
                                        <p:strVal val="visible"/>
                                      </p:to>
                                    </p:set>
                                    <p:animEffect transition="in" filter="wipe(down)">
                                      <p:cBhvr>
                                        <p:cTn id="14" dur="500"/>
                                        <p:tgtEl>
                                          <p:spTgt spid="1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4"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20"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121" name="矩形"/>
          <p:cNvSpPr/>
          <p:nvPr/>
        </p:nvSpPr>
        <p:spPr>
          <a:xfrm>
            <a:off x="2122361" y="1470189"/>
            <a:ext cx="1659565" cy="358137"/>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3）适用范围</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22" name="矩形"/>
          <p:cNvSpPr/>
          <p:nvPr/>
        </p:nvSpPr>
        <p:spPr>
          <a:xfrm>
            <a:off x="2122361" y="1917297"/>
            <a:ext cx="7276429" cy="8915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单位和个人在同一票据交换区域的各种款项结算，均可以使用支票。</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全国支票影像系统支持全国使用。</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1123" name="对象"/>
          <p:cNvGraphicFramePr>
            <a:graphicFrameLocks noChangeAspect="1"/>
          </p:cNvGraphicFramePr>
          <p:nvPr/>
        </p:nvGraphicFramePr>
        <p:xfrm>
          <a:off x="2126778" y="3141794"/>
          <a:ext cx="7892439" cy="2039724"/>
        </p:xfrm>
        <a:graphic>
          <a:graphicData uri="http://schemas.openxmlformats.org/presentationml/2006/ole">
            <mc:AlternateContent xmlns:mc="http://schemas.openxmlformats.org/markup-compatibility/2006">
              <mc:Choice xmlns:v="urn:schemas-microsoft-com:vml" Requires="v">
                <p:oleObj spid="_x0000_s13316" name="package" r:id="rId2" imgW="4281805" imgH="1115060" progId="package">
                  <p:embed/>
                </p:oleObj>
              </mc:Choice>
              <mc:Fallback>
                <p:oleObj name="package" r:id="rId2" imgW="4281805" imgH="1115060" progId="package">
                  <p:embed/>
                  <p:pic>
                    <p:nvPicPr>
                      <p:cNvPr id="0" name="对象"/>
                      <p:cNvPicPr>
                        <a:picLocks noChangeAspect="1"/>
                      </p:cNvPicPr>
                      <p:nvPr/>
                    </p:nvPicPr>
                    <p:blipFill>
                      <a:blip r:embed="rId3" cstate="print"/>
                      <a:stretch>
                        <a:fillRect/>
                      </a:stretch>
                    </p:blipFill>
                    <p:spPr>
                      <a:xfrm>
                        <a:off x="2126778" y="3141794"/>
                        <a:ext cx="7892439" cy="2039724"/>
                      </a:xfrm>
                      <a:prstGeom prst="rect">
                        <a:avLst/>
                      </a:prstGeom>
                      <a:noFill/>
                      <a:ln w="9525" cap="flat" cmpd="sng">
                        <a:noFill/>
                        <a:prstDash val="solid"/>
                        <a:miter/>
                      </a:ln>
                    </p:spPr>
                  </p:pic>
                </p:oleObj>
              </mc:Fallback>
            </mc:AlternateContent>
          </a:graphicData>
        </a:graphic>
      </p:graphicFrame>
      <p:sp>
        <p:nvSpPr>
          <p:cNvPr id="1124" name="矩形"/>
          <p:cNvSpPr/>
          <p:nvPr/>
        </p:nvSpPr>
        <p:spPr>
          <a:xfrm>
            <a:off x="5151266" y="5712673"/>
            <a:ext cx="1988453"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支票的业务流程</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25" name="上箭头"/>
          <p:cNvSpPr/>
          <p:nvPr/>
        </p:nvSpPr>
        <p:spPr>
          <a:xfrm>
            <a:off x="5868993" y="5308706"/>
            <a:ext cx="546278" cy="350176"/>
          </a:xfrm>
          <a:prstGeom prst="upArrow">
            <a:avLst>
              <a:gd name="adj1" fmla="val 50000"/>
              <a:gd name="adj2" fmla="val 25000"/>
            </a:avLst>
          </a:prstGeom>
          <a:solidFill>
            <a:schemeClr val="accent1"/>
          </a:solidFill>
          <a:ln w="12700" cap="flat" cmpd="sng">
            <a:noFill/>
            <a:prstDash val="solid"/>
            <a:round/>
          </a:ln>
        </p:spPr>
        <p:txBody>
          <a:bodyPr rtlCol="0" anchor="ctr"/>
          <a:lstStyle/>
          <a:p>
            <a:pPr algn="ctr"/>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21"/>
                                        </p:tgtEl>
                                        <p:attrNameLst>
                                          <p:attrName>style.visibility</p:attrName>
                                        </p:attrNameLst>
                                      </p:cBhvr>
                                      <p:to>
                                        <p:strVal val="visible"/>
                                      </p:to>
                                    </p:set>
                                    <p:animEffect transition="in" filter="fade">
                                      <p:cBhvr>
                                        <p:cTn id="7" dur="1000"/>
                                        <p:tgtEl>
                                          <p:spTgt spid="1121"/>
                                        </p:tgtEl>
                                      </p:cBhvr>
                                    </p:animEffect>
                                    <p:anim calcmode="lin" valueType="num">
                                      <p:cBhvr>
                                        <p:cTn id="8" dur="1000" fill="hold"/>
                                        <p:tgtEl>
                                          <p:spTgt spid="1121"/>
                                        </p:tgtEl>
                                        <p:attrNameLst>
                                          <p:attrName>ppt_x</p:attrName>
                                        </p:attrNameLst>
                                      </p:cBhvr>
                                      <p:tavLst>
                                        <p:tav tm="0">
                                          <p:val>
                                            <p:strVal val="#ppt_x"/>
                                          </p:val>
                                        </p:tav>
                                        <p:tav tm="100000">
                                          <p:val>
                                            <p:strVal val="#ppt_x"/>
                                          </p:val>
                                        </p:tav>
                                      </p:tavLst>
                                    </p:anim>
                                    <p:anim calcmode="lin" valueType="num">
                                      <p:cBhvr>
                                        <p:cTn id="9" dur="1000" fill="hold"/>
                                        <p:tgtEl>
                                          <p:spTgt spid="11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22"/>
                                        </p:tgtEl>
                                        <p:attrNameLst>
                                          <p:attrName>style.visibility</p:attrName>
                                        </p:attrNameLst>
                                      </p:cBhvr>
                                      <p:to>
                                        <p:strVal val="visible"/>
                                      </p:to>
                                    </p:set>
                                    <p:animEffect transition="in" filter="fade">
                                      <p:cBhvr>
                                        <p:cTn id="14" dur="1000"/>
                                        <p:tgtEl>
                                          <p:spTgt spid="1122"/>
                                        </p:tgtEl>
                                      </p:cBhvr>
                                    </p:animEffect>
                                    <p:anim calcmode="lin" valueType="num">
                                      <p:cBhvr>
                                        <p:cTn id="15" dur="1000" fill="hold"/>
                                        <p:tgtEl>
                                          <p:spTgt spid="1122"/>
                                        </p:tgtEl>
                                        <p:attrNameLst>
                                          <p:attrName>ppt_x</p:attrName>
                                        </p:attrNameLst>
                                      </p:cBhvr>
                                      <p:tavLst>
                                        <p:tav tm="0">
                                          <p:val>
                                            <p:strVal val="#ppt_x"/>
                                          </p:val>
                                        </p:tav>
                                        <p:tav tm="100000">
                                          <p:val>
                                            <p:strVal val="#ppt_x"/>
                                          </p:val>
                                        </p:tav>
                                      </p:tavLst>
                                    </p:anim>
                                    <p:anim calcmode="lin" valueType="num">
                                      <p:cBhvr>
                                        <p:cTn id="16" dur="1000" fill="hold"/>
                                        <p:tgtEl>
                                          <p:spTgt spid="11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24"/>
                                        </p:tgtEl>
                                        <p:attrNameLst>
                                          <p:attrName>style.visibility</p:attrName>
                                        </p:attrNameLst>
                                      </p:cBhvr>
                                      <p:to>
                                        <p:strVal val="visible"/>
                                      </p:to>
                                    </p:set>
                                    <p:animEffect transition="in" filter="fade">
                                      <p:cBhvr>
                                        <p:cTn id="21" dur="1000"/>
                                        <p:tgtEl>
                                          <p:spTgt spid="1124"/>
                                        </p:tgtEl>
                                      </p:cBhvr>
                                    </p:animEffect>
                                    <p:anim calcmode="lin" valueType="num">
                                      <p:cBhvr>
                                        <p:cTn id="22" dur="1000" fill="hold"/>
                                        <p:tgtEl>
                                          <p:spTgt spid="1124"/>
                                        </p:tgtEl>
                                        <p:attrNameLst>
                                          <p:attrName>ppt_x</p:attrName>
                                        </p:attrNameLst>
                                      </p:cBhvr>
                                      <p:tavLst>
                                        <p:tav tm="0">
                                          <p:val>
                                            <p:strVal val="#ppt_x"/>
                                          </p:val>
                                        </p:tav>
                                        <p:tav tm="100000">
                                          <p:val>
                                            <p:strVal val="#ppt_x"/>
                                          </p:val>
                                        </p:tav>
                                      </p:tavLst>
                                    </p:anim>
                                    <p:anim calcmode="lin" valueType="num">
                                      <p:cBhvr>
                                        <p:cTn id="23" dur="1000" fill="hold"/>
                                        <p:tgtEl>
                                          <p:spTgt spid="112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25"/>
                                        </p:tgtEl>
                                        <p:attrNameLst>
                                          <p:attrName>style.visibility</p:attrName>
                                        </p:attrNameLst>
                                      </p:cBhvr>
                                      <p:to>
                                        <p:strVal val="visible"/>
                                      </p:to>
                                    </p:set>
                                    <p:animEffect transition="in" filter="fade">
                                      <p:cBhvr>
                                        <p:cTn id="28" dur="1000"/>
                                        <p:tgtEl>
                                          <p:spTgt spid="1125"/>
                                        </p:tgtEl>
                                      </p:cBhvr>
                                    </p:animEffect>
                                    <p:anim calcmode="lin" valueType="num">
                                      <p:cBhvr>
                                        <p:cTn id="29" dur="1000" fill="hold"/>
                                        <p:tgtEl>
                                          <p:spTgt spid="1125"/>
                                        </p:tgtEl>
                                        <p:attrNameLst>
                                          <p:attrName>ppt_x</p:attrName>
                                        </p:attrNameLst>
                                      </p:cBhvr>
                                      <p:tavLst>
                                        <p:tav tm="0">
                                          <p:val>
                                            <p:strVal val="#ppt_x"/>
                                          </p:val>
                                        </p:tav>
                                        <p:tav tm="100000">
                                          <p:val>
                                            <p:strVal val="#ppt_x"/>
                                          </p:val>
                                        </p:tav>
                                      </p:tavLst>
                                    </p:anim>
                                    <p:anim calcmode="lin" valueType="num">
                                      <p:cBhvr>
                                        <p:cTn id="30" dur="1000" fill="hold"/>
                                        <p:tgtEl>
                                          <p:spTgt spid="112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23"/>
                                        </p:tgtEl>
                                        <p:attrNameLst>
                                          <p:attrName>style.visibility</p:attrName>
                                        </p:attrNameLst>
                                      </p:cBhvr>
                                      <p:to>
                                        <p:strVal val="visible"/>
                                      </p:to>
                                    </p:set>
                                    <p:animEffect transition="in" filter="fade">
                                      <p:cBhvr>
                                        <p:cTn id="35" dur="1000"/>
                                        <p:tgtEl>
                                          <p:spTgt spid="1123"/>
                                        </p:tgtEl>
                                      </p:cBhvr>
                                    </p:animEffect>
                                    <p:anim calcmode="lin" valueType="num">
                                      <p:cBhvr>
                                        <p:cTn id="36" dur="1000" fill="hold"/>
                                        <p:tgtEl>
                                          <p:spTgt spid="1123"/>
                                        </p:tgtEl>
                                        <p:attrNameLst>
                                          <p:attrName>ppt_x</p:attrName>
                                        </p:attrNameLst>
                                      </p:cBhvr>
                                      <p:tavLst>
                                        <p:tav tm="0">
                                          <p:val>
                                            <p:strVal val="#ppt_x"/>
                                          </p:val>
                                        </p:tav>
                                        <p:tav tm="100000">
                                          <p:val>
                                            <p:strVal val="#ppt_x"/>
                                          </p:val>
                                        </p:tav>
                                      </p:tavLst>
                                    </p:anim>
                                    <p:anim calcmode="lin" valueType="num">
                                      <p:cBhvr>
                                        <p:cTn id="37" dur="1000" fill="hold"/>
                                        <p:tgtEl>
                                          <p:spTgt spid="1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1" grpId="0" animBg="1"/>
      <p:bldP spid="1122" grpId="0" animBg="1"/>
      <p:bldP spid="1124" grpId="0" animBg="1"/>
      <p:bldP spid="1125"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26"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129" name="组合"/>
          <p:cNvGrpSpPr/>
          <p:nvPr/>
        </p:nvGrpSpPr>
        <p:grpSpPr>
          <a:xfrm>
            <a:off x="2028703" y="1512944"/>
            <a:ext cx="4164132" cy="586740"/>
            <a:chOff x="2028703" y="1512944"/>
            <a:chExt cx="4164132" cy="586740"/>
          </a:xfrm>
        </p:grpSpPr>
        <p:sp>
          <p:nvSpPr>
            <p:cNvPr id="1127" name="矩形"/>
            <p:cNvSpPr/>
            <p:nvPr/>
          </p:nvSpPr>
          <p:spPr>
            <a:xfrm>
              <a:off x="2216029" y="1513579"/>
              <a:ext cx="3822729" cy="525777"/>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支票的种类及用途</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1128" name="剪去对角的矩形"/>
            <p:cNvSpPr/>
            <p:nvPr/>
          </p:nvSpPr>
          <p:spPr>
            <a:xfrm>
              <a:off x="2028703" y="1512944"/>
              <a:ext cx="4164132" cy="586740"/>
            </a:xfrm>
            <a:prstGeom prst="snip2DiagRect">
              <a:avLst>
                <a:gd name="adj1" fmla="val 0"/>
                <a:gd name="adj2" fmla="val 14898"/>
              </a:avLst>
            </a:prstGeom>
            <a:noFill/>
            <a:ln w="25400" cap="flat" cmpd="sng">
              <a:solidFill>
                <a:srgbClr val="4BACC6"/>
              </a:solidFill>
              <a:prstDash val="solid"/>
              <a:round/>
            </a:ln>
          </p:spPr>
          <p:txBody>
            <a:bodyPr rtlCol="0" anchor="ctr"/>
            <a:lstStyle/>
            <a:p>
              <a:pPr algn="ctr"/>
            </a:p>
          </p:txBody>
        </p:sp>
      </p:grpSp>
      <p:sp>
        <p:nvSpPr>
          <p:cNvPr id="1130" name="矩形"/>
          <p:cNvSpPr/>
          <p:nvPr/>
        </p:nvSpPr>
        <p:spPr>
          <a:xfrm>
            <a:off x="1778906" y="2393540"/>
            <a:ext cx="7998077"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多选】根据支付结算法律制度的规定，支票可以分为（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．现金支票	　B．转账支票	　　C．普通支票　	D．划线支票</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31" name="矩形"/>
          <p:cNvSpPr/>
          <p:nvPr/>
        </p:nvSpPr>
        <p:spPr>
          <a:xfrm>
            <a:off x="1778906" y="3498423"/>
            <a:ext cx="6009063" cy="8915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【解析】选项D，划线支票属于普通支票的一种特殊形式。</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32" name="矩形"/>
          <p:cNvSpPr/>
          <p:nvPr/>
        </p:nvSpPr>
        <p:spPr>
          <a:xfrm>
            <a:off x="1785069" y="4825739"/>
            <a:ext cx="7263542" cy="36830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【例题2·判断】普通支票既可以转账，又可以取现。	（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33" name="矩形"/>
          <p:cNvSpPr/>
          <p:nvPr/>
        </p:nvSpPr>
        <p:spPr>
          <a:xfrm>
            <a:off x="1781707" y="5372017"/>
            <a:ext cx="1373819"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29"/>
                                        </p:tgtEl>
                                        <p:attrNameLst>
                                          <p:attrName>style.visibility</p:attrName>
                                        </p:attrNameLst>
                                      </p:cBhvr>
                                      <p:to>
                                        <p:strVal val="visible"/>
                                      </p:to>
                                    </p:set>
                                    <p:animEffect transition="in" filter="fade">
                                      <p:cBhvr>
                                        <p:cTn id="7" dur="1000"/>
                                        <p:tgtEl>
                                          <p:spTgt spid="1129"/>
                                        </p:tgtEl>
                                      </p:cBhvr>
                                    </p:animEffect>
                                    <p:anim calcmode="lin" valueType="num">
                                      <p:cBhvr>
                                        <p:cTn id="8" dur="1000" fill="hold"/>
                                        <p:tgtEl>
                                          <p:spTgt spid="1129"/>
                                        </p:tgtEl>
                                        <p:attrNameLst>
                                          <p:attrName>ppt_x</p:attrName>
                                        </p:attrNameLst>
                                      </p:cBhvr>
                                      <p:tavLst>
                                        <p:tav tm="0">
                                          <p:val>
                                            <p:strVal val="#ppt_x"/>
                                          </p:val>
                                        </p:tav>
                                        <p:tav tm="100000">
                                          <p:val>
                                            <p:strVal val="#ppt_x"/>
                                          </p:val>
                                        </p:tav>
                                      </p:tavLst>
                                    </p:anim>
                                    <p:anim calcmode="lin" valueType="num">
                                      <p:cBhvr>
                                        <p:cTn id="9" dur="1000" fill="hold"/>
                                        <p:tgtEl>
                                          <p:spTgt spid="11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30"/>
                                        </p:tgtEl>
                                        <p:attrNameLst>
                                          <p:attrName>style.visibility</p:attrName>
                                        </p:attrNameLst>
                                      </p:cBhvr>
                                      <p:to>
                                        <p:strVal val="visible"/>
                                      </p:to>
                                    </p:set>
                                    <p:animEffect transition="in" filter="fade">
                                      <p:cBhvr>
                                        <p:cTn id="14" dur="1000"/>
                                        <p:tgtEl>
                                          <p:spTgt spid="1130"/>
                                        </p:tgtEl>
                                      </p:cBhvr>
                                    </p:animEffect>
                                    <p:anim calcmode="lin" valueType="num">
                                      <p:cBhvr>
                                        <p:cTn id="15" dur="1000" fill="hold"/>
                                        <p:tgtEl>
                                          <p:spTgt spid="1130"/>
                                        </p:tgtEl>
                                        <p:attrNameLst>
                                          <p:attrName>ppt_x</p:attrName>
                                        </p:attrNameLst>
                                      </p:cBhvr>
                                      <p:tavLst>
                                        <p:tav tm="0">
                                          <p:val>
                                            <p:strVal val="#ppt_x"/>
                                          </p:val>
                                        </p:tav>
                                        <p:tav tm="100000">
                                          <p:val>
                                            <p:strVal val="#ppt_x"/>
                                          </p:val>
                                        </p:tav>
                                      </p:tavLst>
                                    </p:anim>
                                    <p:anim calcmode="lin" valueType="num">
                                      <p:cBhvr>
                                        <p:cTn id="16" dur="1000" fill="hold"/>
                                        <p:tgtEl>
                                          <p:spTgt spid="113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31"/>
                                        </p:tgtEl>
                                        <p:attrNameLst>
                                          <p:attrName>style.visibility</p:attrName>
                                        </p:attrNameLst>
                                      </p:cBhvr>
                                      <p:to>
                                        <p:strVal val="visible"/>
                                      </p:to>
                                    </p:set>
                                    <p:animEffect transition="in" filter="fade">
                                      <p:cBhvr>
                                        <p:cTn id="21" dur="1000"/>
                                        <p:tgtEl>
                                          <p:spTgt spid="1131"/>
                                        </p:tgtEl>
                                      </p:cBhvr>
                                    </p:animEffect>
                                    <p:anim calcmode="lin" valueType="num">
                                      <p:cBhvr>
                                        <p:cTn id="22" dur="1000" fill="hold"/>
                                        <p:tgtEl>
                                          <p:spTgt spid="1131"/>
                                        </p:tgtEl>
                                        <p:attrNameLst>
                                          <p:attrName>ppt_x</p:attrName>
                                        </p:attrNameLst>
                                      </p:cBhvr>
                                      <p:tavLst>
                                        <p:tav tm="0">
                                          <p:val>
                                            <p:strVal val="#ppt_x"/>
                                          </p:val>
                                        </p:tav>
                                        <p:tav tm="100000">
                                          <p:val>
                                            <p:strVal val="#ppt_x"/>
                                          </p:val>
                                        </p:tav>
                                      </p:tavLst>
                                    </p:anim>
                                    <p:anim calcmode="lin" valueType="num">
                                      <p:cBhvr>
                                        <p:cTn id="23" dur="1000" fill="hold"/>
                                        <p:tgtEl>
                                          <p:spTgt spid="113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32"/>
                                        </p:tgtEl>
                                        <p:attrNameLst>
                                          <p:attrName>style.visibility</p:attrName>
                                        </p:attrNameLst>
                                      </p:cBhvr>
                                      <p:to>
                                        <p:strVal val="visible"/>
                                      </p:to>
                                    </p:set>
                                    <p:animEffect transition="in" filter="fade">
                                      <p:cBhvr>
                                        <p:cTn id="28" dur="1000"/>
                                        <p:tgtEl>
                                          <p:spTgt spid="1132"/>
                                        </p:tgtEl>
                                      </p:cBhvr>
                                    </p:animEffect>
                                    <p:anim calcmode="lin" valueType="num">
                                      <p:cBhvr>
                                        <p:cTn id="29" dur="1000" fill="hold"/>
                                        <p:tgtEl>
                                          <p:spTgt spid="1132"/>
                                        </p:tgtEl>
                                        <p:attrNameLst>
                                          <p:attrName>ppt_x</p:attrName>
                                        </p:attrNameLst>
                                      </p:cBhvr>
                                      <p:tavLst>
                                        <p:tav tm="0">
                                          <p:val>
                                            <p:strVal val="#ppt_x"/>
                                          </p:val>
                                        </p:tav>
                                        <p:tav tm="100000">
                                          <p:val>
                                            <p:strVal val="#ppt_x"/>
                                          </p:val>
                                        </p:tav>
                                      </p:tavLst>
                                    </p:anim>
                                    <p:anim calcmode="lin" valueType="num">
                                      <p:cBhvr>
                                        <p:cTn id="30" dur="1000" fill="hold"/>
                                        <p:tgtEl>
                                          <p:spTgt spid="113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33"/>
                                        </p:tgtEl>
                                        <p:attrNameLst>
                                          <p:attrName>style.visibility</p:attrName>
                                        </p:attrNameLst>
                                      </p:cBhvr>
                                      <p:to>
                                        <p:strVal val="visible"/>
                                      </p:to>
                                    </p:set>
                                    <p:animEffect transition="in" filter="fade">
                                      <p:cBhvr>
                                        <p:cTn id="35" dur="1000"/>
                                        <p:tgtEl>
                                          <p:spTgt spid="1133"/>
                                        </p:tgtEl>
                                      </p:cBhvr>
                                    </p:animEffect>
                                    <p:anim calcmode="lin" valueType="num">
                                      <p:cBhvr>
                                        <p:cTn id="36" dur="1000" fill="hold"/>
                                        <p:tgtEl>
                                          <p:spTgt spid="1133"/>
                                        </p:tgtEl>
                                        <p:attrNameLst>
                                          <p:attrName>ppt_x</p:attrName>
                                        </p:attrNameLst>
                                      </p:cBhvr>
                                      <p:tavLst>
                                        <p:tav tm="0">
                                          <p:val>
                                            <p:strVal val="#ppt_x"/>
                                          </p:val>
                                        </p:tav>
                                        <p:tav tm="100000">
                                          <p:val>
                                            <p:strVal val="#ppt_x"/>
                                          </p:val>
                                        </p:tav>
                                      </p:tavLst>
                                    </p:anim>
                                    <p:anim calcmode="lin" valueType="num">
                                      <p:cBhvr>
                                        <p:cTn id="37" dur="1000" fill="hold"/>
                                        <p:tgtEl>
                                          <p:spTgt spid="11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 grpId="0" animBg="1"/>
      <p:bldP spid="1130" grpId="0" animBg="1"/>
      <p:bldP spid="1131" grpId="0" animBg="1"/>
      <p:bldP spid="1132" grpId="0" animBg="1"/>
      <p:bldP spid="1133"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34"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135" name="矩形"/>
          <p:cNvSpPr/>
          <p:nvPr/>
        </p:nvSpPr>
        <p:spPr>
          <a:xfrm>
            <a:off x="1514451" y="1215819"/>
            <a:ext cx="1833254" cy="358137"/>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．支票的出票</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36" name="矩形"/>
          <p:cNvSpPr/>
          <p:nvPr/>
        </p:nvSpPr>
        <p:spPr>
          <a:xfrm>
            <a:off x="1514451" y="1694864"/>
            <a:ext cx="2311177" cy="358137"/>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1）支票的记载事项</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1137" name="表格"/>
          <p:cNvGraphicFramePr>
            <a:graphicFrameLocks noGrp="1"/>
          </p:cNvGraphicFramePr>
          <p:nvPr/>
        </p:nvGraphicFramePr>
        <p:xfrm>
          <a:off x="907874" y="2164158"/>
          <a:ext cx="10418724" cy="2304288"/>
        </p:xfrm>
        <a:graphic>
          <a:graphicData uri="http://schemas.openxmlformats.org/drawingml/2006/table">
            <a:tbl>
              <a:tblPr bandRow="1">
                <a:noFill/>
              </a:tblPr>
              <a:tblGrid>
                <a:gridCol w="1722399"/>
                <a:gridCol w="8696325"/>
              </a:tblGrid>
              <a:tr h="0">
                <a:tc>
                  <a:txBody>
                    <a:bodyPr/>
                    <a:lstStyle/>
                    <a:p>
                      <a:pPr marL="0" indent="0" algn="ctr">
                        <a:lnSpc>
                          <a:spcPct val="140000"/>
                        </a:lnSpc>
                        <a:spcBef>
                          <a:spcPts val="100"/>
                        </a:spcBef>
                        <a:spcAft>
                          <a:spcPts val="100"/>
                        </a:spcAft>
                        <a:buNone/>
                      </a:pP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40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0">
                <a:tc>
                  <a:txBody>
                    <a:bodyPr/>
                    <a:lstStyle/>
                    <a:p>
                      <a:pPr marL="0" indent="0" algn="ctr">
                        <a:lnSpc>
                          <a:spcPct val="14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必须记载事项</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l">
                        <a:lnSpc>
                          <a:spcPct val="14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签发支票必须记载下列事项，否则票据无效：① 表明“支票”的字样；② 无条件支付的“委托”；③ 确定的金额；④ 付款人名称；⑤ 出票日期；⑥ 出票人签章</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【提示】</a:t>
                      </a:r>
                      <a:r>
                        <a:rPr lang="zh-CN" altLang="en-US" sz="1800" b="0" i="0" u="none" strike="noStrike" kern="100" cap="none" spc="-10" baseline="0">
                          <a:solidFill>
                            <a:srgbClr val="000000"/>
                          </a:solidFill>
                          <a:latin typeface="微软雅黑" panose="020B0503020204020204" charset="-122"/>
                          <a:ea typeface="微软雅黑" panose="020B0503020204020204" charset="-122"/>
                          <a:cs typeface="Times New Roman" panose="02020603050405020304" charset="0"/>
                        </a:rPr>
                        <a:t>必须记载事项中无“收款人名称”</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0">
                <a:tc>
                  <a:txBody>
                    <a:bodyPr/>
                    <a:lstStyle/>
                    <a:p>
                      <a:pPr marL="0" indent="0" algn="ctr">
                        <a:lnSpc>
                          <a:spcPct val="14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相对记载事项</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l">
                        <a:lnSpc>
                          <a:spcPct val="14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① </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付款地</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：支票上未记载付款地的，付款人的营业场所为付款地；② </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出票地</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：支票上未记载出票地的，出票人的营业场所、住所或者经常居住地为出票地</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grpSp>
        <p:nvGrpSpPr>
          <p:cNvPr id="1524" name="组合"/>
          <p:cNvGrpSpPr/>
          <p:nvPr/>
        </p:nvGrpSpPr>
        <p:grpSpPr>
          <a:xfrm>
            <a:off x="907874" y="4782283"/>
            <a:ext cx="10381879" cy="1539877"/>
            <a:chOff x="907874" y="4782283"/>
            <a:chExt cx="10381879" cy="1539877"/>
          </a:xfrm>
        </p:grpSpPr>
        <p:sp>
          <p:nvSpPr>
            <p:cNvPr id="1138" name="矩形"/>
            <p:cNvSpPr/>
            <p:nvPr/>
          </p:nvSpPr>
          <p:spPr>
            <a:xfrm>
              <a:off x="1146342" y="5360587"/>
              <a:ext cx="9527098"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支票的金额、收款人名称</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，可以由出票人授权补记，未补记前不得背书转让和提示付款。</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（2）出票人可以在支票上记载自己为收款人。</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39" name="矩形"/>
            <p:cNvSpPr/>
            <p:nvPr/>
          </p:nvSpPr>
          <p:spPr>
            <a:xfrm>
              <a:off x="935848" y="4782283"/>
              <a:ext cx="1219007" cy="491488"/>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　敲黑板</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1140" name="剪去对角的矩形"/>
            <p:cNvSpPr/>
            <p:nvPr/>
          </p:nvSpPr>
          <p:spPr>
            <a:xfrm>
              <a:off x="907874" y="5344562"/>
              <a:ext cx="10381879" cy="977598"/>
            </a:xfrm>
            <a:prstGeom prst="snip2DiagRect">
              <a:avLst>
                <a:gd name="adj1" fmla="val 0"/>
                <a:gd name="adj2" fmla="val 287"/>
              </a:avLst>
            </a:prstGeom>
            <a:noFill/>
            <a:ln w="25400" cap="flat" cmpd="sng">
              <a:solidFill>
                <a:srgbClr val="00AAB7"/>
              </a:solidFill>
              <a:prstDash val="sysDash"/>
              <a:round/>
            </a:ln>
          </p:spPr>
          <p:txBody>
            <a:bodyPr rtlCol="0" anchor="ctr"/>
            <a:lstStyle/>
            <a:p>
              <a:pPr algn="ctr"/>
            </a:p>
          </p:txBody>
        </p:sp>
      </p:gr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35"/>
                                        </p:tgtEl>
                                        <p:attrNameLst>
                                          <p:attrName>style.visibility</p:attrName>
                                        </p:attrNameLst>
                                      </p:cBhvr>
                                      <p:to>
                                        <p:strVal val="visible"/>
                                      </p:to>
                                    </p:set>
                                    <p:animEffect transition="in" filter="fade">
                                      <p:cBhvr>
                                        <p:cTn id="7" dur="1000"/>
                                        <p:tgtEl>
                                          <p:spTgt spid="1135"/>
                                        </p:tgtEl>
                                      </p:cBhvr>
                                    </p:animEffect>
                                    <p:anim calcmode="lin" valueType="num">
                                      <p:cBhvr>
                                        <p:cTn id="8" dur="1000" fill="hold"/>
                                        <p:tgtEl>
                                          <p:spTgt spid="1135"/>
                                        </p:tgtEl>
                                        <p:attrNameLst>
                                          <p:attrName>ppt_x</p:attrName>
                                        </p:attrNameLst>
                                      </p:cBhvr>
                                      <p:tavLst>
                                        <p:tav tm="0">
                                          <p:val>
                                            <p:strVal val="#ppt_x"/>
                                          </p:val>
                                        </p:tav>
                                        <p:tav tm="100000">
                                          <p:val>
                                            <p:strVal val="#ppt_x"/>
                                          </p:val>
                                        </p:tav>
                                      </p:tavLst>
                                    </p:anim>
                                    <p:anim calcmode="lin" valueType="num">
                                      <p:cBhvr>
                                        <p:cTn id="9" dur="1000" fill="hold"/>
                                        <p:tgtEl>
                                          <p:spTgt spid="113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36"/>
                                        </p:tgtEl>
                                        <p:attrNameLst>
                                          <p:attrName>style.visibility</p:attrName>
                                        </p:attrNameLst>
                                      </p:cBhvr>
                                      <p:to>
                                        <p:strVal val="visible"/>
                                      </p:to>
                                    </p:set>
                                    <p:animEffect transition="in" filter="fade">
                                      <p:cBhvr>
                                        <p:cTn id="14" dur="1000"/>
                                        <p:tgtEl>
                                          <p:spTgt spid="1136"/>
                                        </p:tgtEl>
                                      </p:cBhvr>
                                    </p:animEffect>
                                    <p:anim calcmode="lin" valueType="num">
                                      <p:cBhvr>
                                        <p:cTn id="15" dur="1000" fill="hold"/>
                                        <p:tgtEl>
                                          <p:spTgt spid="1136"/>
                                        </p:tgtEl>
                                        <p:attrNameLst>
                                          <p:attrName>ppt_x</p:attrName>
                                        </p:attrNameLst>
                                      </p:cBhvr>
                                      <p:tavLst>
                                        <p:tav tm="0">
                                          <p:val>
                                            <p:strVal val="#ppt_x"/>
                                          </p:val>
                                        </p:tav>
                                        <p:tav tm="100000">
                                          <p:val>
                                            <p:strVal val="#ppt_x"/>
                                          </p:val>
                                        </p:tav>
                                      </p:tavLst>
                                    </p:anim>
                                    <p:anim calcmode="lin" valueType="num">
                                      <p:cBhvr>
                                        <p:cTn id="16" dur="1000" fill="hold"/>
                                        <p:tgtEl>
                                          <p:spTgt spid="113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137"/>
                                        </p:tgtEl>
                                        <p:attrNameLst>
                                          <p:attrName>style.visibility</p:attrName>
                                        </p:attrNameLst>
                                      </p:cBhvr>
                                      <p:to>
                                        <p:strVal val="visible"/>
                                      </p:to>
                                    </p:set>
                                    <p:animEffect transition="in" filter="wipe(down)">
                                      <p:cBhvr>
                                        <p:cTn id="21" dur="500"/>
                                        <p:tgtEl>
                                          <p:spTgt spid="1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5" grpId="0" animBg="1"/>
      <p:bldP spid="1136"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42"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143" name="矩形"/>
          <p:cNvSpPr/>
          <p:nvPr/>
        </p:nvSpPr>
        <p:spPr>
          <a:xfrm>
            <a:off x="1428728" y="1241592"/>
            <a:ext cx="2815435" cy="358137"/>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2）签发支票的注意事项</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44" name="矩形"/>
          <p:cNvSpPr/>
          <p:nvPr/>
        </p:nvSpPr>
        <p:spPr>
          <a:xfrm>
            <a:off x="1314430" y="1781146"/>
            <a:ext cx="9566876" cy="12915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（1）支票的出票人签发支票的金额不得超过其</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付款时</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（非出票时）在付款人处实有的金额；超过实有金额的，为空头支票。</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禁止签发空头支票</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（2）支票的出票人不得签发与其预留银行签章不符的支票。</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1148" name="组合"/>
          <p:cNvGrpSpPr/>
          <p:nvPr/>
        </p:nvGrpSpPr>
        <p:grpSpPr>
          <a:xfrm>
            <a:off x="1258053" y="3379327"/>
            <a:ext cx="9765568" cy="2824070"/>
            <a:chOff x="1258053" y="3379327"/>
            <a:chExt cx="9765568" cy="2824070"/>
          </a:xfrm>
        </p:grpSpPr>
        <p:sp>
          <p:nvSpPr>
            <p:cNvPr id="1145" name="矩形"/>
            <p:cNvSpPr/>
            <p:nvPr/>
          </p:nvSpPr>
          <p:spPr>
            <a:xfrm>
              <a:off x="1496521" y="3957632"/>
              <a:ext cx="9527100" cy="20916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单位或个人签发空头支票或者签发与其预留的签章不符、使用支付密码但支付密码错误的支票，不以骗取财物为目的的：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（1）由中国人民银行处以票面金额5%但不低于1 000元的罚款。</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（2）持票人有权要求出票人赔偿支票金额2%的赔偿金。</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（3）屡次签发空头支票的，银行有权停止为其办理支票或全部支付结算业务。</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46" name="矩形"/>
            <p:cNvSpPr/>
            <p:nvPr/>
          </p:nvSpPr>
          <p:spPr>
            <a:xfrm>
              <a:off x="1286026" y="3379327"/>
              <a:ext cx="1219007" cy="491488"/>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　敲黑板</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1147" name="剪去对角的矩形"/>
            <p:cNvSpPr/>
            <p:nvPr/>
          </p:nvSpPr>
          <p:spPr>
            <a:xfrm>
              <a:off x="1258053" y="3941608"/>
              <a:ext cx="9765568" cy="2261789"/>
            </a:xfrm>
            <a:prstGeom prst="snip2DiagRect">
              <a:avLst>
                <a:gd name="adj1" fmla="val 0"/>
                <a:gd name="adj2" fmla="val 152"/>
              </a:avLst>
            </a:prstGeom>
            <a:noFill/>
            <a:ln w="25400" cap="flat" cmpd="sng">
              <a:solidFill>
                <a:srgbClr val="00AAB7"/>
              </a:solidFill>
              <a:prstDash val="sysDash"/>
              <a:round/>
            </a:ln>
          </p:spPr>
          <p:txBody>
            <a:bodyPr rtlCol="0" anchor="ctr"/>
            <a:lstStyle/>
            <a:p>
              <a:pPr algn="ct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43"/>
                                        </p:tgtEl>
                                        <p:attrNameLst>
                                          <p:attrName>style.visibility</p:attrName>
                                        </p:attrNameLst>
                                      </p:cBhvr>
                                      <p:to>
                                        <p:strVal val="visible"/>
                                      </p:to>
                                    </p:set>
                                    <p:animEffect transition="in" filter="fade">
                                      <p:cBhvr>
                                        <p:cTn id="7" dur="1000"/>
                                        <p:tgtEl>
                                          <p:spTgt spid="1143"/>
                                        </p:tgtEl>
                                      </p:cBhvr>
                                    </p:animEffect>
                                    <p:anim calcmode="lin" valueType="num">
                                      <p:cBhvr>
                                        <p:cTn id="8" dur="1000" fill="hold"/>
                                        <p:tgtEl>
                                          <p:spTgt spid="1143"/>
                                        </p:tgtEl>
                                        <p:attrNameLst>
                                          <p:attrName>ppt_x</p:attrName>
                                        </p:attrNameLst>
                                      </p:cBhvr>
                                      <p:tavLst>
                                        <p:tav tm="0">
                                          <p:val>
                                            <p:strVal val="#ppt_x"/>
                                          </p:val>
                                        </p:tav>
                                        <p:tav tm="100000">
                                          <p:val>
                                            <p:strVal val="#ppt_x"/>
                                          </p:val>
                                        </p:tav>
                                      </p:tavLst>
                                    </p:anim>
                                    <p:anim calcmode="lin" valueType="num">
                                      <p:cBhvr>
                                        <p:cTn id="9" dur="1000" fill="hold"/>
                                        <p:tgtEl>
                                          <p:spTgt spid="11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44"/>
                                        </p:tgtEl>
                                        <p:attrNameLst>
                                          <p:attrName>style.visibility</p:attrName>
                                        </p:attrNameLst>
                                      </p:cBhvr>
                                      <p:to>
                                        <p:strVal val="visible"/>
                                      </p:to>
                                    </p:set>
                                    <p:animEffect transition="in" filter="fade">
                                      <p:cBhvr>
                                        <p:cTn id="14" dur="1000"/>
                                        <p:tgtEl>
                                          <p:spTgt spid="1144"/>
                                        </p:tgtEl>
                                      </p:cBhvr>
                                    </p:animEffect>
                                    <p:anim calcmode="lin" valueType="num">
                                      <p:cBhvr>
                                        <p:cTn id="15" dur="1000" fill="hold"/>
                                        <p:tgtEl>
                                          <p:spTgt spid="1144"/>
                                        </p:tgtEl>
                                        <p:attrNameLst>
                                          <p:attrName>ppt_x</p:attrName>
                                        </p:attrNameLst>
                                      </p:cBhvr>
                                      <p:tavLst>
                                        <p:tav tm="0">
                                          <p:val>
                                            <p:strVal val="#ppt_x"/>
                                          </p:val>
                                        </p:tav>
                                        <p:tav tm="100000">
                                          <p:val>
                                            <p:strVal val="#ppt_x"/>
                                          </p:val>
                                        </p:tav>
                                      </p:tavLst>
                                    </p:anim>
                                    <p:anim calcmode="lin" valueType="num">
                                      <p:cBhvr>
                                        <p:cTn id="16" dur="1000" fill="hold"/>
                                        <p:tgtEl>
                                          <p:spTgt spid="114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48"/>
                                        </p:tgtEl>
                                        <p:attrNameLst>
                                          <p:attrName>style.visibility</p:attrName>
                                        </p:attrNameLst>
                                      </p:cBhvr>
                                      <p:to>
                                        <p:strVal val="visible"/>
                                      </p:to>
                                    </p:set>
                                    <p:animEffect transition="in" filter="fade">
                                      <p:cBhvr>
                                        <p:cTn id="21" dur="1000"/>
                                        <p:tgtEl>
                                          <p:spTgt spid="1148"/>
                                        </p:tgtEl>
                                      </p:cBhvr>
                                    </p:animEffect>
                                    <p:anim calcmode="lin" valueType="num">
                                      <p:cBhvr>
                                        <p:cTn id="22" dur="1000" fill="hold"/>
                                        <p:tgtEl>
                                          <p:spTgt spid="1148"/>
                                        </p:tgtEl>
                                        <p:attrNameLst>
                                          <p:attrName>ppt_x</p:attrName>
                                        </p:attrNameLst>
                                      </p:cBhvr>
                                      <p:tavLst>
                                        <p:tav tm="0">
                                          <p:val>
                                            <p:strVal val="#ppt_x"/>
                                          </p:val>
                                        </p:tav>
                                        <p:tav tm="100000">
                                          <p:val>
                                            <p:strVal val="#ppt_x"/>
                                          </p:val>
                                        </p:tav>
                                      </p:tavLst>
                                    </p:anim>
                                    <p:anim calcmode="lin" valueType="num">
                                      <p:cBhvr>
                                        <p:cTn id="23" dur="1000" fill="hold"/>
                                        <p:tgtEl>
                                          <p:spTgt spid="1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3" grpId="0" animBg="1"/>
      <p:bldP spid="1144" grpId="0" animBg="1"/>
      <p:bldP spid="1148"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49"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152" name="组合"/>
          <p:cNvGrpSpPr/>
          <p:nvPr/>
        </p:nvGrpSpPr>
        <p:grpSpPr>
          <a:xfrm>
            <a:off x="798317" y="1360546"/>
            <a:ext cx="8726538" cy="586740"/>
            <a:chOff x="798317" y="1360546"/>
            <a:chExt cx="8726538" cy="586740"/>
          </a:xfrm>
        </p:grpSpPr>
        <p:sp>
          <p:nvSpPr>
            <p:cNvPr id="1150" name="矩形"/>
            <p:cNvSpPr/>
            <p:nvPr/>
          </p:nvSpPr>
          <p:spPr>
            <a:xfrm>
              <a:off x="985642" y="1361179"/>
              <a:ext cx="8497192" cy="525777"/>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判断支票出票人是否可以给自己出票、支票的授权补记项目。</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1151" name="剪去对角的矩形"/>
            <p:cNvSpPr/>
            <p:nvPr/>
          </p:nvSpPr>
          <p:spPr>
            <a:xfrm>
              <a:off x="798317" y="1360546"/>
              <a:ext cx="8726538" cy="586740"/>
            </a:xfrm>
            <a:prstGeom prst="snip2DiagRect">
              <a:avLst>
                <a:gd name="adj1" fmla="val 0"/>
                <a:gd name="adj2" fmla="val 14611"/>
              </a:avLst>
            </a:prstGeom>
            <a:noFill/>
            <a:ln w="25400" cap="flat" cmpd="sng">
              <a:solidFill>
                <a:srgbClr val="4BACC6"/>
              </a:solidFill>
              <a:prstDash val="solid"/>
              <a:round/>
            </a:ln>
          </p:spPr>
          <p:txBody>
            <a:bodyPr rtlCol="0" anchor="ctr"/>
            <a:lstStyle/>
            <a:p>
              <a:pPr algn="ctr"/>
            </a:p>
          </p:txBody>
        </p:sp>
      </p:grpSp>
      <p:sp>
        <p:nvSpPr>
          <p:cNvPr id="1153" name="矩形"/>
          <p:cNvSpPr/>
          <p:nvPr/>
        </p:nvSpPr>
        <p:spPr>
          <a:xfrm>
            <a:off x="549640" y="2117319"/>
            <a:ext cx="11247733"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多选】根据支付结算法律制度的规定，下列支票记载事项中，可以授权补记的有（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 支票金额	　B. 付款人名称	　　C. 出票日期	　　　D. 收款人名称</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54" name="矩形"/>
          <p:cNvSpPr/>
          <p:nvPr/>
        </p:nvSpPr>
        <p:spPr>
          <a:xfrm>
            <a:off x="552441" y="3067003"/>
            <a:ext cx="1632672"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55" name="矩形"/>
          <p:cNvSpPr/>
          <p:nvPr/>
        </p:nvSpPr>
        <p:spPr>
          <a:xfrm>
            <a:off x="517143" y="3648019"/>
            <a:ext cx="10408426" cy="216852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多选】根据支付结算法律制度的规定，下列关于支票出票的表述中，正确的有（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 出票人签发的支票金额不得超过其付款时在付款人处实有的存款金额</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 出票人不得签发与其预留银行签章不符的支票</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 支票上未记载付款行名称的，支票无效</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 出票人不得在支票上记载自己为收款人</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56" name="矩形"/>
          <p:cNvSpPr/>
          <p:nvPr/>
        </p:nvSpPr>
        <p:spPr>
          <a:xfrm>
            <a:off x="482404" y="5931184"/>
            <a:ext cx="1744728"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52"/>
                                        </p:tgtEl>
                                        <p:attrNameLst>
                                          <p:attrName>style.visibility</p:attrName>
                                        </p:attrNameLst>
                                      </p:cBhvr>
                                      <p:to>
                                        <p:strVal val="visible"/>
                                      </p:to>
                                    </p:set>
                                    <p:animEffect transition="in" filter="fade">
                                      <p:cBhvr>
                                        <p:cTn id="7" dur="1000"/>
                                        <p:tgtEl>
                                          <p:spTgt spid="1152"/>
                                        </p:tgtEl>
                                      </p:cBhvr>
                                    </p:animEffect>
                                    <p:anim calcmode="lin" valueType="num">
                                      <p:cBhvr>
                                        <p:cTn id="8" dur="1000" fill="hold"/>
                                        <p:tgtEl>
                                          <p:spTgt spid="1152"/>
                                        </p:tgtEl>
                                        <p:attrNameLst>
                                          <p:attrName>ppt_x</p:attrName>
                                        </p:attrNameLst>
                                      </p:cBhvr>
                                      <p:tavLst>
                                        <p:tav tm="0">
                                          <p:val>
                                            <p:strVal val="#ppt_x"/>
                                          </p:val>
                                        </p:tav>
                                        <p:tav tm="100000">
                                          <p:val>
                                            <p:strVal val="#ppt_x"/>
                                          </p:val>
                                        </p:tav>
                                      </p:tavLst>
                                    </p:anim>
                                    <p:anim calcmode="lin" valueType="num">
                                      <p:cBhvr>
                                        <p:cTn id="9" dur="1000" fill="hold"/>
                                        <p:tgtEl>
                                          <p:spTgt spid="11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53"/>
                                        </p:tgtEl>
                                        <p:attrNameLst>
                                          <p:attrName>style.visibility</p:attrName>
                                        </p:attrNameLst>
                                      </p:cBhvr>
                                      <p:to>
                                        <p:strVal val="visible"/>
                                      </p:to>
                                    </p:set>
                                    <p:animEffect transition="in" filter="fade">
                                      <p:cBhvr>
                                        <p:cTn id="14" dur="1000"/>
                                        <p:tgtEl>
                                          <p:spTgt spid="1153"/>
                                        </p:tgtEl>
                                      </p:cBhvr>
                                    </p:animEffect>
                                    <p:anim calcmode="lin" valueType="num">
                                      <p:cBhvr>
                                        <p:cTn id="15" dur="1000" fill="hold"/>
                                        <p:tgtEl>
                                          <p:spTgt spid="1153"/>
                                        </p:tgtEl>
                                        <p:attrNameLst>
                                          <p:attrName>ppt_x</p:attrName>
                                        </p:attrNameLst>
                                      </p:cBhvr>
                                      <p:tavLst>
                                        <p:tav tm="0">
                                          <p:val>
                                            <p:strVal val="#ppt_x"/>
                                          </p:val>
                                        </p:tav>
                                        <p:tav tm="100000">
                                          <p:val>
                                            <p:strVal val="#ppt_x"/>
                                          </p:val>
                                        </p:tav>
                                      </p:tavLst>
                                    </p:anim>
                                    <p:anim calcmode="lin" valueType="num">
                                      <p:cBhvr>
                                        <p:cTn id="16" dur="1000" fill="hold"/>
                                        <p:tgtEl>
                                          <p:spTgt spid="115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54"/>
                                        </p:tgtEl>
                                        <p:attrNameLst>
                                          <p:attrName>style.visibility</p:attrName>
                                        </p:attrNameLst>
                                      </p:cBhvr>
                                      <p:to>
                                        <p:strVal val="visible"/>
                                      </p:to>
                                    </p:set>
                                    <p:animEffect transition="in" filter="fade">
                                      <p:cBhvr>
                                        <p:cTn id="21" dur="1000"/>
                                        <p:tgtEl>
                                          <p:spTgt spid="1154"/>
                                        </p:tgtEl>
                                      </p:cBhvr>
                                    </p:animEffect>
                                    <p:anim calcmode="lin" valueType="num">
                                      <p:cBhvr>
                                        <p:cTn id="22" dur="1000" fill="hold"/>
                                        <p:tgtEl>
                                          <p:spTgt spid="1154"/>
                                        </p:tgtEl>
                                        <p:attrNameLst>
                                          <p:attrName>ppt_x</p:attrName>
                                        </p:attrNameLst>
                                      </p:cBhvr>
                                      <p:tavLst>
                                        <p:tav tm="0">
                                          <p:val>
                                            <p:strVal val="#ppt_x"/>
                                          </p:val>
                                        </p:tav>
                                        <p:tav tm="100000">
                                          <p:val>
                                            <p:strVal val="#ppt_x"/>
                                          </p:val>
                                        </p:tav>
                                      </p:tavLst>
                                    </p:anim>
                                    <p:anim calcmode="lin" valueType="num">
                                      <p:cBhvr>
                                        <p:cTn id="23" dur="1000" fill="hold"/>
                                        <p:tgtEl>
                                          <p:spTgt spid="115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55"/>
                                        </p:tgtEl>
                                        <p:attrNameLst>
                                          <p:attrName>style.visibility</p:attrName>
                                        </p:attrNameLst>
                                      </p:cBhvr>
                                      <p:to>
                                        <p:strVal val="visible"/>
                                      </p:to>
                                    </p:set>
                                    <p:animEffect transition="in" filter="fade">
                                      <p:cBhvr>
                                        <p:cTn id="28" dur="1000"/>
                                        <p:tgtEl>
                                          <p:spTgt spid="1155"/>
                                        </p:tgtEl>
                                      </p:cBhvr>
                                    </p:animEffect>
                                    <p:anim calcmode="lin" valueType="num">
                                      <p:cBhvr>
                                        <p:cTn id="29" dur="1000" fill="hold"/>
                                        <p:tgtEl>
                                          <p:spTgt spid="1155"/>
                                        </p:tgtEl>
                                        <p:attrNameLst>
                                          <p:attrName>ppt_x</p:attrName>
                                        </p:attrNameLst>
                                      </p:cBhvr>
                                      <p:tavLst>
                                        <p:tav tm="0">
                                          <p:val>
                                            <p:strVal val="#ppt_x"/>
                                          </p:val>
                                        </p:tav>
                                        <p:tav tm="100000">
                                          <p:val>
                                            <p:strVal val="#ppt_x"/>
                                          </p:val>
                                        </p:tav>
                                      </p:tavLst>
                                    </p:anim>
                                    <p:anim calcmode="lin" valueType="num">
                                      <p:cBhvr>
                                        <p:cTn id="30" dur="1000" fill="hold"/>
                                        <p:tgtEl>
                                          <p:spTgt spid="115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56"/>
                                        </p:tgtEl>
                                        <p:attrNameLst>
                                          <p:attrName>style.visibility</p:attrName>
                                        </p:attrNameLst>
                                      </p:cBhvr>
                                      <p:to>
                                        <p:strVal val="visible"/>
                                      </p:to>
                                    </p:set>
                                    <p:animEffect transition="in" filter="fade">
                                      <p:cBhvr>
                                        <p:cTn id="35" dur="1000"/>
                                        <p:tgtEl>
                                          <p:spTgt spid="1156"/>
                                        </p:tgtEl>
                                      </p:cBhvr>
                                    </p:animEffect>
                                    <p:anim calcmode="lin" valueType="num">
                                      <p:cBhvr>
                                        <p:cTn id="36" dur="1000" fill="hold"/>
                                        <p:tgtEl>
                                          <p:spTgt spid="1156"/>
                                        </p:tgtEl>
                                        <p:attrNameLst>
                                          <p:attrName>ppt_x</p:attrName>
                                        </p:attrNameLst>
                                      </p:cBhvr>
                                      <p:tavLst>
                                        <p:tav tm="0">
                                          <p:val>
                                            <p:strVal val="#ppt_x"/>
                                          </p:val>
                                        </p:tav>
                                        <p:tav tm="100000">
                                          <p:val>
                                            <p:strVal val="#ppt_x"/>
                                          </p:val>
                                        </p:tav>
                                      </p:tavLst>
                                    </p:anim>
                                    <p:anim calcmode="lin" valueType="num">
                                      <p:cBhvr>
                                        <p:cTn id="37" dur="1000" fill="hold"/>
                                        <p:tgtEl>
                                          <p:spTgt spid="11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2" grpId="0" animBg="1"/>
      <p:bldP spid="1153" grpId="0" animBg="1"/>
      <p:bldP spid="1154" grpId="0" animBg="1"/>
      <p:bldP spid="1155" grpId="0" animBg="1"/>
      <p:bldP spid="1156"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57"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158" name="矩形"/>
          <p:cNvSpPr/>
          <p:nvPr/>
        </p:nvSpPr>
        <p:spPr>
          <a:xfrm>
            <a:off x="1232066" y="1565437"/>
            <a:ext cx="9704707" cy="216852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【例题3</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多选】根据支付结算法律制度的规定，下列各项中，属于无效票据的有（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 出票时未记载收款人的支票</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 中文大写金额与阿拉伯数码不一致的本票</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 企业自行印制并签发的商业汇票</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 出票后更改收款人名称的银行汇票</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59" name="矩形"/>
          <p:cNvSpPr/>
          <p:nvPr/>
        </p:nvSpPr>
        <p:spPr>
          <a:xfrm>
            <a:off x="1234869" y="3889502"/>
            <a:ext cx="9774741" cy="20916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选项B、D，所有票据上的出票金额、出票日期、收款人名称均不得更改，若更改，票据无效；金额以中文大写和阿拉伯数码同时记载，二者必须一致，二者不一致的票据无效。选项C，单位、个人和银行办理支付结算，必须使用按中国人民银行统一规定印制的票据凭证和结算凭证，企业自行印制的票据无效。</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58"/>
                                        </p:tgtEl>
                                        <p:attrNameLst>
                                          <p:attrName>style.visibility</p:attrName>
                                        </p:attrNameLst>
                                      </p:cBhvr>
                                      <p:to>
                                        <p:strVal val="visible"/>
                                      </p:to>
                                    </p:set>
                                    <p:animEffect transition="in" filter="fade">
                                      <p:cBhvr>
                                        <p:cTn id="7" dur="1000"/>
                                        <p:tgtEl>
                                          <p:spTgt spid="1158"/>
                                        </p:tgtEl>
                                      </p:cBhvr>
                                    </p:animEffect>
                                    <p:anim calcmode="lin" valueType="num">
                                      <p:cBhvr>
                                        <p:cTn id="8" dur="1000" fill="hold"/>
                                        <p:tgtEl>
                                          <p:spTgt spid="1158"/>
                                        </p:tgtEl>
                                        <p:attrNameLst>
                                          <p:attrName>ppt_x</p:attrName>
                                        </p:attrNameLst>
                                      </p:cBhvr>
                                      <p:tavLst>
                                        <p:tav tm="0">
                                          <p:val>
                                            <p:strVal val="#ppt_x"/>
                                          </p:val>
                                        </p:tav>
                                        <p:tav tm="100000">
                                          <p:val>
                                            <p:strVal val="#ppt_x"/>
                                          </p:val>
                                        </p:tav>
                                      </p:tavLst>
                                    </p:anim>
                                    <p:anim calcmode="lin" valueType="num">
                                      <p:cBhvr>
                                        <p:cTn id="9" dur="1000" fill="hold"/>
                                        <p:tgtEl>
                                          <p:spTgt spid="115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59"/>
                                        </p:tgtEl>
                                        <p:attrNameLst>
                                          <p:attrName>style.visibility</p:attrName>
                                        </p:attrNameLst>
                                      </p:cBhvr>
                                      <p:to>
                                        <p:strVal val="visible"/>
                                      </p:to>
                                    </p:set>
                                    <p:animEffect transition="in" filter="fade">
                                      <p:cBhvr>
                                        <p:cTn id="14" dur="1000"/>
                                        <p:tgtEl>
                                          <p:spTgt spid="1159"/>
                                        </p:tgtEl>
                                      </p:cBhvr>
                                    </p:animEffect>
                                    <p:anim calcmode="lin" valueType="num">
                                      <p:cBhvr>
                                        <p:cTn id="15" dur="1000" fill="hold"/>
                                        <p:tgtEl>
                                          <p:spTgt spid="1159"/>
                                        </p:tgtEl>
                                        <p:attrNameLst>
                                          <p:attrName>ppt_x</p:attrName>
                                        </p:attrNameLst>
                                      </p:cBhvr>
                                      <p:tavLst>
                                        <p:tav tm="0">
                                          <p:val>
                                            <p:strVal val="#ppt_x"/>
                                          </p:val>
                                        </p:tav>
                                        <p:tav tm="100000">
                                          <p:val>
                                            <p:strVal val="#ppt_x"/>
                                          </p:val>
                                        </p:tav>
                                      </p:tavLst>
                                    </p:anim>
                                    <p:anim calcmode="lin" valueType="num">
                                      <p:cBhvr>
                                        <p:cTn id="16" dur="1000" fill="hold"/>
                                        <p:tgtEl>
                                          <p:spTgt spid="11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8" grpId="0" animBg="1"/>
      <p:bldP spid="1159"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60"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161" name="矩形"/>
          <p:cNvSpPr/>
          <p:nvPr/>
        </p:nvSpPr>
        <p:spPr>
          <a:xfrm>
            <a:off x="1498763" y="1822608"/>
            <a:ext cx="9174676" cy="216852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【例题4</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单选】甲公司向乙公司签发金额为200 000元的支票，用于支付货款，乙公司按期提示付款时被告知甲公司在付款人处实有的存款金额仅为100 000元，乙公司有权要求甲公司支付的赔偿金是（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 100 000×5%=5 000元 			B. 100 000×2%=2 000元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 200 000×5%=10 000元			D. 200 000×2%=4 000元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62" name="矩形"/>
          <p:cNvSpPr/>
          <p:nvPr/>
        </p:nvSpPr>
        <p:spPr>
          <a:xfrm>
            <a:off x="1498763" y="4222872"/>
            <a:ext cx="1330678"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61"/>
                                        </p:tgtEl>
                                        <p:attrNameLst>
                                          <p:attrName>style.visibility</p:attrName>
                                        </p:attrNameLst>
                                      </p:cBhvr>
                                      <p:to>
                                        <p:strVal val="visible"/>
                                      </p:to>
                                    </p:set>
                                    <p:animEffect transition="in" filter="fade">
                                      <p:cBhvr>
                                        <p:cTn id="7" dur="1000"/>
                                        <p:tgtEl>
                                          <p:spTgt spid="1161"/>
                                        </p:tgtEl>
                                      </p:cBhvr>
                                    </p:animEffect>
                                    <p:anim calcmode="lin" valueType="num">
                                      <p:cBhvr>
                                        <p:cTn id="8" dur="1000" fill="hold"/>
                                        <p:tgtEl>
                                          <p:spTgt spid="1161"/>
                                        </p:tgtEl>
                                        <p:attrNameLst>
                                          <p:attrName>ppt_x</p:attrName>
                                        </p:attrNameLst>
                                      </p:cBhvr>
                                      <p:tavLst>
                                        <p:tav tm="0">
                                          <p:val>
                                            <p:strVal val="#ppt_x"/>
                                          </p:val>
                                        </p:tav>
                                        <p:tav tm="100000">
                                          <p:val>
                                            <p:strVal val="#ppt_x"/>
                                          </p:val>
                                        </p:tav>
                                      </p:tavLst>
                                    </p:anim>
                                    <p:anim calcmode="lin" valueType="num">
                                      <p:cBhvr>
                                        <p:cTn id="9" dur="1000" fill="hold"/>
                                        <p:tgtEl>
                                          <p:spTgt spid="116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62"/>
                                        </p:tgtEl>
                                        <p:attrNameLst>
                                          <p:attrName>style.visibility</p:attrName>
                                        </p:attrNameLst>
                                      </p:cBhvr>
                                      <p:to>
                                        <p:strVal val="visible"/>
                                      </p:to>
                                    </p:set>
                                    <p:animEffect transition="in" filter="fade">
                                      <p:cBhvr>
                                        <p:cTn id="14" dur="1000"/>
                                        <p:tgtEl>
                                          <p:spTgt spid="1162"/>
                                        </p:tgtEl>
                                      </p:cBhvr>
                                    </p:animEffect>
                                    <p:anim calcmode="lin" valueType="num">
                                      <p:cBhvr>
                                        <p:cTn id="15" dur="1000" fill="hold"/>
                                        <p:tgtEl>
                                          <p:spTgt spid="1162"/>
                                        </p:tgtEl>
                                        <p:attrNameLst>
                                          <p:attrName>ppt_x</p:attrName>
                                        </p:attrNameLst>
                                      </p:cBhvr>
                                      <p:tavLst>
                                        <p:tav tm="0">
                                          <p:val>
                                            <p:strVal val="#ppt_x"/>
                                          </p:val>
                                        </p:tav>
                                        <p:tav tm="100000">
                                          <p:val>
                                            <p:strVal val="#ppt_x"/>
                                          </p:val>
                                        </p:tav>
                                      </p:tavLst>
                                    </p:anim>
                                    <p:anim calcmode="lin" valueType="num">
                                      <p:cBhvr>
                                        <p:cTn id="16" dur="1000" fill="hold"/>
                                        <p:tgtEl>
                                          <p:spTgt spid="1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1" grpId="0" animBg="1"/>
      <p:bldP spid="1162"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63"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164" name="矩形"/>
          <p:cNvSpPr/>
          <p:nvPr/>
        </p:nvSpPr>
        <p:spPr>
          <a:xfrm>
            <a:off x="1498763" y="1298740"/>
            <a:ext cx="1506608" cy="358137"/>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．支票付款</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1165" name="表格"/>
          <p:cNvGraphicFramePr>
            <a:graphicFrameLocks noGrp="1"/>
          </p:cNvGraphicFramePr>
          <p:nvPr/>
        </p:nvGraphicFramePr>
        <p:xfrm>
          <a:off x="700356" y="1799972"/>
          <a:ext cx="10863795" cy="4526280"/>
        </p:xfrm>
        <a:graphic>
          <a:graphicData uri="http://schemas.openxmlformats.org/drawingml/2006/table">
            <a:tbl>
              <a:tblPr bandRow="1">
                <a:noFill/>
              </a:tblPr>
              <a:tblGrid>
                <a:gridCol w="1618729"/>
                <a:gridCol w="9245066"/>
              </a:tblGrid>
              <a:tr h="0">
                <a:tc>
                  <a:txBody>
                    <a:bodyPr/>
                    <a:lstStyle/>
                    <a:p>
                      <a:pPr marL="0" indent="0" algn="ctr">
                        <a:lnSpc>
                          <a:spcPct val="150000"/>
                        </a:lnSpc>
                        <a:spcBef>
                          <a:spcPts val="0"/>
                        </a:spcBef>
                        <a:spcAft>
                          <a:spcPts val="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项目</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0"/>
                        </a:spcBef>
                        <a:spcAft>
                          <a:spcPts val="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0">
                <a:tc>
                  <a:txBody>
                    <a:bodyPr/>
                    <a:lstStyle/>
                    <a:p>
                      <a:pPr marL="0" indent="0" algn="ctr">
                        <a:lnSpc>
                          <a:spcPct val="150000"/>
                        </a:lnSpc>
                        <a:spcBef>
                          <a:spcPts val="0"/>
                        </a:spcBef>
                        <a:spcAft>
                          <a:spcPts val="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提示付款</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l">
                        <a:lnSpc>
                          <a:spcPct val="150000"/>
                        </a:lnSpc>
                        <a:spcBef>
                          <a:spcPts val="0"/>
                        </a:spcBef>
                        <a:spcAft>
                          <a:spcPts val="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（1）支票的提示付款期限自出票日起10日</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（2）持票人可以委托开户银行收款或直接向付款人提示付款；用于支取现金的支票仅限于</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收款人</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向付款人提示付款（注意这里不是持票人，即现金支票不能背书）</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（3）</a:t>
                      </a:r>
                      <a:r>
                        <a:rPr lang="zh-CN" altLang="en-US" sz="1800" b="0" i="0" u="none" strike="noStrike" kern="100" cap="none" spc="10" baseline="0">
                          <a:solidFill>
                            <a:srgbClr val="000000"/>
                          </a:solidFill>
                          <a:latin typeface="微软雅黑" panose="020B0503020204020204" charset="-122"/>
                          <a:ea typeface="微软雅黑" panose="020B0503020204020204" charset="-122"/>
                          <a:cs typeface="Times New Roman" panose="02020603050405020304" charset="0"/>
                        </a:rPr>
                        <a:t>持票人持用于转账的支票向付款人提示付款时，应在支票背面背书人签章栏签章，</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并将支票和填制的进账单送交出票人开户银行</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（4）支票持票人超过提示付款期限提示付款的，付款人可以不予付款，付款人不予付款的，出票人仍应对持票人承担票据责任</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0">
                <a:tc>
                  <a:txBody>
                    <a:bodyPr/>
                    <a:lstStyle/>
                    <a:p>
                      <a:pPr marL="0" indent="0" algn="ctr">
                        <a:lnSpc>
                          <a:spcPct val="150000"/>
                        </a:lnSpc>
                        <a:spcBef>
                          <a:spcPts val="0"/>
                        </a:spcBef>
                        <a:spcAft>
                          <a:spcPts val="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付款</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l">
                        <a:lnSpc>
                          <a:spcPct val="150000"/>
                        </a:lnSpc>
                        <a:spcBef>
                          <a:spcPts val="0"/>
                        </a:spcBef>
                        <a:spcAft>
                          <a:spcPts val="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（1）出票人必须按照签发的支票金额承担保证向该持票人付款的责任</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（2）</a:t>
                      </a:r>
                      <a:r>
                        <a:rPr lang="zh-CN" altLang="en-US" sz="1800" b="0" i="0" u="none" strike="noStrike" kern="100" cap="none" spc="-10" baseline="0">
                          <a:solidFill>
                            <a:srgbClr val="000000"/>
                          </a:solidFill>
                          <a:latin typeface="微软雅黑" panose="020B0503020204020204" charset="-122"/>
                          <a:ea typeface="微软雅黑" panose="020B0503020204020204" charset="-122"/>
                          <a:cs typeface="Times New Roman" panose="02020603050405020304" charset="0"/>
                        </a:rPr>
                        <a:t>出票人在付款人处的存款足以支付支票金额时，付款人应当在见票当日足额付款；</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出票人在付款人处的存款不足以支付支票金额时，付款人不承担保证付款的责任</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64"/>
                                        </p:tgtEl>
                                        <p:attrNameLst>
                                          <p:attrName>style.visibility</p:attrName>
                                        </p:attrNameLst>
                                      </p:cBhvr>
                                      <p:to>
                                        <p:strVal val="visible"/>
                                      </p:to>
                                    </p:set>
                                    <p:animEffect transition="in" filter="fade">
                                      <p:cBhvr>
                                        <p:cTn id="7" dur="1000"/>
                                        <p:tgtEl>
                                          <p:spTgt spid="1164"/>
                                        </p:tgtEl>
                                      </p:cBhvr>
                                    </p:animEffect>
                                    <p:anim calcmode="lin" valueType="num">
                                      <p:cBhvr>
                                        <p:cTn id="8" dur="1000" fill="hold"/>
                                        <p:tgtEl>
                                          <p:spTgt spid="1164"/>
                                        </p:tgtEl>
                                        <p:attrNameLst>
                                          <p:attrName>ppt_x</p:attrName>
                                        </p:attrNameLst>
                                      </p:cBhvr>
                                      <p:tavLst>
                                        <p:tav tm="0">
                                          <p:val>
                                            <p:strVal val="#ppt_x"/>
                                          </p:val>
                                        </p:tav>
                                        <p:tav tm="100000">
                                          <p:val>
                                            <p:strVal val="#ppt_x"/>
                                          </p:val>
                                        </p:tav>
                                      </p:tavLst>
                                    </p:anim>
                                    <p:anim calcmode="lin" valueType="num">
                                      <p:cBhvr>
                                        <p:cTn id="9" dur="1000" fill="hold"/>
                                        <p:tgtEl>
                                          <p:spTgt spid="116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1165"/>
                                        </p:tgtEl>
                                        <p:attrNameLst>
                                          <p:attrName>style.visibility</p:attrName>
                                        </p:attrNameLst>
                                      </p:cBhvr>
                                      <p:to>
                                        <p:strVal val="visible"/>
                                      </p:to>
                                    </p:set>
                                    <p:animEffect transition="in" filter="wheel(4)">
                                      <p:cBhvr>
                                        <p:cTn id="14" dur="2000"/>
                                        <p:tgtEl>
                                          <p:spTgt spid="1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56" name="矩形"/>
          <p:cNvSpPr/>
          <p:nvPr/>
        </p:nvSpPr>
        <p:spPr>
          <a:xfrm>
            <a:off x="1425064" y="305039"/>
            <a:ext cx="5669732"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考点１：银行结算账户的概念和种类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59" name="组合"/>
          <p:cNvGrpSpPr/>
          <p:nvPr/>
        </p:nvGrpSpPr>
        <p:grpSpPr>
          <a:xfrm>
            <a:off x="1322068" y="1313813"/>
            <a:ext cx="8080376" cy="587373"/>
            <a:chOff x="1322068" y="1313813"/>
            <a:chExt cx="8080376" cy="587373"/>
          </a:xfrm>
        </p:grpSpPr>
        <p:sp>
          <p:nvSpPr>
            <p:cNvPr id="157" name="矩形"/>
            <p:cNvSpPr/>
            <p:nvPr/>
          </p:nvSpPr>
          <p:spPr>
            <a:xfrm>
              <a:off x="1442720" y="1313813"/>
              <a:ext cx="7874636"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银行结算账户的分类、个体工商户银行结算账户的归属</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158" name="剪去对角的矩形"/>
            <p:cNvSpPr/>
            <p:nvPr/>
          </p:nvSpPr>
          <p:spPr>
            <a:xfrm>
              <a:off x="1322068" y="1375410"/>
              <a:ext cx="8080376" cy="525777"/>
            </a:xfrm>
            <a:prstGeom prst="snip2DiagRect">
              <a:avLst>
                <a:gd name="adj1" fmla="val 0"/>
                <a:gd name="adj2" fmla="val 16574"/>
              </a:avLst>
            </a:prstGeom>
            <a:noFill/>
            <a:ln w="25400" cap="flat" cmpd="sng">
              <a:solidFill>
                <a:srgbClr val="4BACC6"/>
              </a:solidFill>
              <a:prstDash val="solid"/>
              <a:round/>
            </a:ln>
          </p:spPr>
          <p:txBody>
            <a:bodyPr rtlCol="0" anchor="ctr"/>
            <a:lstStyle/>
            <a:p>
              <a:pPr algn="ctr"/>
            </a:p>
          </p:txBody>
        </p:sp>
      </p:grpSp>
      <p:sp>
        <p:nvSpPr>
          <p:cNvPr id="160" name="矩形"/>
          <p:cNvSpPr/>
          <p:nvPr>
            <p:custDataLst>
              <p:tags r:id="rId2"/>
            </p:custDataLst>
          </p:nvPr>
        </p:nvSpPr>
        <p:spPr>
          <a:xfrm>
            <a:off x="1082414" y="2005933"/>
            <a:ext cx="9773478"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判断】银行结算账户分为活期存款账户和定期存款账户两类。	（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【解析】银行结算账户是“活期存款账户”。</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61" name="矩形"/>
          <p:cNvSpPr/>
          <p:nvPr>
            <p:custDataLst>
              <p:tags r:id="rId3"/>
            </p:custDataLst>
          </p:nvPr>
        </p:nvSpPr>
        <p:spPr>
          <a:xfrm>
            <a:off x="1080135" y="2839085"/>
            <a:ext cx="1350645" cy="4914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62" name="矩形"/>
          <p:cNvSpPr/>
          <p:nvPr>
            <p:custDataLst>
              <p:tags r:id="rId4"/>
            </p:custDataLst>
          </p:nvPr>
        </p:nvSpPr>
        <p:spPr>
          <a:xfrm>
            <a:off x="1082414" y="3314668"/>
            <a:ext cx="9773478"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判断】个体工商户凭营业执照以字号或经营者姓名开立的银行结算账户纳入单位银行结算账户管理。（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63" name="矩形"/>
          <p:cNvSpPr/>
          <p:nvPr>
            <p:custDataLst>
              <p:tags r:id="rId5"/>
            </p:custDataLst>
          </p:nvPr>
        </p:nvSpPr>
        <p:spPr>
          <a:xfrm>
            <a:off x="1082675" y="4131309"/>
            <a:ext cx="1347470" cy="4914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64" name="矩形"/>
          <p:cNvSpPr/>
          <p:nvPr>
            <p:custDataLst>
              <p:tags r:id="rId6"/>
            </p:custDataLst>
          </p:nvPr>
        </p:nvSpPr>
        <p:spPr>
          <a:xfrm>
            <a:off x="1079874" y="4566888"/>
            <a:ext cx="9773478"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【例题3</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多选】根据支付结算法律制度的规定，下列单位银行结算账户中，属于按用途分类的有（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．一般存款账户   　 B．预算单位零余额账户   　 C．专用存款账户    　D．基本存款账户</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65" name="矩形"/>
          <p:cNvSpPr/>
          <p:nvPr>
            <p:custDataLst>
              <p:tags r:id="rId7"/>
            </p:custDataLst>
          </p:nvPr>
        </p:nvSpPr>
        <p:spPr>
          <a:xfrm>
            <a:off x="1082675" y="5753735"/>
            <a:ext cx="1676400" cy="4914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advTm="0">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9"/>
                                        </p:tgtEl>
                                        <p:attrNameLst>
                                          <p:attrName>style.visibility</p:attrName>
                                        </p:attrNameLst>
                                      </p:cBhvr>
                                      <p:to>
                                        <p:strVal val="visible"/>
                                      </p:to>
                                    </p:set>
                                    <p:anim calcmode="lin" valueType="num">
                                      <p:cBhvr additive="base">
                                        <p:cTn id="7" dur="500"/>
                                        <p:tgtEl>
                                          <p:spTgt spid="159"/>
                                        </p:tgtEl>
                                        <p:attrNameLst>
                                          <p:attrName>ppt_y</p:attrName>
                                        </p:attrNameLst>
                                      </p:cBhvr>
                                      <p:tavLst>
                                        <p:tav tm="0">
                                          <p:val>
                                            <p:strVal val="#ppt_y+#ppt_h*1.125000"/>
                                          </p:val>
                                        </p:tav>
                                        <p:tav tm="100000">
                                          <p:val>
                                            <p:strVal val="#ppt_y"/>
                                          </p:val>
                                        </p:tav>
                                      </p:tavLst>
                                    </p:anim>
                                    <p:animEffect transition="in" filter="wipe(up)">
                                      <p:cBhvr>
                                        <p:cTn id="8" dur="500"/>
                                        <p:tgtEl>
                                          <p:spTgt spid="15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60"/>
                                        </p:tgtEl>
                                        <p:attrNameLst>
                                          <p:attrName>style.visibility</p:attrName>
                                        </p:attrNameLst>
                                      </p:cBhvr>
                                      <p:to>
                                        <p:strVal val="visible"/>
                                      </p:to>
                                    </p:set>
                                    <p:anim calcmode="lin" valueType="num">
                                      <p:cBhvr additive="base">
                                        <p:cTn id="13" dur="500"/>
                                        <p:tgtEl>
                                          <p:spTgt spid="160"/>
                                        </p:tgtEl>
                                        <p:attrNameLst>
                                          <p:attrName>ppt_y</p:attrName>
                                        </p:attrNameLst>
                                      </p:cBhvr>
                                      <p:tavLst>
                                        <p:tav tm="0">
                                          <p:val>
                                            <p:strVal val="#ppt_y+#ppt_h*1.125000"/>
                                          </p:val>
                                        </p:tav>
                                        <p:tav tm="100000">
                                          <p:val>
                                            <p:strVal val="#ppt_y"/>
                                          </p:val>
                                        </p:tav>
                                      </p:tavLst>
                                    </p:anim>
                                    <p:animEffect transition="in" filter="wipe(up)">
                                      <p:cBhvr>
                                        <p:cTn id="14" dur="500"/>
                                        <p:tgtEl>
                                          <p:spTgt spid="16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61"/>
                                        </p:tgtEl>
                                        <p:attrNameLst>
                                          <p:attrName>style.visibility</p:attrName>
                                        </p:attrNameLst>
                                      </p:cBhvr>
                                      <p:to>
                                        <p:strVal val="visible"/>
                                      </p:to>
                                    </p:set>
                                    <p:anim calcmode="lin" valueType="num">
                                      <p:cBhvr additive="base">
                                        <p:cTn id="19" dur="500"/>
                                        <p:tgtEl>
                                          <p:spTgt spid="161"/>
                                        </p:tgtEl>
                                        <p:attrNameLst>
                                          <p:attrName>ppt_y</p:attrName>
                                        </p:attrNameLst>
                                      </p:cBhvr>
                                      <p:tavLst>
                                        <p:tav tm="0">
                                          <p:val>
                                            <p:strVal val="#ppt_y+#ppt_h*1.125000"/>
                                          </p:val>
                                        </p:tav>
                                        <p:tav tm="100000">
                                          <p:val>
                                            <p:strVal val="#ppt_y"/>
                                          </p:val>
                                        </p:tav>
                                      </p:tavLst>
                                    </p:anim>
                                    <p:animEffect transition="in" filter="wipe(up)">
                                      <p:cBhvr>
                                        <p:cTn id="20" dur="500"/>
                                        <p:tgtEl>
                                          <p:spTgt spid="16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62"/>
                                        </p:tgtEl>
                                        <p:attrNameLst>
                                          <p:attrName>style.visibility</p:attrName>
                                        </p:attrNameLst>
                                      </p:cBhvr>
                                      <p:to>
                                        <p:strVal val="visible"/>
                                      </p:to>
                                    </p:set>
                                    <p:anim calcmode="lin" valueType="num">
                                      <p:cBhvr additive="base">
                                        <p:cTn id="25" dur="500"/>
                                        <p:tgtEl>
                                          <p:spTgt spid="162"/>
                                        </p:tgtEl>
                                        <p:attrNameLst>
                                          <p:attrName>ppt_y</p:attrName>
                                        </p:attrNameLst>
                                      </p:cBhvr>
                                      <p:tavLst>
                                        <p:tav tm="0">
                                          <p:val>
                                            <p:strVal val="#ppt_y+#ppt_h*1.125000"/>
                                          </p:val>
                                        </p:tav>
                                        <p:tav tm="100000">
                                          <p:val>
                                            <p:strVal val="#ppt_y"/>
                                          </p:val>
                                        </p:tav>
                                      </p:tavLst>
                                    </p:anim>
                                    <p:animEffect transition="in" filter="wipe(up)">
                                      <p:cBhvr>
                                        <p:cTn id="26" dur="500"/>
                                        <p:tgtEl>
                                          <p:spTgt spid="162"/>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63"/>
                                        </p:tgtEl>
                                        <p:attrNameLst>
                                          <p:attrName>style.visibility</p:attrName>
                                        </p:attrNameLst>
                                      </p:cBhvr>
                                      <p:to>
                                        <p:strVal val="visible"/>
                                      </p:to>
                                    </p:set>
                                    <p:anim calcmode="lin" valueType="num">
                                      <p:cBhvr additive="base">
                                        <p:cTn id="31" dur="500"/>
                                        <p:tgtEl>
                                          <p:spTgt spid="163"/>
                                        </p:tgtEl>
                                        <p:attrNameLst>
                                          <p:attrName>ppt_y</p:attrName>
                                        </p:attrNameLst>
                                      </p:cBhvr>
                                      <p:tavLst>
                                        <p:tav tm="0">
                                          <p:val>
                                            <p:strVal val="#ppt_y+#ppt_h*1.125000"/>
                                          </p:val>
                                        </p:tav>
                                        <p:tav tm="100000">
                                          <p:val>
                                            <p:strVal val="#ppt_y"/>
                                          </p:val>
                                        </p:tav>
                                      </p:tavLst>
                                    </p:anim>
                                    <p:animEffect transition="in" filter="wipe(up)">
                                      <p:cBhvr>
                                        <p:cTn id="32" dur="500"/>
                                        <p:tgtEl>
                                          <p:spTgt spid="163"/>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64"/>
                                        </p:tgtEl>
                                        <p:attrNameLst>
                                          <p:attrName>style.visibility</p:attrName>
                                        </p:attrNameLst>
                                      </p:cBhvr>
                                      <p:to>
                                        <p:strVal val="visible"/>
                                      </p:to>
                                    </p:set>
                                    <p:anim calcmode="lin" valueType="num">
                                      <p:cBhvr additive="base">
                                        <p:cTn id="37" dur="500"/>
                                        <p:tgtEl>
                                          <p:spTgt spid="164"/>
                                        </p:tgtEl>
                                        <p:attrNameLst>
                                          <p:attrName>ppt_y</p:attrName>
                                        </p:attrNameLst>
                                      </p:cBhvr>
                                      <p:tavLst>
                                        <p:tav tm="0">
                                          <p:val>
                                            <p:strVal val="#ppt_y+#ppt_h*1.125000"/>
                                          </p:val>
                                        </p:tav>
                                        <p:tav tm="100000">
                                          <p:val>
                                            <p:strVal val="#ppt_y"/>
                                          </p:val>
                                        </p:tav>
                                      </p:tavLst>
                                    </p:anim>
                                    <p:animEffect transition="in" filter="wipe(up)">
                                      <p:cBhvr>
                                        <p:cTn id="38" dur="500"/>
                                        <p:tgtEl>
                                          <p:spTgt spid="164"/>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165"/>
                                        </p:tgtEl>
                                        <p:attrNameLst>
                                          <p:attrName>style.visibility</p:attrName>
                                        </p:attrNameLst>
                                      </p:cBhvr>
                                      <p:to>
                                        <p:strVal val="visible"/>
                                      </p:to>
                                    </p:set>
                                    <p:anim calcmode="lin" valueType="num">
                                      <p:cBhvr additive="base">
                                        <p:cTn id="43" dur="500"/>
                                        <p:tgtEl>
                                          <p:spTgt spid="165"/>
                                        </p:tgtEl>
                                        <p:attrNameLst>
                                          <p:attrName>ppt_y</p:attrName>
                                        </p:attrNameLst>
                                      </p:cBhvr>
                                      <p:tavLst>
                                        <p:tav tm="0">
                                          <p:val>
                                            <p:strVal val="#ppt_y+#ppt_h*1.125000"/>
                                          </p:val>
                                        </p:tav>
                                        <p:tav tm="100000">
                                          <p:val>
                                            <p:strVal val="#ppt_y"/>
                                          </p:val>
                                        </p:tav>
                                      </p:tavLst>
                                    </p:anim>
                                    <p:animEffect transition="in" filter="wipe(up)">
                                      <p:cBhvr>
                                        <p:cTn id="44"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animBg="1"/>
      <p:bldP spid="160" grpId="0"/>
      <p:bldP spid="161" grpId="0"/>
      <p:bldP spid="162" grpId="0"/>
      <p:bldP spid="163" grpId="0"/>
      <p:bldP spid="164" grpId="0"/>
      <p:bldP spid="165" grpId="0"/>
    </p:bldLst>
  </p:timing>
</p:sld>
</file>

<file path=ppt/slides/slide15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66"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169" name="组合"/>
          <p:cNvGrpSpPr/>
          <p:nvPr/>
        </p:nvGrpSpPr>
        <p:grpSpPr>
          <a:xfrm>
            <a:off x="1078460" y="1570653"/>
            <a:ext cx="4874575" cy="586740"/>
            <a:chOff x="1078460" y="1570653"/>
            <a:chExt cx="4874575" cy="586740"/>
          </a:xfrm>
        </p:grpSpPr>
        <p:sp>
          <p:nvSpPr>
            <p:cNvPr id="1167" name="矩形"/>
            <p:cNvSpPr/>
            <p:nvPr/>
          </p:nvSpPr>
          <p:spPr>
            <a:xfrm>
              <a:off x="1265785" y="1571288"/>
              <a:ext cx="4687250" cy="535531"/>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dirty="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dirty="0">
                  <a:solidFill>
                    <a:srgbClr val="00AAB7"/>
                  </a:solidFill>
                  <a:latin typeface="微软雅黑" panose="020B0503020204020204" charset="-122"/>
                  <a:ea typeface="微软雅黑" panose="020B0503020204020204" charset="-122"/>
                  <a:cs typeface="Times New Roman" panose="02020603050405020304" charset="0"/>
                </a:rPr>
                <a:t>支票提示付款的具体内容</a:t>
              </a:r>
              <a:endParaRPr lang="zh-CN" altLang="en-US" sz="2000" b="0" i="0" u="none" strike="noStrike" kern="1200" cap="none" spc="0" baseline="0" dirty="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1168" name="剪去对角的矩形"/>
            <p:cNvSpPr/>
            <p:nvPr/>
          </p:nvSpPr>
          <p:spPr>
            <a:xfrm>
              <a:off x="1078460" y="1570653"/>
              <a:ext cx="4874575" cy="586740"/>
            </a:xfrm>
            <a:prstGeom prst="snip2DiagRect">
              <a:avLst>
                <a:gd name="adj1" fmla="val 0"/>
                <a:gd name="adj2" fmla="val 14611"/>
              </a:avLst>
            </a:prstGeom>
            <a:noFill/>
            <a:ln w="25400" cap="flat" cmpd="sng">
              <a:solidFill>
                <a:srgbClr val="4BACC6"/>
              </a:solidFill>
              <a:prstDash val="solid"/>
              <a:round/>
            </a:ln>
          </p:spPr>
          <p:txBody>
            <a:bodyPr rtlCol="0" anchor="ctr"/>
            <a:lstStyle/>
            <a:p>
              <a:pPr algn="ctr"/>
            </a:p>
          </p:txBody>
        </p:sp>
      </p:grpSp>
      <p:sp>
        <p:nvSpPr>
          <p:cNvPr id="1170" name="矩形"/>
          <p:cNvSpPr/>
          <p:nvPr/>
        </p:nvSpPr>
        <p:spPr>
          <a:xfrm>
            <a:off x="840428" y="2464135"/>
            <a:ext cx="10617411"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单选】根据支付结算法律制度的规定，下列各项关于支票提示付款说法正确的是（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 转账支票提示付款日期为出票日起1个月	B. 出票人记载自己为收款人，提示付款不予受理</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 支票未记载收款人名称，可以提示付款	D. 现金支票仅限于收款人向付款人提示付款</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71" name="矩形"/>
          <p:cNvSpPr/>
          <p:nvPr/>
        </p:nvSpPr>
        <p:spPr>
          <a:xfrm>
            <a:off x="838186" y="3979148"/>
            <a:ext cx="10507595"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【解析】选项A，支票的提示付款期限自出票日起10日；选项B，出票人可以在支票上记载自己为收款人，提示付款应当受理；选项C，支票的收款人名称，可以由出票人授权补记，未补记前不得提示付款。</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69"/>
                                        </p:tgtEl>
                                        <p:attrNameLst>
                                          <p:attrName>style.visibility</p:attrName>
                                        </p:attrNameLst>
                                      </p:cBhvr>
                                      <p:to>
                                        <p:strVal val="visible"/>
                                      </p:to>
                                    </p:set>
                                    <p:animEffect transition="in" filter="fade">
                                      <p:cBhvr>
                                        <p:cTn id="7" dur="1000"/>
                                        <p:tgtEl>
                                          <p:spTgt spid="1169"/>
                                        </p:tgtEl>
                                      </p:cBhvr>
                                    </p:animEffect>
                                    <p:anim calcmode="lin" valueType="num">
                                      <p:cBhvr>
                                        <p:cTn id="8" dur="1000" fill="hold"/>
                                        <p:tgtEl>
                                          <p:spTgt spid="1169"/>
                                        </p:tgtEl>
                                        <p:attrNameLst>
                                          <p:attrName>ppt_x</p:attrName>
                                        </p:attrNameLst>
                                      </p:cBhvr>
                                      <p:tavLst>
                                        <p:tav tm="0">
                                          <p:val>
                                            <p:strVal val="#ppt_x"/>
                                          </p:val>
                                        </p:tav>
                                        <p:tav tm="100000">
                                          <p:val>
                                            <p:strVal val="#ppt_x"/>
                                          </p:val>
                                        </p:tav>
                                      </p:tavLst>
                                    </p:anim>
                                    <p:anim calcmode="lin" valueType="num">
                                      <p:cBhvr>
                                        <p:cTn id="9" dur="1000" fill="hold"/>
                                        <p:tgtEl>
                                          <p:spTgt spid="116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70"/>
                                        </p:tgtEl>
                                        <p:attrNameLst>
                                          <p:attrName>style.visibility</p:attrName>
                                        </p:attrNameLst>
                                      </p:cBhvr>
                                      <p:to>
                                        <p:strVal val="visible"/>
                                      </p:to>
                                    </p:set>
                                    <p:animEffect transition="in" filter="fade">
                                      <p:cBhvr>
                                        <p:cTn id="14" dur="1000"/>
                                        <p:tgtEl>
                                          <p:spTgt spid="1170"/>
                                        </p:tgtEl>
                                      </p:cBhvr>
                                    </p:animEffect>
                                    <p:anim calcmode="lin" valueType="num">
                                      <p:cBhvr>
                                        <p:cTn id="15" dur="1000" fill="hold"/>
                                        <p:tgtEl>
                                          <p:spTgt spid="1170"/>
                                        </p:tgtEl>
                                        <p:attrNameLst>
                                          <p:attrName>ppt_x</p:attrName>
                                        </p:attrNameLst>
                                      </p:cBhvr>
                                      <p:tavLst>
                                        <p:tav tm="0">
                                          <p:val>
                                            <p:strVal val="#ppt_x"/>
                                          </p:val>
                                        </p:tav>
                                        <p:tav tm="100000">
                                          <p:val>
                                            <p:strVal val="#ppt_x"/>
                                          </p:val>
                                        </p:tav>
                                      </p:tavLst>
                                    </p:anim>
                                    <p:anim calcmode="lin" valueType="num">
                                      <p:cBhvr>
                                        <p:cTn id="16" dur="1000" fill="hold"/>
                                        <p:tgtEl>
                                          <p:spTgt spid="117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71"/>
                                        </p:tgtEl>
                                        <p:attrNameLst>
                                          <p:attrName>style.visibility</p:attrName>
                                        </p:attrNameLst>
                                      </p:cBhvr>
                                      <p:to>
                                        <p:strVal val="visible"/>
                                      </p:to>
                                    </p:set>
                                    <p:animEffect transition="in" filter="fade">
                                      <p:cBhvr>
                                        <p:cTn id="21" dur="1000"/>
                                        <p:tgtEl>
                                          <p:spTgt spid="1171"/>
                                        </p:tgtEl>
                                      </p:cBhvr>
                                    </p:animEffect>
                                    <p:anim calcmode="lin" valueType="num">
                                      <p:cBhvr>
                                        <p:cTn id="22" dur="1000" fill="hold"/>
                                        <p:tgtEl>
                                          <p:spTgt spid="1171"/>
                                        </p:tgtEl>
                                        <p:attrNameLst>
                                          <p:attrName>ppt_x</p:attrName>
                                        </p:attrNameLst>
                                      </p:cBhvr>
                                      <p:tavLst>
                                        <p:tav tm="0">
                                          <p:val>
                                            <p:strVal val="#ppt_x"/>
                                          </p:val>
                                        </p:tav>
                                        <p:tav tm="100000">
                                          <p:val>
                                            <p:strVal val="#ppt_x"/>
                                          </p:val>
                                        </p:tav>
                                      </p:tavLst>
                                    </p:anim>
                                    <p:anim calcmode="lin" valueType="num">
                                      <p:cBhvr>
                                        <p:cTn id="23" dur="1000" fill="hold"/>
                                        <p:tgtEl>
                                          <p:spTgt spid="11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9" grpId="0" animBg="1"/>
      <p:bldP spid="1170" grpId="0" animBg="1"/>
      <p:bldP spid="1171"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72"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173" name="矩形"/>
          <p:cNvSpPr/>
          <p:nvPr/>
        </p:nvSpPr>
        <p:spPr>
          <a:xfrm>
            <a:off x="1498763" y="1915616"/>
            <a:ext cx="9552869" cy="258445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多选】甲公司持有一张付款行为P银行的转账支票，财务人员到P银行提示付款时应当办理的手续有（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 向P银行出示甲公司营业执照		　　</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B. 填制进账单</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C. 在支票背面背书人签章栏加盖甲公司印章	　　　</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D. 将支票交付P银行</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74" name="矩形"/>
          <p:cNvSpPr/>
          <p:nvPr/>
        </p:nvSpPr>
        <p:spPr>
          <a:xfrm>
            <a:off x="1483075" y="4598263"/>
            <a:ext cx="1736885" cy="358141"/>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73"/>
                                        </p:tgtEl>
                                        <p:attrNameLst>
                                          <p:attrName>style.visibility</p:attrName>
                                        </p:attrNameLst>
                                      </p:cBhvr>
                                      <p:to>
                                        <p:strVal val="visible"/>
                                      </p:to>
                                    </p:set>
                                    <p:animEffect transition="in" filter="fade">
                                      <p:cBhvr>
                                        <p:cTn id="7" dur="1000"/>
                                        <p:tgtEl>
                                          <p:spTgt spid="1173"/>
                                        </p:tgtEl>
                                      </p:cBhvr>
                                    </p:animEffect>
                                    <p:anim calcmode="lin" valueType="num">
                                      <p:cBhvr>
                                        <p:cTn id="8" dur="1000" fill="hold"/>
                                        <p:tgtEl>
                                          <p:spTgt spid="1173"/>
                                        </p:tgtEl>
                                        <p:attrNameLst>
                                          <p:attrName>ppt_x</p:attrName>
                                        </p:attrNameLst>
                                      </p:cBhvr>
                                      <p:tavLst>
                                        <p:tav tm="0">
                                          <p:val>
                                            <p:strVal val="#ppt_x"/>
                                          </p:val>
                                        </p:tav>
                                        <p:tav tm="100000">
                                          <p:val>
                                            <p:strVal val="#ppt_x"/>
                                          </p:val>
                                        </p:tav>
                                      </p:tavLst>
                                    </p:anim>
                                    <p:anim calcmode="lin" valueType="num">
                                      <p:cBhvr>
                                        <p:cTn id="9" dur="1000" fill="hold"/>
                                        <p:tgtEl>
                                          <p:spTgt spid="117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74"/>
                                        </p:tgtEl>
                                        <p:attrNameLst>
                                          <p:attrName>style.visibility</p:attrName>
                                        </p:attrNameLst>
                                      </p:cBhvr>
                                      <p:to>
                                        <p:strVal val="visible"/>
                                      </p:to>
                                    </p:set>
                                    <p:animEffect transition="in" filter="fade">
                                      <p:cBhvr>
                                        <p:cTn id="14" dur="1000"/>
                                        <p:tgtEl>
                                          <p:spTgt spid="1174"/>
                                        </p:tgtEl>
                                      </p:cBhvr>
                                    </p:animEffect>
                                    <p:anim calcmode="lin" valueType="num">
                                      <p:cBhvr>
                                        <p:cTn id="15" dur="1000" fill="hold"/>
                                        <p:tgtEl>
                                          <p:spTgt spid="1174"/>
                                        </p:tgtEl>
                                        <p:attrNameLst>
                                          <p:attrName>ppt_x</p:attrName>
                                        </p:attrNameLst>
                                      </p:cBhvr>
                                      <p:tavLst>
                                        <p:tav tm="0">
                                          <p:val>
                                            <p:strVal val="#ppt_x"/>
                                          </p:val>
                                        </p:tav>
                                        <p:tav tm="100000">
                                          <p:val>
                                            <p:strVal val="#ppt_x"/>
                                          </p:val>
                                        </p:tav>
                                      </p:tavLst>
                                    </p:anim>
                                    <p:anim calcmode="lin" valueType="num">
                                      <p:cBhvr>
                                        <p:cTn id="16" dur="1000" fill="hold"/>
                                        <p:tgtEl>
                                          <p:spTgt spid="11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3" grpId="0" animBg="1"/>
      <p:bldP spid="1174"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75"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1176" name="表格"/>
          <p:cNvGraphicFramePr>
            <a:graphicFrameLocks noGrp="1"/>
          </p:cNvGraphicFramePr>
          <p:nvPr/>
        </p:nvGraphicFramePr>
        <p:xfrm>
          <a:off x="1495614" y="2893089"/>
          <a:ext cx="9130004" cy="2477071"/>
        </p:xfrm>
        <a:graphic>
          <a:graphicData uri="http://schemas.openxmlformats.org/drawingml/2006/table">
            <a:tbl>
              <a:tblPr bandRow="1">
                <a:noFill/>
              </a:tblPr>
              <a:tblGrid>
                <a:gridCol w="2301367"/>
                <a:gridCol w="4034320"/>
                <a:gridCol w="2794317"/>
              </a:tblGrid>
              <a:tr h="410717">
                <a:tc>
                  <a:txBody>
                    <a:bodyPr/>
                    <a:lstStyle/>
                    <a:p>
                      <a:pPr marL="0" indent="0" algn="ctr">
                        <a:lnSpc>
                          <a:spcPct val="150000"/>
                        </a:lnSpc>
                        <a:spcBef>
                          <a:spcPts val="200"/>
                        </a:spcBef>
                        <a:spcAft>
                          <a:spcPts val="200"/>
                        </a:spcAft>
                        <a:buNone/>
                      </a:pPr>
                      <a:r>
                        <a:rPr lang="zh-CN" altLang="en-US" sz="1800" b="1" i="0" u="none" strike="noStrike" kern="100" cap="none" spc="0" baseline="0">
                          <a:solidFill>
                            <a:srgbClr val="FFFFFF"/>
                          </a:solidFill>
                          <a:latin typeface="微软雅黑" panose="020B0503020204020204" charset="-122"/>
                          <a:ea typeface="微软雅黑" panose="020B0503020204020204" charset="-122"/>
                          <a:cs typeface="Times New Roman" panose="02020603050405020304" charset="0"/>
                        </a:rPr>
                        <a:t>票据种类</a:t>
                      </a:r>
                      <a:endParaRPr lang="zh-CN" altLang="en-US" sz="1800" b="1" i="0" u="none" strike="noStrike" kern="10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200"/>
                        </a:spcBef>
                        <a:spcAft>
                          <a:spcPts val="200"/>
                        </a:spcAft>
                        <a:buNone/>
                      </a:pPr>
                      <a:r>
                        <a:rPr lang="zh-CN" altLang="en-US" sz="1800" b="1" i="0" u="none" strike="noStrike" kern="100" cap="none" spc="0" baseline="0">
                          <a:solidFill>
                            <a:srgbClr val="FFFFFF"/>
                          </a:solidFill>
                          <a:latin typeface="微软雅黑" panose="020B0503020204020204" charset="-122"/>
                          <a:ea typeface="微软雅黑" panose="020B0503020204020204" charset="-122"/>
                          <a:cs typeface="Times New Roman" panose="02020603050405020304" charset="0"/>
                        </a:rPr>
                        <a:t>提示付款期限</a:t>
                      </a:r>
                      <a:endParaRPr lang="zh-CN" altLang="en-US" sz="1800" b="1" i="0" u="none" strike="noStrike" kern="10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200"/>
                        </a:spcBef>
                        <a:spcAft>
                          <a:spcPts val="200"/>
                        </a:spcAft>
                        <a:buNone/>
                      </a:pPr>
                      <a:r>
                        <a:rPr lang="zh-CN" altLang="en-US" sz="1800" b="1" i="0" u="none" strike="noStrike" kern="100" cap="none" spc="0" baseline="0">
                          <a:solidFill>
                            <a:srgbClr val="FFFFFF"/>
                          </a:solidFill>
                          <a:latin typeface="微软雅黑" panose="020B0503020204020204" charset="-122"/>
                          <a:ea typeface="微软雅黑" panose="020B0503020204020204" charset="-122"/>
                          <a:cs typeface="Times New Roman" panose="02020603050405020304" charset="0"/>
                        </a:rPr>
                        <a:t>计算起点</a:t>
                      </a:r>
                      <a:endParaRPr lang="zh-CN" altLang="en-US" sz="1800" b="1" i="0" u="none" strike="noStrike" kern="10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410717">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商业汇票</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自票据到期日起10日</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票据到期日</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410717">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银行汇票</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自出票日起1个月</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rowSpan="3">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出票日</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831151">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银行本票</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自出票日起最长不得超过2个月</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410717">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支票</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自出票日起10日</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
        <p:nvSpPr>
          <p:cNvPr id="1177" name="矩形"/>
          <p:cNvSpPr/>
          <p:nvPr/>
        </p:nvSpPr>
        <p:spPr>
          <a:xfrm>
            <a:off x="1491480" y="1544392"/>
            <a:ext cx="1358692" cy="491487"/>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易错易混点</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1178" name="下箭头"/>
          <p:cNvSpPr/>
          <p:nvPr/>
        </p:nvSpPr>
        <p:spPr>
          <a:xfrm>
            <a:off x="5836495" y="2517924"/>
            <a:ext cx="490249" cy="252126"/>
          </a:xfrm>
          <a:prstGeom prst="downArrow">
            <a:avLst>
              <a:gd name="adj1" fmla="val 50000"/>
              <a:gd name="adj2" fmla="val 25000"/>
            </a:avLst>
          </a:prstGeom>
          <a:solidFill>
            <a:schemeClr val="accent1"/>
          </a:solidFill>
          <a:ln w="12700" cap="flat" cmpd="sng">
            <a:noFill/>
            <a:prstDash val="solid"/>
            <a:round/>
          </a:ln>
        </p:spPr>
        <p:txBody>
          <a:bodyPr rtlCol="0" anchor="ctr"/>
          <a:lstStyle/>
          <a:p>
            <a:pPr algn="ctr"/>
          </a:p>
        </p:txBody>
      </p:sp>
      <p:sp>
        <p:nvSpPr>
          <p:cNvPr id="1179" name="矩形"/>
          <p:cNvSpPr/>
          <p:nvPr/>
        </p:nvSpPr>
        <p:spPr>
          <a:xfrm>
            <a:off x="4667179" y="2047844"/>
            <a:ext cx="2826640" cy="358137"/>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各类票据的提示付款期限</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77"/>
                                        </p:tgtEl>
                                        <p:attrNameLst>
                                          <p:attrName>style.visibility</p:attrName>
                                        </p:attrNameLst>
                                      </p:cBhvr>
                                      <p:to>
                                        <p:strVal val="visible"/>
                                      </p:to>
                                    </p:set>
                                    <p:animEffect transition="in" filter="fade">
                                      <p:cBhvr>
                                        <p:cTn id="7" dur="1000"/>
                                        <p:tgtEl>
                                          <p:spTgt spid="1177"/>
                                        </p:tgtEl>
                                      </p:cBhvr>
                                    </p:animEffect>
                                    <p:anim calcmode="lin" valueType="num">
                                      <p:cBhvr>
                                        <p:cTn id="8" dur="1000" fill="hold"/>
                                        <p:tgtEl>
                                          <p:spTgt spid="1177"/>
                                        </p:tgtEl>
                                        <p:attrNameLst>
                                          <p:attrName>ppt_x</p:attrName>
                                        </p:attrNameLst>
                                      </p:cBhvr>
                                      <p:tavLst>
                                        <p:tav tm="0">
                                          <p:val>
                                            <p:strVal val="#ppt_x"/>
                                          </p:val>
                                        </p:tav>
                                        <p:tav tm="100000">
                                          <p:val>
                                            <p:strVal val="#ppt_x"/>
                                          </p:val>
                                        </p:tav>
                                      </p:tavLst>
                                    </p:anim>
                                    <p:anim calcmode="lin" valueType="num">
                                      <p:cBhvr>
                                        <p:cTn id="9" dur="1000" fill="hold"/>
                                        <p:tgtEl>
                                          <p:spTgt spid="117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79"/>
                                        </p:tgtEl>
                                        <p:attrNameLst>
                                          <p:attrName>style.visibility</p:attrName>
                                        </p:attrNameLst>
                                      </p:cBhvr>
                                      <p:to>
                                        <p:strVal val="visible"/>
                                      </p:to>
                                    </p:set>
                                    <p:animEffect transition="in" filter="fade">
                                      <p:cBhvr>
                                        <p:cTn id="14" dur="1000"/>
                                        <p:tgtEl>
                                          <p:spTgt spid="1179"/>
                                        </p:tgtEl>
                                      </p:cBhvr>
                                    </p:animEffect>
                                    <p:anim calcmode="lin" valueType="num">
                                      <p:cBhvr>
                                        <p:cTn id="15" dur="1000" fill="hold"/>
                                        <p:tgtEl>
                                          <p:spTgt spid="1179"/>
                                        </p:tgtEl>
                                        <p:attrNameLst>
                                          <p:attrName>ppt_x</p:attrName>
                                        </p:attrNameLst>
                                      </p:cBhvr>
                                      <p:tavLst>
                                        <p:tav tm="0">
                                          <p:val>
                                            <p:strVal val="#ppt_x"/>
                                          </p:val>
                                        </p:tav>
                                        <p:tav tm="100000">
                                          <p:val>
                                            <p:strVal val="#ppt_x"/>
                                          </p:val>
                                        </p:tav>
                                      </p:tavLst>
                                    </p:anim>
                                    <p:anim calcmode="lin" valueType="num">
                                      <p:cBhvr>
                                        <p:cTn id="16" dur="1000" fill="hold"/>
                                        <p:tgtEl>
                                          <p:spTgt spid="117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78"/>
                                        </p:tgtEl>
                                        <p:attrNameLst>
                                          <p:attrName>style.visibility</p:attrName>
                                        </p:attrNameLst>
                                      </p:cBhvr>
                                      <p:to>
                                        <p:strVal val="visible"/>
                                      </p:to>
                                    </p:set>
                                    <p:animEffect transition="in" filter="fade">
                                      <p:cBhvr>
                                        <p:cTn id="21" dur="1000"/>
                                        <p:tgtEl>
                                          <p:spTgt spid="1178"/>
                                        </p:tgtEl>
                                      </p:cBhvr>
                                    </p:animEffect>
                                    <p:anim calcmode="lin" valueType="num">
                                      <p:cBhvr>
                                        <p:cTn id="22" dur="1000" fill="hold"/>
                                        <p:tgtEl>
                                          <p:spTgt spid="1178"/>
                                        </p:tgtEl>
                                        <p:attrNameLst>
                                          <p:attrName>ppt_x</p:attrName>
                                        </p:attrNameLst>
                                      </p:cBhvr>
                                      <p:tavLst>
                                        <p:tav tm="0">
                                          <p:val>
                                            <p:strVal val="#ppt_x"/>
                                          </p:val>
                                        </p:tav>
                                        <p:tav tm="100000">
                                          <p:val>
                                            <p:strVal val="#ppt_x"/>
                                          </p:val>
                                        </p:tav>
                                      </p:tavLst>
                                    </p:anim>
                                    <p:anim calcmode="lin" valueType="num">
                                      <p:cBhvr>
                                        <p:cTn id="23" dur="1000" fill="hold"/>
                                        <p:tgtEl>
                                          <p:spTgt spid="117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176"/>
                                        </p:tgtEl>
                                        <p:attrNameLst>
                                          <p:attrName>style.visibility</p:attrName>
                                        </p:attrNameLst>
                                      </p:cBhvr>
                                      <p:to>
                                        <p:strVal val="visible"/>
                                      </p:to>
                                    </p:set>
                                    <p:animEffect transition="in" filter="wipe(down)">
                                      <p:cBhvr>
                                        <p:cTn id="28" dur="500"/>
                                        <p:tgtEl>
                                          <p:spTgt spid="1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 grpId="0" animBg="1"/>
      <p:bldP spid="1178" grpId="0" animBg="1"/>
      <p:bldP spid="1179"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80" name="矩形"/>
          <p:cNvSpPr/>
          <p:nvPr/>
        </p:nvSpPr>
        <p:spPr>
          <a:xfrm>
            <a:off x="1425064" y="305039"/>
            <a:ext cx="2931156"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考点２：汇兑</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181" name="矩形"/>
          <p:cNvSpPr/>
          <p:nvPr/>
        </p:nvSpPr>
        <p:spPr>
          <a:xfrm>
            <a:off x="1638834" y="1371578"/>
            <a:ext cx="8908541"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汇兑是汇款人委托银行将其款项支付给收款人的结算方式。汇兑分为信汇、电汇两种。</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单位和个人各种款项的结算，均可使用汇兑结算方式。</a:t>
            </a:r>
            <a:endPar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endParaRPr>
          </a:p>
        </p:txBody>
      </p:sp>
      <p:graphicFrame>
        <p:nvGraphicFramePr>
          <p:cNvPr id="1182" name="对象"/>
          <p:cNvGraphicFramePr>
            <a:graphicFrameLocks noChangeAspect="1"/>
          </p:cNvGraphicFramePr>
          <p:nvPr/>
        </p:nvGraphicFramePr>
        <p:xfrm>
          <a:off x="1638798" y="3633405"/>
          <a:ext cx="8862188" cy="2039484"/>
        </p:xfrm>
        <a:graphic>
          <a:graphicData uri="http://schemas.openxmlformats.org/presentationml/2006/ole">
            <mc:AlternateContent xmlns:mc="http://schemas.openxmlformats.org/markup-compatibility/2006">
              <mc:Choice xmlns:v="urn:schemas-microsoft-com:vml" Requires="v">
                <p:oleObj spid="_x0000_s14340" name="package" r:id="rId2" imgW="5586730" imgH="1293495" progId="package">
                  <p:embed/>
                </p:oleObj>
              </mc:Choice>
              <mc:Fallback>
                <p:oleObj name="package" r:id="rId2" imgW="5586730" imgH="1293495" progId="package">
                  <p:embed/>
                  <p:pic>
                    <p:nvPicPr>
                      <p:cNvPr id="0" name="对象"/>
                      <p:cNvPicPr>
                        <a:picLocks noChangeAspect="1"/>
                      </p:cNvPicPr>
                      <p:nvPr/>
                    </p:nvPicPr>
                    <p:blipFill>
                      <a:blip r:embed="rId3" cstate="print"/>
                      <a:stretch>
                        <a:fillRect/>
                      </a:stretch>
                    </p:blipFill>
                    <p:spPr>
                      <a:xfrm>
                        <a:off x="1638798" y="3633405"/>
                        <a:ext cx="8862188" cy="2039484"/>
                      </a:xfrm>
                      <a:prstGeom prst="rect">
                        <a:avLst/>
                      </a:prstGeom>
                      <a:noFill/>
                      <a:ln w="9525" cap="flat" cmpd="sng">
                        <a:noFill/>
                        <a:prstDash val="solid"/>
                        <a:miter/>
                      </a:ln>
                    </p:spPr>
                  </p:pic>
                </p:oleObj>
              </mc:Fallback>
            </mc:AlternateContent>
          </a:graphicData>
        </a:graphic>
      </p:graphicFrame>
      <p:sp>
        <p:nvSpPr>
          <p:cNvPr id="1183" name="矩形"/>
          <p:cNvSpPr/>
          <p:nvPr/>
        </p:nvSpPr>
        <p:spPr>
          <a:xfrm>
            <a:off x="5153507" y="2686008"/>
            <a:ext cx="1874154"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汇兑的业务流程</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84" name="下箭头"/>
          <p:cNvSpPr/>
          <p:nvPr/>
        </p:nvSpPr>
        <p:spPr>
          <a:xfrm>
            <a:off x="5861707" y="3180181"/>
            <a:ext cx="448228" cy="308157"/>
          </a:xfrm>
          <a:prstGeom prst="downArrow">
            <a:avLst>
              <a:gd name="adj1" fmla="val 50000"/>
              <a:gd name="adj2" fmla="val 25000"/>
            </a:avLst>
          </a:prstGeom>
          <a:solidFill>
            <a:schemeClr val="accent1"/>
          </a:solidFill>
          <a:ln w="12700" cap="flat" cmpd="sng">
            <a:noFill/>
            <a:prstDash val="solid"/>
            <a:round/>
          </a:ln>
        </p:spPr>
        <p:txBody>
          <a:bodyPr rtlCol="0" anchor="ctr"/>
          <a:lstStyle/>
          <a:p>
            <a:pPr algn="ct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81"/>
                                        </p:tgtEl>
                                        <p:attrNameLst>
                                          <p:attrName>style.visibility</p:attrName>
                                        </p:attrNameLst>
                                      </p:cBhvr>
                                      <p:to>
                                        <p:strVal val="visible"/>
                                      </p:to>
                                    </p:set>
                                    <p:animEffect transition="in" filter="fade">
                                      <p:cBhvr>
                                        <p:cTn id="7" dur="1000"/>
                                        <p:tgtEl>
                                          <p:spTgt spid="1181"/>
                                        </p:tgtEl>
                                      </p:cBhvr>
                                    </p:animEffect>
                                    <p:anim calcmode="lin" valueType="num">
                                      <p:cBhvr>
                                        <p:cTn id="8" dur="1000" fill="hold"/>
                                        <p:tgtEl>
                                          <p:spTgt spid="1181"/>
                                        </p:tgtEl>
                                        <p:attrNameLst>
                                          <p:attrName>ppt_x</p:attrName>
                                        </p:attrNameLst>
                                      </p:cBhvr>
                                      <p:tavLst>
                                        <p:tav tm="0">
                                          <p:val>
                                            <p:strVal val="#ppt_x"/>
                                          </p:val>
                                        </p:tav>
                                        <p:tav tm="100000">
                                          <p:val>
                                            <p:strVal val="#ppt_x"/>
                                          </p:val>
                                        </p:tav>
                                      </p:tavLst>
                                    </p:anim>
                                    <p:anim calcmode="lin" valueType="num">
                                      <p:cBhvr>
                                        <p:cTn id="9" dur="1000" fill="hold"/>
                                        <p:tgtEl>
                                          <p:spTgt spid="118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83"/>
                                        </p:tgtEl>
                                        <p:attrNameLst>
                                          <p:attrName>style.visibility</p:attrName>
                                        </p:attrNameLst>
                                      </p:cBhvr>
                                      <p:to>
                                        <p:strVal val="visible"/>
                                      </p:to>
                                    </p:set>
                                    <p:animEffect transition="in" filter="fade">
                                      <p:cBhvr>
                                        <p:cTn id="14" dur="1000"/>
                                        <p:tgtEl>
                                          <p:spTgt spid="1183"/>
                                        </p:tgtEl>
                                      </p:cBhvr>
                                    </p:animEffect>
                                    <p:anim calcmode="lin" valueType="num">
                                      <p:cBhvr>
                                        <p:cTn id="15" dur="1000" fill="hold"/>
                                        <p:tgtEl>
                                          <p:spTgt spid="1183"/>
                                        </p:tgtEl>
                                        <p:attrNameLst>
                                          <p:attrName>ppt_x</p:attrName>
                                        </p:attrNameLst>
                                      </p:cBhvr>
                                      <p:tavLst>
                                        <p:tav tm="0">
                                          <p:val>
                                            <p:strVal val="#ppt_x"/>
                                          </p:val>
                                        </p:tav>
                                        <p:tav tm="100000">
                                          <p:val>
                                            <p:strVal val="#ppt_x"/>
                                          </p:val>
                                        </p:tav>
                                      </p:tavLst>
                                    </p:anim>
                                    <p:anim calcmode="lin" valueType="num">
                                      <p:cBhvr>
                                        <p:cTn id="16" dur="1000" fill="hold"/>
                                        <p:tgtEl>
                                          <p:spTgt spid="118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84"/>
                                        </p:tgtEl>
                                        <p:attrNameLst>
                                          <p:attrName>style.visibility</p:attrName>
                                        </p:attrNameLst>
                                      </p:cBhvr>
                                      <p:to>
                                        <p:strVal val="visible"/>
                                      </p:to>
                                    </p:set>
                                    <p:animEffect transition="in" filter="fade">
                                      <p:cBhvr>
                                        <p:cTn id="21" dur="1000"/>
                                        <p:tgtEl>
                                          <p:spTgt spid="1184"/>
                                        </p:tgtEl>
                                      </p:cBhvr>
                                    </p:animEffect>
                                    <p:anim calcmode="lin" valueType="num">
                                      <p:cBhvr>
                                        <p:cTn id="22" dur="1000" fill="hold"/>
                                        <p:tgtEl>
                                          <p:spTgt spid="1184"/>
                                        </p:tgtEl>
                                        <p:attrNameLst>
                                          <p:attrName>ppt_x</p:attrName>
                                        </p:attrNameLst>
                                      </p:cBhvr>
                                      <p:tavLst>
                                        <p:tav tm="0">
                                          <p:val>
                                            <p:strVal val="#ppt_x"/>
                                          </p:val>
                                        </p:tav>
                                        <p:tav tm="100000">
                                          <p:val>
                                            <p:strVal val="#ppt_x"/>
                                          </p:val>
                                        </p:tav>
                                      </p:tavLst>
                                    </p:anim>
                                    <p:anim calcmode="lin" valueType="num">
                                      <p:cBhvr>
                                        <p:cTn id="23" dur="1000" fill="hold"/>
                                        <p:tgtEl>
                                          <p:spTgt spid="118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182"/>
                                        </p:tgtEl>
                                        <p:attrNameLst>
                                          <p:attrName>style.visibility</p:attrName>
                                        </p:attrNameLst>
                                      </p:cBhvr>
                                      <p:to>
                                        <p:strVal val="visible"/>
                                      </p:to>
                                    </p:set>
                                    <p:animEffect transition="in" filter="wipe(down)">
                                      <p:cBhvr>
                                        <p:cTn id="28" dur="500"/>
                                        <p:tgtEl>
                                          <p:spTgt spid="1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1" grpId="0" animBg="1"/>
      <p:bldP spid="1183" grpId="0" animBg="1"/>
      <p:bldP spid="1184"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88" name="矩形"/>
          <p:cNvSpPr/>
          <p:nvPr/>
        </p:nvSpPr>
        <p:spPr>
          <a:xfrm>
            <a:off x="1425064" y="305039"/>
            <a:ext cx="2931156"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考点２：汇兑</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189" name="矩形"/>
          <p:cNvSpPr/>
          <p:nvPr/>
        </p:nvSpPr>
        <p:spPr>
          <a:xfrm>
            <a:off x="1435451" y="1793473"/>
            <a:ext cx="9392067" cy="12915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【提示1】签发汇兑凭证必须记载下列事项：① 表明“信汇”或“电汇”的字样；② 无条件支付的委托；③ 确定的金额；④ 收款人名称；⑤ 汇款人名称；⑥ 汇入地点、汇入行名称；⑦ 汇出地点、汇出行名称；⑧ 委托日期；⑨ 汇款人签章。</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90" name="矩形"/>
          <p:cNvSpPr/>
          <p:nvPr/>
        </p:nvSpPr>
        <p:spPr>
          <a:xfrm>
            <a:off x="1441901" y="3489185"/>
            <a:ext cx="8732324" cy="4914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【提示2】汇兑凭证记载的汇款人、收款人在银行开立存款账户的，必须记载其账号。</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91" name="矩形"/>
          <p:cNvSpPr/>
          <p:nvPr/>
        </p:nvSpPr>
        <p:spPr>
          <a:xfrm>
            <a:off x="1422578" y="4445319"/>
            <a:ext cx="6195064" cy="4914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【提示3】汇款人对</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汇出银行尚未汇出的款项</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可以申请撤销。</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89"/>
                                        </p:tgtEl>
                                        <p:attrNameLst>
                                          <p:attrName>style.visibility</p:attrName>
                                        </p:attrNameLst>
                                      </p:cBhvr>
                                      <p:to>
                                        <p:strVal val="visible"/>
                                      </p:to>
                                    </p:set>
                                    <p:animEffect transition="in" filter="wipe(down)">
                                      <p:cBhvr>
                                        <p:cTn id="7" dur="500"/>
                                        <p:tgtEl>
                                          <p:spTgt spid="118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90"/>
                                        </p:tgtEl>
                                        <p:attrNameLst>
                                          <p:attrName>style.visibility</p:attrName>
                                        </p:attrNameLst>
                                      </p:cBhvr>
                                      <p:to>
                                        <p:strVal val="visible"/>
                                      </p:to>
                                    </p:set>
                                    <p:animEffect transition="in" filter="wipe(down)">
                                      <p:cBhvr>
                                        <p:cTn id="12" dur="500"/>
                                        <p:tgtEl>
                                          <p:spTgt spid="119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91"/>
                                        </p:tgtEl>
                                        <p:attrNameLst>
                                          <p:attrName>style.visibility</p:attrName>
                                        </p:attrNameLst>
                                      </p:cBhvr>
                                      <p:to>
                                        <p:strVal val="visible"/>
                                      </p:to>
                                    </p:set>
                                    <p:animEffect transition="in" filter="wipe(down)">
                                      <p:cBhvr>
                                        <p:cTn id="17" dur="500"/>
                                        <p:tgtEl>
                                          <p:spTgt spid="1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9" grpId="0" animBg="1"/>
      <p:bldP spid="1190" grpId="0" animBg="1"/>
      <p:bldP spid="1191"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95" name="矩形"/>
          <p:cNvSpPr/>
          <p:nvPr/>
        </p:nvSpPr>
        <p:spPr>
          <a:xfrm>
            <a:off x="1425064" y="305039"/>
            <a:ext cx="2931156"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考点２：汇兑</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198" name="组合"/>
          <p:cNvGrpSpPr/>
          <p:nvPr/>
        </p:nvGrpSpPr>
        <p:grpSpPr>
          <a:xfrm>
            <a:off x="1242617" y="1628619"/>
            <a:ext cx="9865045" cy="990716"/>
            <a:chOff x="1242617" y="1628619"/>
            <a:chExt cx="9865045" cy="990716"/>
          </a:xfrm>
        </p:grpSpPr>
        <p:sp>
          <p:nvSpPr>
            <p:cNvPr id="1196" name="矩形"/>
            <p:cNvSpPr/>
            <p:nvPr/>
          </p:nvSpPr>
          <p:spPr>
            <a:xfrm>
              <a:off x="1429941" y="1628619"/>
              <a:ext cx="9677720" cy="88011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汇兑凭证必须记载的事项、汇兑的适用范围、汇款回单和收账通知的功能、汇兑可撤销的情形</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1197" name="剪去对角的矩形"/>
            <p:cNvSpPr/>
            <p:nvPr/>
          </p:nvSpPr>
          <p:spPr>
            <a:xfrm>
              <a:off x="1242617" y="1628619"/>
              <a:ext cx="9865045" cy="990716"/>
            </a:xfrm>
            <a:prstGeom prst="snip2DiagRect">
              <a:avLst>
                <a:gd name="adj1" fmla="val 0"/>
                <a:gd name="adj2" fmla="val 14592"/>
              </a:avLst>
            </a:prstGeom>
            <a:noFill/>
            <a:ln w="25400" cap="flat" cmpd="sng">
              <a:solidFill>
                <a:srgbClr val="4BACC6"/>
              </a:solidFill>
              <a:prstDash val="solid"/>
              <a:round/>
            </a:ln>
          </p:spPr>
          <p:txBody>
            <a:bodyPr rtlCol="0" anchor="ctr"/>
            <a:lstStyle/>
            <a:p>
              <a:pPr algn="ctr"/>
            </a:p>
          </p:txBody>
        </p:sp>
      </p:grpSp>
      <p:sp>
        <p:nvSpPr>
          <p:cNvPr id="1199" name="矩形"/>
          <p:cNvSpPr/>
          <p:nvPr/>
        </p:nvSpPr>
        <p:spPr>
          <a:xfrm>
            <a:off x="1238231" y="2962790"/>
            <a:ext cx="9869430" cy="175323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多选】根据支付结算法律制度的规定，汇款人、收款人均在银行开立存款账户的，汇款人签发汇兑凭证必须记载的事项有（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．汇入银行名称			B．确定的金额</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．收款人名称及账号			D．汇款人名称及账号</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200" name="矩形"/>
          <p:cNvSpPr/>
          <p:nvPr/>
        </p:nvSpPr>
        <p:spPr>
          <a:xfrm>
            <a:off x="1238231" y="4896334"/>
            <a:ext cx="1913375"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98"/>
                                        </p:tgtEl>
                                        <p:attrNameLst>
                                          <p:attrName>style.visibility</p:attrName>
                                        </p:attrNameLst>
                                      </p:cBhvr>
                                      <p:to>
                                        <p:strVal val="visible"/>
                                      </p:to>
                                    </p:set>
                                    <p:animEffect transition="in" filter="fade">
                                      <p:cBhvr>
                                        <p:cTn id="7" dur="1000"/>
                                        <p:tgtEl>
                                          <p:spTgt spid="1198"/>
                                        </p:tgtEl>
                                      </p:cBhvr>
                                    </p:animEffect>
                                    <p:anim calcmode="lin" valueType="num">
                                      <p:cBhvr>
                                        <p:cTn id="8" dur="1000" fill="hold"/>
                                        <p:tgtEl>
                                          <p:spTgt spid="1198"/>
                                        </p:tgtEl>
                                        <p:attrNameLst>
                                          <p:attrName>ppt_x</p:attrName>
                                        </p:attrNameLst>
                                      </p:cBhvr>
                                      <p:tavLst>
                                        <p:tav tm="0">
                                          <p:val>
                                            <p:strVal val="#ppt_x"/>
                                          </p:val>
                                        </p:tav>
                                        <p:tav tm="100000">
                                          <p:val>
                                            <p:strVal val="#ppt_x"/>
                                          </p:val>
                                        </p:tav>
                                      </p:tavLst>
                                    </p:anim>
                                    <p:anim calcmode="lin" valueType="num">
                                      <p:cBhvr>
                                        <p:cTn id="9" dur="1000" fill="hold"/>
                                        <p:tgtEl>
                                          <p:spTgt spid="11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99"/>
                                        </p:tgtEl>
                                        <p:attrNameLst>
                                          <p:attrName>style.visibility</p:attrName>
                                        </p:attrNameLst>
                                      </p:cBhvr>
                                      <p:to>
                                        <p:strVal val="visible"/>
                                      </p:to>
                                    </p:set>
                                    <p:animEffect transition="in" filter="fade">
                                      <p:cBhvr>
                                        <p:cTn id="14" dur="1000"/>
                                        <p:tgtEl>
                                          <p:spTgt spid="1199"/>
                                        </p:tgtEl>
                                      </p:cBhvr>
                                    </p:animEffect>
                                    <p:anim calcmode="lin" valueType="num">
                                      <p:cBhvr>
                                        <p:cTn id="15" dur="1000" fill="hold"/>
                                        <p:tgtEl>
                                          <p:spTgt spid="1199"/>
                                        </p:tgtEl>
                                        <p:attrNameLst>
                                          <p:attrName>ppt_x</p:attrName>
                                        </p:attrNameLst>
                                      </p:cBhvr>
                                      <p:tavLst>
                                        <p:tav tm="0">
                                          <p:val>
                                            <p:strVal val="#ppt_x"/>
                                          </p:val>
                                        </p:tav>
                                        <p:tav tm="100000">
                                          <p:val>
                                            <p:strVal val="#ppt_x"/>
                                          </p:val>
                                        </p:tav>
                                      </p:tavLst>
                                    </p:anim>
                                    <p:anim calcmode="lin" valueType="num">
                                      <p:cBhvr>
                                        <p:cTn id="16" dur="1000" fill="hold"/>
                                        <p:tgtEl>
                                          <p:spTgt spid="119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00"/>
                                        </p:tgtEl>
                                        <p:attrNameLst>
                                          <p:attrName>style.visibility</p:attrName>
                                        </p:attrNameLst>
                                      </p:cBhvr>
                                      <p:to>
                                        <p:strVal val="visible"/>
                                      </p:to>
                                    </p:set>
                                    <p:animEffect transition="in" filter="fade">
                                      <p:cBhvr>
                                        <p:cTn id="21" dur="1000"/>
                                        <p:tgtEl>
                                          <p:spTgt spid="1200"/>
                                        </p:tgtEl>
                                      </p:cBhvr>
                                    </p:animEffect>
                                    <p:anim calcmode="lin" valueType="num">
                                      <p:cBhvr>
                                        <p:cTn id="22" dur="1000" fill="hold"/>
                                        <p:tgtEl>
                                          <p:spTgt spid="1200"/>
                                        </p:tgtEl>
                                        <p:attrNameLst>
                                          <p:attrName>ppt_x</p:attrName>
                                        </p:attrNameLst>
                                      </p:cBhvr>
                                      <p:tavLst>
                                        <p:tav tm="0">
                                          <p:val>
                                            <p:strVal val="#ppt_x"/>
                                          </p:val>
                                        </p:tav>
                                        <p:tav tm="100000">
                                          <p:val>
                                            <p:strVal val="#ppt_x"/>
                                          </p:val>
                                        </p:tav>
                                      </p:tavLst>
                                    </p:anim>
                                    <p:anim calcmode="lin" valueType="num">
                                      <p:cBhvr>
                                        <p:cTn id="23" dur="1000" fill="hold"/>
                                        <p:tgtEl>
                                          <p:spTgt spid="12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 grpId="0" animBg="1"/>
      <p:bldP spid="1199" grpId="0" animBg="1"/>
      <p:bldP spid="1200"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204" name="矩形"/>
          <p:cNvSpPr/>
          <p:nvPr/>
        </p:nvSpPr>
        <p:spPr>
          <a:xfrm>
            <a:off x="1425064" y="305039"/>
            <a:ext cx="2931156"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考点２：汇兑</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205" name="矩形"/>
          <p:cNvSpPr/>
          <p:nvPr/>
        </p:nvSpPr>
        <p:spPr>
          <a:xfrm>
            <a:off x="1428728" y="1734083"/>
            <a:ext cx="9286734" cy="175323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单选】5月20日，甲报社以汇兑方式向李某支付稿费2 000元。下列情形中，甲报社可以申请撤销汇款的是（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 银行已经汇出但李某尚未领取			B. 银行尚未汇出</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 银行已向李某发出收账通知			D. 李某拒绝领取</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206" name="矩形"/>
          <p:cNvSpPr/>
          <p:nvPr/>
        </p:nvSpPr>
        <p:spPr>
          <a:xfrm>
            <a:off x="1428728" y="3635693"/>
            <a:ext cx="1470749"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05"/>
                                        </p:tgtEl>
                                        <p:attrNameLst>
                                          <p:attrName>style.visibility</p:attrName>
                                        </p:attrNameLst>
                                      </p:cBhvr>
                                      <p:to>
                                        <p:strVal val="visible"/>
                                      </p:to>
                                    </p:set>
                                    <p:animEffect transition="in" filter="fade">
                                      <p:cBhvr>
                                        <p:cTn id="7" dur="1000"/>
                                        <p:tgtEl>
                                          <p:spTgt spid="1205"/>
                                        </p:tgtEl>
                                      </p:cBhvr>
                                    </p:animEffect>
                                    <p:anim calcmode="lin" valueType="num">
                                      <p:cBhvr>
                                        <p:cTn id="8" dur="1000" fill="hold"/>
                                        <p:tgtEl>
                                          <p:spTgt spid="1205"/>
                                        </p:tgtEl>
                                        <p:attrNameLst>
                                          <p:attrName>ppt_x</p:attrName>
                                        </p:attrNameLst>
                                      </p:cBhvr>
                                      <p:tavLst>
                                        <p:tav tm="0">
                                          <p:val>
                                            <p:strVal val="#ppt_x"/>
                                          </p:val>
                                        </p:tav>
                                        <p:tav tm="100000">
                                          <p:val>
                                            <p:strVal val="#ppt_x"/>
                                          </p:val>
                                        </p:tav>
                                      </p:tavLst>
                                    </p:anim>
                                    <p:anim calcmode="lin" valueType="num">
                                      <p:cBhvr>
                                        <p:cTn id="9" dur="1000" fill="hold"/>
                                        <p:tgtEl>
                                          <p:spTgt spid="120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06"/>
                                        </p:tgtEl>
                                        <p:attrNameLst>
                                          <p:attrName>style.visibility</p:attrName>
                                        </p:attrNameLst>
                                      </p:cBhvr>
                                      <p:to>
                                        <p:strVal val="visible"/>
                                      </p:to>
                                    </p:set>
                                    <p:animEffect transition="in" filter="fade">
                                      <p:cBhvr>
                                        <p:cTn id="14" dur="1000"/>
                                        <p:tgtEl>
                                          <p:spTgt spid="1206"/>
                                        </p:tgtEl>
                                      </p:cBhvr>
                                    </p:animEffect>
                                    <p:anim calcmode="lin" valueType="num">
                                      <p:cBhvr>
                                        <p:cTn id="15" dur="1000" fill="hold"/>
                                        <p:tgtEl>
                                          <p:spTgt spid="1206"/>
                                        </p:tgtEl>
                                        <p:attrNameLst>
                                          <p:attrName>ppt_x</p:attrName>
                                        </p:attrNameLst>
                                      </p:cBhvr>
                                      <p:tavLst>
                                        <p:tav tm="0">
                                          <p:val>
                                            <p:strVal val="#ppt_x"/>
                                          </p:val>
                                        </p:tav>
                                        <p:tav tm="100000">
                                          <p:val>
                                            <p:strVal val="#ppt_x"/>
                                          </p:val>
                                        </p:tav>
                                      </p:tavLst>
                                    </p:anim>
                                    <p:anim calcmode="lin" valueType="num">
                                      <p:cBhvr>
                                        <p:cTn id="16" dur="1000" fill="hold"/>
                                        <p:tgtEl>
                                          <p:spTgt spid="12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5" grpId="0" animBg="1"/>
      <p:bldP spid="1206"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210" name="矩形"/>
          <p:cNvSpPr/>
          <p:nvPr/>
        </p:nvSpPr>
        <p:spPr>
          <a:xfrm>
            <a:off x="1425064" y="305039"/>
            <a:ext cx="347743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考点３：委托收款</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211" name="矩形"/>
          <p:cNvSpPr/>
          <p:nvPr/>
        </p:nvSpPr>
        <p:spPr>
          <a:xfrm>
            <a:off x="1428728" y="1435451"/>
            <a:ext cx="6121119" cy="358136"/>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委托收款是收款人委托银行向付款人收取款项的结算方式。</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1212" name="表格"/>
          <p:cNvGraphicFramePr>
            <a:graphicFrameLocks noGrp="1"/>
          </p:cNvGraphicFramePr>
          <p:nvPr/>
        </p:nvGraphicFramePr>
        <p:xfrm>
          <a:off x="473092" y="2003916"/>
          <a:ext cx="11287023" cy="4114800"/>
        </p:xfrm>
        <a:graphic>
          <a:graphicData uri="http://schemas.openxmlformats.org/drawingml/2006/table">
            <a:tbl>
              <a:tblPr bandRow="1">
                <a:noFill/>
              </a:tblPr>
              <a:tblGrid>
                <a:gridCol w="1293114"/>
                <a:gridCol w="1563966"/>
                <a:gridCol w="8429943"/>
              </a:tblGrid>
              <a:tr h="332498">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项目</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gridSpan="2">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611251">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适用范围</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gridSpan="2">
                  <a:txBody>
                    <a:bodyPr/>
                    <a:lstStyle/>
                    <a:p>
                      <a:pPr marL="0" indent="0" algn="l">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单位和个人</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凭已承兑的商业汇票、债券、存单等付款人债务证明办理款项的结算，均可以使用委托收款结算方式（2）委托收款在</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同城、异地</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均可使用</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hMerge="1">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1538770">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程序</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l">
                        <a:lnSpc>
                          <a:spcPct val="150000"/>
                        </a:lnSpc>
                        <a:spcBef>
                          <a:spcPts val="200"/>
                        </a:spcBef>
                        <a:spcAft>
                          <a:spcPts val="2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（1）签发委托收款凭证</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l">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签发委托收款凭证必须记载下列事项：</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① 表明“委托收款”的字样；② 确定的金额；③ 付款人名称；④ 收款人名称；⑤ 委托收款凭据名称及附寄单证张数；⑥ 委托日期；⑦ 收款人签章</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br>
                      <a:r>
                        <a:rPr lang="en-US" altLang="zh-CN"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  </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【提示1】</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以银行以外的单位为</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宋体" panose="02010600030101010101" pitchFamily="2" charset="-122"/>
                        </a:rPr>
                        <a:t>付款人</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的，必须记载付款人开户银行名称</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br>
                      <a:r>
                        <a:rPr lang="en-US" altLang="zh-CN"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  </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【提示2】</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以银行以外的单位或在银行开立存款账户的个人为</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宋体" panose="02010600030101010101" pitchFamily="2" charset="-122"/>
                        </a:rPr>
                        <a:t>收款人</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的，必须记载收款人开户银行名称</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br>
                      <a:r>
                        <a:rPr lang="en-US" altLang="zh-CN"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  </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【提示3】</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以</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宋体" panose="02010600030101010101" pitchFamily="2" charset="-122"/>
                        </a:rPr>
                        <a:t>未在银行开立存款账户的个人</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为收款人的，必须记载</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宋体" panose="02010600030101010101" pitchFamily="2" charset="-122"/>
                        </a:rPr>
                        <a:t>被委托银行名称</a:t>
                      </a:r>
                      <a:endParaRPr lang="zh-CN" altLang="en-US" sz="1800" b="1" i="0" u="none" strike="noStrike" kern="100" cap="none" spc="0" baseline="0">
                        <a:solidFill>
                          <a:srgbClr val="C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11"/>
                                        </p:tgtEl>
                                        <p:attrNameLst>
                                          <p:attrName>style.visibility</p:attrName>
                                        </p:attrNameLst>
                                      </p:cBhvr>
                                      <p:to>
                                        <p:strVal val="visible"/>
                                      </p:to>
                                    </p:set>
                                    <p:animEffect transition="in" filter="fade">
                                      <p:cBhvr>
                                        <p:cTn id="7" dur="1000"/>
                                        <p:tgtEl>
                                          <p:spTgt spid="1211"/>
                                        </p:tgtEl>
                                      </p:cBhvr>
                                    </p:animEffect>
                                    <p:anim calcmode="lin" valueType="num">
                                      <p:cBhvr>
                                        <p:cTn id="8" dur="1000" fill="hold"/>
                                        <p:tgtEl>
                                          <p:spTgt spid="1211"/>
                                        </p:tgtEl>
                                        <p:attrNameLst>
                                          <p:attrName>ppt_x</p:attrName>
                                        </p:attrNameLst>
                                      </p:cBhvr>
                                      <p:tavLst>
                                        <p:tav tm="0">
                                          <p:val>
                                            <p:strVal val="#ppt_x"/>
                                          </p:val>
                                        </p:tav>
                                        <p:tav tm="100000">
                                          <p:val>
                                            <p:strVal val="#ppt_x"/>
                                          </p:val>
                                        </p:tav>
                                      </p:tavLst>
                                    </p:anim>
                                    <p:anim calcmode="lin" valueType="num">
                                      <p:cBhvr>
                                        <p:cTn id="9" dur="1000" fill="hold"/>
                                        <p:tgtEl>
                                          <p:spTgt spid="12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212"/>
                                        </p:tgtEl>
                                        <p:attrNameLst>
                                          <p:attrName>style.visibility</p:attrName>
                                        </p:attrNameLst>
                                      </p:cBhvr>
                                      <p:to>
                                        <p:strVal val="visible"/>
                                      </p:to>
                                    </p:set>
                                    <p:animEffect transition="in" filter="wipe(down)">
                                      <p:cBhvr>
                                        <p:cTn id="14" dur="500"/>
                                        <p:tgtEl>
                                          <p:spTgt spid="1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1"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216" name="矩形"/>
          <p:cNvSpPr/>
          <p:nvPr/>
        </p:nvSpPr>
        <p:spPr>
          <a:xfrm>
            <a:off x="1425064" y="305039"/>
            <a:ext cx="3477435"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考点３：委托收款</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1217" name="表格"/>
          <p:cNvGraphicFramePr>
            <a:graphicFrameLocks noGrp="1"/>
          </p:cNvGraphicFramePr>
          <p:nvPr/>
        </p:nvGraphicFramePr>
        <p:xfrm>
          <a:off x="473092" y="1653738"/>
          <a:ext cx="11286807" cy="4302963"/>
        </p:xfrm>
        <a:graphic>
          <a:graphicData uri="http://schemas.openxmlformats.org/drawingml/2006/table">
            <a:tbl>
              <a:tblPr bandRow="1">
                <a:noFill/>
              </a:tblPr>
              <a:tblGrid>
                <a:gridCol w="1293050"/>
                <a:gridCol w="1563941"/>
                <a:gridCol w="8429816"/>
              </a:tblGrid>
              <a:tr h="332498">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项目</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gridSpan="2">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599643">
                <a:tc rowSpan="2">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程序</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l">
                        <a:lnSpc>
                          <a:spcPct val="150000"/>
                        </a:lnSpc>
                        <a:spcBef>
                          <a:spcPts val="200"/>
                        </a:spcBef>
                        <a:spcAft>
                          <a:spcPts val="2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（2）委托</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l">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收款人办理委托收款应向银行提交委托收款凭证和有关的债务证明</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1538770">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l">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（3）付款</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l">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① 以银行为付款人的，银行应当在当日将款项主动支付给收款人</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② 以单位为付款人的，银行应及时通知付款人，付款人应于接到通知的当日书面通知银行付款。付款人未在接到通知的次日起3日内通知银行付款的，视同付款人同意付款，银行应于付款人接到通知日的次日起第4日上午开始营业时，将款项划给收款人</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【提示1】银行在办理划款时，付款人存款账户不足支付的，应通过被委托银行向收款人发出未付款项通知书</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【提示2】付款人拒绝付款的，应在</a:t>
                      </a:r>
                      <a:r>
                        <a:rPr lang="en-US" altLang="zh-CN"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3日内</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出具拒绝证明</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217"/>
                                        </p:tgtEl>
                                        <p:attrNameLst>
                                          <p:attrName>style.visibility</p:attrName>
                                        </p:attrNameLst>
                                      </p:cBhvr>
                                      <p:to>
                                        <p:strVal val="visible"/>
                                      </p:to>
                                    </p:set>
                                    <p:animEffect transition="in" filter="barn(inHorizontal)">
                                      <p:cBhvr>
                                        <p:cTn id="7" dur="500"/>
                                        <p:tgtEl>
                                          <p:spTgt spid="1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221" name="矩形"/>
          <p:cNvSpPr/>
          <p:nvPr/>
        </p:nvSpPr>
        <p:spPr>
          <a:xfrm>
            <a:off x="1425064" y="305039"/>
            <a:ext cx="3477435"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考点３：委托收款</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24" name="组合"/>
          <p:cNvGrpSpPr/>
          <p:nvPr/>
        </p:nvGrpSpPr>
        <p:grpSpPr>
          <a:xfrm>
            <a:off x="1626527" y="1549507"/>
            <a:ext cx="6273499" cy="586740"/>
            <a:chOff x="1626527" y="1549507"/>
            <a:chExt cx="6273499" cy="586740"/>
          </a:xfrm>
        </p:grpSpPr>
        <p:sp>
          <p:nvSpPr>
            <p:cNvPr id="1222" name="矩形"/>
            <p:cNvSpPr/>
            <p:nvPr/>
          </p:nvSpPr>
          <p:spPr>
            <a:xfrm>
              <a:off x="1813853" y="1549507"/>
              <a:ext cx="6086173"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委托收款的适用范围、付款的具体规定</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1223" name="剪去对角的矩形"/>
            <p:cNvSpPr/>
            <p:nvPr/>
          </p:nvSpPr>
          <p:spPr>
            <a:xfrm>
              <a:off x="1626527" y="1549507"/>
              <a:ext cx="6273499" cy="586740"/>
            </a:xfrm>
            <a:prstGeom prst="snip2DiagRect">
              <a:avLst>
                <a:gd name="adj1" fmla="val 0"/>
                <a:gd name="adj2" fmla="val 13657"/>
              </a:avLst>
            </a:prstGeom>
            <a:noFill/>
            <a:ln w="25400" cap="flat" cmpd="sng">
              <a:solidFill>
                <a:srgbClr val="4BACC6"/>
              </a:solidFill>
              <a:prstDash val="solid"/>
              <a:round/>
            </a:ln>
          </p:spPr>
          <p:txBody>
            <a:bodyPr rtlCol="0" anchor="ctr"/>
            <a:lstStyle/>
            <a:p>
              <a:pPr algn="ctr"/>
            </a:p>
          </p:txBody>
        </p:sp>
      </p:grpSp>
      <p:sp>
        <p:nvSpPr>
          <p:cNvPr id="1225" name="矩形"/>
          <p:cNvSpPr/>
          <p:nvPr/>
        </p:nvSpPr>
        <p:spPr>
          <a:xfrm>
            <a:off x="1428728" y="2502235"/>
            <a:ext cx="9330996" cy="175323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多选】根据支付结算法律制度的规定，下列债务证明中，办理款项结算可以使用委托收款结算方式的有（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．已承兑的商业汇票			B．支票</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．到期的债券				D．到期的存单</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226" name="矩形"/>
          <p:cNvSpPr/>
          <p:nvPr/>
        </p:nvSpPr>
        <p:spPr>
          <a:xfrm>
            <a:off x="1428728" y="4426256"/>
            <a:ext cx="9260961"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【解析】单位和个人凭已承兑的商业汇票、债券、存单等付款人债务证明办理款项的结算，均可以使用委托收款结算方式。支票也属于付款人债务证明。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4"/>
                                        </p:tgtEl>
                                        <p:attrNameLst>
                                          <p:attrName>style.visibility</p:attrName>
                                        </p:attrNameLst>
                                      </p:cBhvr>
                                      <p:to>
                                        <p:strVal val="visible"/>
                                      </p:to>
                                    </p:set>
                                    <p:animEffect transition="in" filter="fade">
                                      <p:cBhvr>
                                        <p:cTn id="7" dur="1000"/>
                                        <p:tgtEl>
                                          <p:spTgt spid="1224"/>
                                        </p:tgtEl>
                                      </p:cBhvr>
                                    </p:animEffect>
                                    <p:anim calcmode="lin" valueType="num">
                                      <p:cBhvr>
                                        <p:cTn id="8" dur="1000" fill="hold"/>
                                        <p:tgtEl>
                                          <p:spTgt spid="1224"/>
                                        </p:tgtEl>
                                        <p:attrNameLst>
                                          <p:attrName>ppt_x</p:attrName>
                                        </p:attrNameLst>
                                      </p:cBhvr>
                                      <p:tavLst>
                                        <p:tav tm="0">
                                          <p:val>
                                            <p:strVal val="#ppt_x"/>
                                          </p:val>
                                        </p:tav>
                                        <p:tav tm="100000">
                                          <p:val>
                                            <p:strVal val="#ppt_x"/>
                                          </p:val>
                                        </p:tav>
                                      </p:tavLst>
                                    </p:anim>
                                    <p:anim calcmode="lin" valueType="num">
                                      <p:cBhvr>
                                        <p:cTn id="9" dur="1000" fill="hold"/>
                                        <p:tgtEl>
                                          <p:spTgt spid="12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25"/>
                                        </p:tgtEl>
                                        <p:attrNameLst>
                                          <p:attrName>style.visibility</p:attrName>
                                        </p:attrNameLst>
                                      </p:cBhvr>
                                      <p:to>
                                        <p:strVal val="visible"/>
                                      </p:to>
                                    </p:set>
                                    <p:animEffect transition="in" filter="fade">
                                      <p:cBhvr>
                                        <p:cTn id="14" dur="1000"/>
                                        <p:tgtEl>
                                          <p:spTgt spid="1225"/>
                                        </p:tgtEl>
                                      </p:cBhvr>
                                    </p:animEffect>
                                    <p:anim calcmode="lin" valueType="num">
                                      <p:cBhvr>
                                        <p:cTn id="15" dur="1000" fill="hold"/>
                                        <p:tgtEl>
                                          <p:spTgt spid="1225"/>
                                        </p:tgtEl>
                                        <p:attrNameLst>
                                          <p:attrName>ppt_x</p:attrName>
                                        </p:attrNameLst>
                                      </p:cBhvr>
                                      <p:tavLst>
                                        <p:tav tm="0">
                                          <p:val>
                                            <p:strVal val="#ppt_x"/>
                                          </p:val>
                                        </p:tav>
                                        <p:tav tm="100000">
                                          <p:val>
                                            <p:strVal val="#ppt_x"/>
                                          </p:val>
                                        </p:tav>
                                      </p:tavLst>
                                    </p:anim>
                                    <p:anim calcmode="lin" valueType="num">
                                      <p:cBhvr>
                                        <p:cTn id="16" dur="1000" fill="hold"/>
                                        <p:tgtEl>
                                          <p:spTgt spid="12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26"/>
                                        </p:tgtEl>
                                        <p:attrNameLst>
                                          <p:attrName>style.visibility</p:attrName>
                                        </p:attrNameLst>
                                      </p:cBhvr>
                                      <p:to>
                                        <p:strVal val="visible"/>
                                      </p:to>
                                    </p:set>
                                    <p:animEffect transition="in" filter="fade">
                                      <p:cBhvr>
                                        <p:cTn id="21" dur="1000"/>
                                        <p:tgtEl>
                                          <p:spTgt spid="1226"/>
                                        </p:tgtEl>
                                      </p:cBhvr>
                                    </p:animEffect>
                                    <p:anim calcmode="lin" valueType="num">
                                      <p:cBhvr>
                                        <p:cTn id="22" dur="1000" fill="hold"/>
                                        <p:tgtEl>
                                          <p:spTgt spid="1226"/>
                                        </p:tgtEl>
                                        <p:attrNameLst>
                                          <p:attrName>ppt_x</p:attrName>
                                        </p:attrNameLst>
                                      </p:cBhvr>
                                      <p:tavLst>
                                        <p:tav tm="0">
                                          <p:val>
                                            <p:strVal val="#ppt_x"/>
                                          </p:val>
                                        </p:tav>
                                        <p:tav tm="100000">
                                          <p:val>
                                            <p:strVal val="#ppt_x"/>
                                          </p:val>
                                        </p:tav>
                                      </p:tavLst>
                                    </p:anim>
                                    <p:anim calcmode="lin" valueType="num">
                                      <p:cBhvr>
                                        <p:cTn id="23" dur="1000" fill="hold"/>
                                        <p:tgtEl>
                                          <p:spTgt spid="1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4" grpId="0" animBg="1"/>
      <p:bldP spid="1225" grpId="0" animBg="1"/>
      <p:bldP spid="12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69" name="矩形"/>
          <p:cNvSpPr/>
          <p:nvPr/>
        </p:nvSpPr>
        <p:spPr>
          <a:xfrm>
            <a:off x="1425064" y="305039"/>
            <a:ext cx="6426836"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考点２：银行结算账户开立、变更和撤销</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73" name="组合"/>
          <p:cNvGrpSpPr/>
          <p:nvPr/>
        </p:nvGrpSpPr>
        <p:grpSpPr>
          <a:xfrm>
            <a:off x="1723390" y="1143000"/>
            <a:ext cx="5094605" cy="601980"/>
            <a:chOff x="1723390" y="1143000"/>
            <a:chExt cx="5094605" cy="601980"/>
          </a:xfrm>
        </p:grpSpPr>
        <p:sp>
          <p:nvSpPr>
            <p:cNvPr id="170" name="圆角矩形"/>
            <p:cNvSpPr/>
            <p:nvPr/>
          </p:nvSpPr>
          <p:spPr>
            <a:xfrm>
              <a:off x="1723390" y="1149984"/>
              <a:ext cx="5094605" cy="594993"/>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71" name="流程图: 离页连接符"/>
            <p:cNvSpPr/>
            <p:nvPr/>
          </p:nvSpPr>
          <p:spPr>
            <a:xfrm>
              <a:off x="2047239" y="1143000"/>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72" name="矩形"/>
            <p:cNvSpPr/>
            <p:nvPr/>
          </p:nvSpPr>
          <p:spPr>
            <a:xfrm>
              <a:off x="3180715" y="1185545"/>
              <a:ext cx="3392805" cy="520064"/>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银行结算账户的开立</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graphicFrame>
        <p:nvGraphicFramePr>
          <p:cNvPr id="174" name="对象"/>
          <p:cNvGraphicFramePr>
            <a:graphicFrameLocks noChangeAspect="1"/>
          </p:cNvGraphicFramePr>
          <p:nvPr/>
        </p:nvGraphicFramePr>
        <p:xfrm>
          <a:off x="1549883" y="1947853"/>
          <a:ext cx="9037359" cy="4663732"/>
        </p:xfrm>
        <a:graphic>
          <a:graphicData uri="http://schemas.openxmlformats.org/presentationml/2006/ole">
            <mc:AlternateContent xmlns:mc="http://schemas.openxmlformats.org/markup-compatibility/2006">
              <mc:Choice xmlns:v="urn:schemas-microsoft-com:vml" Requires="v">
                <p:oleObj spid="_x0000_s4100" name="package" r:id="rId2" imgW="6601460" imgH="3401060" progId="package">
                  <p:embed/>
                </p:oleObj>
              </mc:Choice>
              <mc:Fallback>
                <p:oleObj name="package" r:id="rId2" imgW="6601460" imgH="3401060" progId="package">
                  <p:embed/>
                  <p:pic>
                    <p:nvPicPr>
                      <p:cNvPr id="0" name="对象"/>
                      <p:cNvPicPr>
                        <a:picLocks noChangeAspect="1"/>
                      </p:cNvPicPr>
                      <p:nvPr/>
                    </p:nvPicPr>
                    <p:blipFill>
                      <a:blip r:embed="rId3" cstate="print"/>
                      <a:stretch>
                        <a:fillRect/>
                      </a:stretch>
                    </p:blipFill>
                    <p:spPr>
                      <a:xfrm>
                        <a:off x="1549883" y="1947853"/>
                        <a:ext cx="9037359" cy="4663732"/>
                      </a:xfrm>
                      <a:prstGeom prst="rect">
                        <a:avLst/>
                      </a:prstGeom>
                      <a:noFill/>
                      <a:ln w="9525" cap="flat" cmpd="sng">
                        <a:noFill/>
                        <a:prstDash val="solid"/>
                        <a:miter/>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500" advTm="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73"/>
                                        </p:tgtEl>
                                        <p:attrNameLst>
                                          <p:attrName>style.visibility</p:attrName>
                                        </p:attrNameLst>
                                      </p:cBhvr>
                                      <p:to>
                                        <p:strVal val="visible"/>
                                      </p:to>
                                    </p:set>
                                    <p:anim calcmode="lin" valueType="num">
                                      <p:cBhvr additive="base">
                                        <p:cTn id="7" dur="500"/>
                                        <p:tgtEl>
                                          <p:spTgt spid="173"/>
                                        </p:tgtEl>
                                        <p:attrNameLst>
                                          <p:attrName>ppt_y</p:attrName>
                                        </p:attrNameLst>
                                      </p:cBhvr>
                                      <p:tavLst>
                                        <p:tav tm="0">
                                          <p:val>
                                            <p:strVal val="#ppt_y+#ppt_h*1.125000"/>
                                          </p:val>
                                        </p:tav>
                                        <p:tav tm="100000">
                                          <p:val>
                                            <p:strVal val="#ppt_y"/>
                                          </p:val>
                                        </p:tav>
                                      </p:tavLst>
                                    </p:anim>
                                    <p:animEffect transition="in" filter="wipe(up)">
                                      <p:cBhvr>
                                        <p:cTn id="8" dur="500"/>
                                        <p:tgtEl>
                                          <p:spTgt spid="173"/>
                                        </p:tgtEl>
                                      </p:cBhvr>
                                    </p:animEffect>
                                  </p:childTnLst>
                                </p:cTn>
                              </p:par>
                            </p:childTnLst>
                          </p:cTn>
                        </p:par>
                        <p:par>
                          <p:cTn id="9" fill="hold">
                            <p:stCondLst>
                              <p:cond delay="500"/>
                            </p:stCondLst>
                            <p:childTnLst>
                              <p:par>
                                <p:cTn id="10" presetID="5" presetClass="entr" presetSubtype="10" fill="hold" nodeType="afterEffect">
                                  <p:stCondLst>
                                    <p:cond delay="0"/>
                                  </p:stCondLst>
                                  <p:childTnLst>
                                    <p:set>
                                      <p:cBhvr>
                                        <p:cTn id="11" dur="1" fill="hold">
                                          <p:stCondLst>
                                            <p:cond delay="0"/>
                                          </p:stCondLst>
                                        </p:cTn>
                                        <p:tgtEl>
                                          <p:spTgt spid="174"/>
                                        </p:tgtEl>
                                        <p:attrNameLst>
                                          <p:attrName>style.visibility</p:attrName>
                                        </p:attrNameLst>
                                      </p:cBhvr>
                                      <p:to>
                                        <p:strVal val="visible"/>
                                      </p:to>
                                    </p:set>
                                    <p:animEffect transition="in" filter="checkerboard(across)">
                                      <p:cBhvr>
                                        <p:cTn id="12"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230" name="矩形"/>
          <p:cNvSpPr/>
          <p:nvPr/>
        </p:nvSpPr>
        <p:spPr>
          <a:xfrm>
            <a:off x="1425064" y="305039"/>
            <a:ext cx="3477435"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考点３：委托收款</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231" name="矩形"/>
          <p:cNvSpPr/>
          <p:nvPr/>
        </p:nvSpPr>
        <p:spPr>
          <a:xfrm>
            <a:off x="1428728" y="1890403"/>
            <a:ext cx="9286734"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判断】委托收款以单位为付款人的，银行收到委托收款凭证及债务说明，审查无误后应于当日将款项主动支付给收款人。	 （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232" name="矩形"/>
          <p:cNvSpPr/>
          <p:nvPr/>
        </p:nvSpPr>
        <p:spPr>
          <a:xfrm>
            <a:off x="1428728" y="3204832"/>
            <a:ext cx="8978577"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【解析】以单位为付款人的，银行应及时通知付款人（而非直接主动支付给收款人）。付款人应于接到通知的当日书面通知银行付款。</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31"/>
                                        </p:tgtEl>
                                        <p:attrNameLst>
                                          <p:attrName>style.visibility</p:attrName>
                                        </p:attrNameLst>
                                      </p:cBhvr>
                                      <p:to>
                                        <p:strVal val="visible"/>
                                      </p:to>
                                    </p:set>
                                    <p:animEffect transition="in" filter="fade">
                                      <p:cBhvr>
                                        <p:cTn id="7" dur="1000"/>
                                        <p:tgtEl>
                                          <p:spTgt spid="1231"/>
                                        </p:tgtEl>
                                      </p:cBhvr>
                                    </p:animEffect>
                                    <p:anim calcmode="lin" valueType="num">
                                      <p:cBhvr>
                                        <p:cTn id="8" dur="1000" fill="hold"/>
                                        <p:tgtEl>
                                          <p:spTgt spid="1231"/>
                                        </p:tgtEl>
                                        <p:attrNameLst>
                                          <p:attrName>ppt_x</p:attrName>
                                        </p:attrNameLst>
                                      </p:cBhvr>
                                      <p:tavLst>
                                        <p:tav tm="0">
                                          <p:val>
                                            <p:strVal val="#ppt_x"/>
                                          </p:val>
                                        </p:tav>
                                        <p:tav tm="100000">
                                          <p:val>
                                            <p:strVal val="#ppt_x"/>
                                          </p:val>
                                        </p:tav>
                                      </p:tavLst>
                                    </p:anim>
                                    <p:anim calcmode="lin" valueType="num">
                                      <p:cBhvr>
                                        <p:cTn id="9" dur="1000" fill="hold"/>
                                        <p:tgtEl>
                                          <p:spTgt spid="12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32"/>
                                        </p:tgtEl>
                                        <p:attrNameLst>
                                          <p:attrName>style.visibility</p:attrName>
                                        </p:attrNameLst>
                                      </p:cBhvr>
                                      <p:to>
                                        <p:strVal val="visible"/>
                                      </p:to>
                                    </p:set>
                                    <p:animEffect transition="in" filter="fade">
                                      <p:cBhvr>
                                        <p:cTn id="14" dur="1000"/>
                                        <p:tgtEl>
                                          <p:spTgt spid="1232"/>
                                        </p:tgtEl>
                                      </p:cBhvr>
                                    </p:animEffect>
                                    <p:anim calcmode="lin" valueType="num">
                                      <p:cBhvr>
                                        <p:cTn id="15" dur="1000" fill="hold"/>
                                        <p:tgtEl>
                                          <p:spTgt spid="1232"/>
                                        </p:tgtEl>
                                        <p:attrNameLst>
                                          <p:attrName>ppt_x</p:attrName>
                                        </p:attrNameLst>
                                      </p:cBhvr>
                                      <p:tavLst>
                                        <p:tav tm="0">
                                          <p:val>
                                            <p:strVal val="#ppt_x"/>
                                          </p:val>
                                        </p:tav>
                                        <p:tav tm="100000">
                                          <p:val>
                                            <p:strVal val="#ppt_x"/>
                                          </p:val>
                                        </p:tav>
                                      </p:tavLst>
                                    </p:anim>
                                    <p:anim calcmode="lin" valueType="num">
                                      <p:cBhvr>
                                        <p:cTn id="16" dur="1000" fill="hold"/>
                                        <p:tgtEl>
                                          <p:spTgt spid="12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 grpId="0" animBg="1"/>
      <p:bldP spid="1232" grpId="0" animBg="1"/>
    </p:bldLst>
  </p:timing>
</p:sld>
</file>

<file path=ppt/slides/slide16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236" name="矩形"/>
          <p:cNvSpPr/>
          <p:nvPr/>
        </p:nvSpPr>
        <p:spPr>
          <a:xfrm>
            <a:off x="1425064" y="305039"/>
            <a:ext cx="3477435"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考点３：委托收款</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237" name="矩形"/>
          <p:cNvSpPr/>
          <p:nvPr/>
        </p:nvSpPr>
        <p:spPr>
          <a:xfrm>
            <a:off x="1428728" y="1819246"/>
            <a:ext cx="9476669" cy="258445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【拓展</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多选】根据支付结算法律制度的规定，关于委托收款结算方式的下列表述中，正确的有（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．银行在为单位办理划款时，付款人存款账户不足支付的，应通知付款人交足存款</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．单位凭已承兑的商业汇票办理款项结算，可以使用委托收款结算方式</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．以银行以外的单位为付款人的，委托收款凭证必须记载付款人开户银行名称</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．委托收款仅限于异地使用</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238" name="矩形"/>
          <p:cNvSpPr/>
          <p:nvPr/>
        </p:nvSpPr>
        <p:spPr>
          <a:xfrm>
            <a:off x="1428728" y="4581455"/>
            <a:ext cx="1568798" cy="3581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37"/>
                                        </p:tgtEl>
                                        <p:attrNameLst>
                                          <p:attrName>style.visibility</p:attrName>
                                        </p:attrNameLst>
                                      </p:cBhvr>
                                      <p:to>
                                        <p:strVal val="visible"/>
                                      </p:to>
                                    </p:set>
                                    <p:animEffect transition="in" filter="fade">
                                      <p:cBhvr>
                                        <p:cTn id="7" dur="1000"/>
                                        <p:tgtEl>
                                          <p:spTgt spid="1237"/>
                                        </p:tgtEl>
                                      </p:cBhvr>
                                    </p:animEffect>
                                    <p:anim calcmode="lin" valueType="num">
                                      <p:cBhvr>
                                        <p:cTn id="8" dur="1000" fill="hold"/>
                                        <p:tgtEl>
                                          <p:spTgt spid="1237"/>
                                        </p:tgtEl>
                                        <p:attrNameLst>
                                          <p:attrName>ppt_x</p:attrName>
                                        </p:attrNameLst>
                                      </p:cBhvr>
                                      <p:tavLst>
                                        <p:tav tm="0">
                                          <p:val>
                                            <p:strVal val="#ppt_x"/>
                                          </p:val>
                                        </p:tav>
                                        <p:tav tm="100000">
                                          <p:val>
                                            <p:strVal val="#ppt_x"/>
                                          </p:val>
                                        </p:tav>
                                      </p:tavLst>
                                    </p:anim>
                                    <p:anim calcmode="lin" valueType="num">
                                      <p:cBhvr>
                                        <p:cTn id="9" dur="1000" fill="hold"/>
                                        <p:tgtEl>
                                          <p:spTgt spid="12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38"/>
                                        </p:tgtEl>
                                        <p:attrNameLst>
                                          <p:attrName>style.visibility</p:attrName>
                                        </p:attrNameLst>
                                      </p:cBhvr>
                                      <p:to>
                                        <p:strVal val="visible"/>
                                      </p:to>
                                    </p:set>
                                    <p:animEffect transition="in" filter="fade">
                                      <p:cBhvr>
                                        <p:cTn id="14" dur="1000"/>
                                        <p:tgtEl>
                                          <p:spTgt spid="1238"/>
                                        </p:tgtEl>
                                      </p:cBhvr>
                                    </p:animEffect>
                                    <p:anim calcmode="lin" valueType="num">
                                      <p:cBhvr>
                                        <p:cTn id="15" dur="1000" fill="hold"/>
                                        <p:tgtEl>
                                          <p:spTgt spid="1238"/>
                                        </p:tgtEl>
                                        <p:attrNameLst>
                                          <p:attrName>ppt_x</p:attrName>
                                        </p:attrNameLst>
                                      </p:cBhvr>
                                      <p:tavLst>
                                        <p:tav tm="0">
                                          <p:val>
                                            <p:strVal val="#ppt_x"/>
                                          </p:val>
                                        </p:tav>
                                        <p:tav tm="100000">
                                          <p:val>
                                            <p:strVal val="#ppt_x"/>
                                          </p:val>
                                        </p:tav>
                                      </p:tavLst>
                                    </p:anim>
                                    <p:anim calcmode="lin" valueType="num">
                                      <p:cBhvr>
                                        <p:cTn id="16" dur="1000" fill="hold"/>
                                        <p:tgtEl>
                                          <p:spTgt spid="12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7" grpId="0" animBg="1"/>
      <p:bldP spid="1238"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242" name="矩形"/>
          <p:cNvSpPr/>
          <p:nvPr/>
        </p:nvSpPr>
        <p:spPr>
          <a:xfrm>
            <a:off x="1425064" y="305039"/>
            <a:ext cx="2903142"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考点４：银行卡</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46" name="组合"/>
          <p:cNvGrpSpPr/>
          <p:nvPr/>
        </p:nvGrpSpPr>
        <p:grpSpPr>
          <a:xfrm>
            <a:off x="1499411" y="1524815"/>
            <a:ext cx="3904465" cy="601980"/>
            <a:chOff x="1499411" y="1524815"/>
            <a:chExt cx="3904465" cy="601980"/>
          </a:xfrm>
        </p:grpSpPr>
        <p:sp>
          <p:nvSpPr>
            <p:cNvPr id="1243" name="圆角矩形"/>
            <p:cNvSpPr/>
            <p:nvPr/>
          </p:nvSpPr>
          <p:spPr>
            <a:xfrm>
              <a:off x="1499411" y="1531800"/>
              <a:ext cx="3904465"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244" name="流程图: 离页连接符"/>
            <p:cNvSpPr/>
            <p:nvPr/>
          </p:nvSpPr>
          <p:spPr>
            <a:xfrm>
              <a:off x="1823262" y="1524815"/>
              <a:ext cx="884550"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245" name="矩形"/>
            <p:cNvSpPr/>
            <p:nvPr/>
          </p:nvSpPr>
          <p:spPr>
            <a:xfrm>
              <a:off x="2895778" y="1567997"/>
              <a:ext cx="23260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银行卡的分类</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graphicFrame>
        <p:nvGraphicFramePr>
          <p:cNvPr id="1247" name="对象"/>
          <p:cNvGraphicFramePr>
            <a:graphicFrameLocks noChangeAspect="1"/>
          </p:cNvGraphicFramePr>
          <p:nvPr/>
        </p:nvGraphicFramePr>
        <p:xfrm>
          <a:off x="2895528" y="2405615"/>
          <a:ext cx="7241157" cy="3814447"/>
        </p:xfrm>
        <a:graphic>
          <a:graphicData uri="http://schemas.openxmlformats.org/presentationml/2006/ole">
            <mc:AlternateContent xmlns:mc="http://schemas.openxmlformats.org/markup-compatibility/2006">
              <mc:Choice xmlns:v="urn:schemas-microsoft-com:vml" Requires="v">
                <p:oleObj spid="_x0000_s15364" name="package" r:id="rId2" imgW="3667125" imgH="1936115" progId="package">
                  <p:embed/>
                </p:oleObj>
              </mc:Choice>
              <mc:Fallback>
                <p:oleObj name="package" r:id="rId2" imgW="3667125" imgH="1936115" progId="package">
                  <p:embed/>
                  <p:pic>
                    <p:nvPicPr>
                      <p:cNvPr id="0" name="对象"/>
                      <p:cNvPicPr>
                        <a:picLocks noChangeAspect="1"/>
                      </p:cNvPicPr>
                      <p:nvPr/>
                    </p:nvPicPr>
                    <p:blipFill>
                      <a:blip r:embed="rId3" cstate="print"/>
                      <a:stretch>
                        <a:fillRect/>
                      </a:stretch>
                    </p:blipFill>
                    <p:spPr>
                      <a:xfrm>
                        <a:off x="2895528" y="2405615"/>
                        <a:ext cx="7241157" cy="3814447"/>
                      </a:xfrm>
                      <a:prstGeom prst="rect">
                        <a:avLst/>
                      </a:prstGeom>
                      <a:noFill/>
                      <a:ln w="9525" cap="flat" cmpd="sng">
                        <a:noFill/>
                        <a:prstDash val="solid"/>
                        <a:miter/>
                      </a:ln>
                    </p:spPr>
                  </p:pic>
                </p:oleObj>
              </mc:Fallback>
            </mc:AlternateContent>
          </a:graphicData>
        </a:graphic>
      </p:graphicFrame>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46"/>
                                        </p:tgtEl>
                                        <p:attrNameLst>
                                          <p:attrName>style.visibility</p:attrName>
                                        </p:attrNameLst>
                                      </p:cBhvr>
                                      <p:to>
                                        <p:strVal val="visible"/>
                                      </p:to>
                                    </p:set>
                                    <p:animEffect transition="in" filter="fade">
                                      <p:cBhvr>
                                        <p:cTn id="7" dur="1000"/>
                                        <p:tgtEl>
                                          <p:spTgt spid="1246"/>
                                        </p:tgtEl>
                                      </p:cBhvr>
                                    </p:animEffect>
                                    <p:anim calcmode="lin" valueType="num">
                                      <p:cBhvr>
                                        <p:cTn id="8" dur="1000" fill="hold"/>
                                        <p:tgtEl>
                                          <p:spTgt spid="1246"/>
                                        </p:tgtEl>
                                        <p:attrNameLst>
                                          <p:attrName>ppt_x</p:attrName>
                                        </p:attrNameLst>
                                      </p:cBhvr>
                                      <p:tavLst>
                                        <p:tav tm="0">
                                          <p:val>
                                            <p:strVal val="#ppt_x"/>
                                          </p:val>
                                        </p:tav>
                                        <p:tav tm="100000">
                                          <p:val>
                                            <p:strVal val="#ppt_x"/>
                                          </p:val>
                                        </p:tav>
                                      </p:tavLst>
                                    </p:anim>
                                    <p:anim calcmode="lin" valueType="num">
                                      <p:cBhvr>
                                        <p:cTn id="9" dur="1000" fill="hold"/>
                                        <p:tgtEl>
                                          <p:spTgt spid="12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6" fill="hold" nodeType="afterEffect">
                                  <p:stCondLst>
                                    <p:cond delay="0"/>
                                  </p:stCondLst>
                                  <p:childTnLst>
                                    <p:set>
                                      <p:cBhvr>
                                        <p:cTn id="12" dur="1" fill="hold">
                                          <p:stCondLst>
                                            <p:cond delay="0"/>
                                          </p:stCondLst>
                                        </p:cTn>
                                        <p:tgtEl>
                                          <p:spTgt spid="1247"/>
                                        </p:tgtEl>
                                        <p:attrNameLst>
                                          <p:attrName>style.visibility</p:attrName>
                                        </p:attrNameLst>
                                      </p:cBhvr>
                                      <p:to>
                                        <p:strVal val="visible"/>
                                      </p:to>
                                    </p:set>
                                    <p:animEffect transition="in" filter="barn(inHorizontal)">
                                      <p:cBhvr>
                                        <p:cTn id="13" dur="500"/>
                                        <p:tgtEl>
                                          <p:spTgt spid="1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6"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251" name="矩形"/>
          <p:cNvSpPr/>
          <p:nvPr/>
        </p:nvSpPr>
        <p:spPr>
          <a:xfrm>
            <a:off x="1425064" y="305039"/>
            <a:ext cx="2903142"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考点４：银行卡</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54" name="组合"/>
          <p:cNvGrpSpPr/>
          <p:nvPr/>
        </p:nvGrpSpPr>
        <p:grpSpPr>
          <a:xfrm>
            <a:off x="1288678" y="1718974"/>
            <a:ext cx="3599812" cy="586740"/>
            <a:chOff x="1288678" y="1718974"/>
            <a:chExt cx="3599812" cy="586740"/>
          </a:xfrm>
        </p:grpSpPr>
        <p:sp>
          <p:nvSpPr>
            <p:cNvPr id="1252" name="矩形"/>
            <p:cNvSpPr/>
            <p:nvPr/>
          </p:nvSpPr>
          <p:spPr>
            <a:xfrm>
              <a:off x="1476003" y="1719609"/>
              <a:ext cx="3356460" cy="525777"/>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银行卡的分类</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1253" name="剪去对角的矩形"/>
            <p:cNvSpPr/>
            <p:nvPr/>
          </p:nvSpPr>
          <p:spPr>
            <a:xfrm>
              <a:off x="1288678" y="1718974"/>
              <a:ext cx="3599812" cy="586740"/>
            </a:xfrm>
            <a:prstGeom prst="snip2DiagRect">
              <a:avLst>
                <a:gd name="adj1" fmla="val 0"/>
                <a:gd name="adj2" fmla="val 13370"/>
              </a:avLst>
            </a:prstGeom>
            <a:noFill/>
            <a:ln w="25400" cap="flat" cmpd="sng">
              <a:solidFill>
                <a:srgbClr val="4BACC6"/>
              </a:solidFill>
              <a:prstDash val="solid"/>
              <a:round/>
            </a:ln>
          </p:spPr>
          <p:txBody>
            <a:bodyPr rtlCol="0" anchor="ctr"/>
            <a:lstStyle/>
            <a:p>
              <a:pPr algn="ctr"/>
            </a:p>
          </p:txBody>
        </p:sp>
      </p:grpSp>
      <p:sp>
        <p:nvSpPr>
          <p:cNvPr id="1255" name="矩形"/>
          <p:cNvSpPr/>
          <p:nvPr/>
        </p:nvSpPr>
        <p:spPr>
          <a:xfrm>
            <a:off x="1078549" y="2597483"/>
            <a:ext cx="10197198"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单选】根据支付结算法律制度的规定，下列关于银行卡分类的表述中，不正确的是（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．按是否具有透支功能分为信用卡和贷记卡	B．按发行对象分为单位卡和个人卡</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．按币种分为人民币卡和外币卡			D．按信息载体分为磁条卡和芯片卡</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256" name="矩形"/>
          <p:cNvSpPr/>
          <p:nvPr/>
        </p:nvSpPr>
        <p:spPr>
          <a:xfrm>
            <a:off x="1041010" y="4642526"/>
            <a:ext cx="1410239"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54"/>
                                        </p:tgtEl>
                                        <p:attrNameLst>
                                          <p:attrName>style.visibility</p:attrName>
                                        </p:attrNameLst>
                                      </p:cBhvr>
                                      <p:to>
                                        <p:strVal val="visible"/>
                                      </p:to>
                                    </p:set>
                                    <p:animEffect transition="in" filter="fade">
                                      <p:cBhvr>
                                        <p:cTn id="7" dur="1000"/>
                                        <p:tgtEl>
                                          <p:spTgt spid="1254"/>
                                        </p:tgtEl>
                                      </p:cBhvr>
                                    </p:animEffect>
                                    <p:anim calcmode="lin" valueType="num">
                                      <p:cBhvr>
                                        <p:cTn id="8" dur="1000" fill="hold"/>
                                        <p:tgtEl>
                                          <p:spTgt spid="1254"/>
                                        </p:tgtEl>
                                        <p:attrNameLst>
                                          <p:attrName>ppt_x</p:attrName>
                                        </p:attrNameLst>
                                      </p:cBhvr>
                                      <p:tavLst>
                                        <p:tav tm="0">
                                          <p:val>
                                            <p:strVal val="#ppt_x"/>
                                          </p:val>
                                        </p:tav>
                                        <p:tav tm="100000">
                                          <p:val>
                                            <p:strVal val="#ppt_x"/>
                                          </p:val>
                                        </p:tav>
                                      </p:tavLst>
                                    </p:anim>
                                    <p:anim calcmode="lin" valueType="num">
                                      <p:cBhvr>
                                        <p:cTn id="9" dur="1000" fill="hold"/>
                                        <p:tgtEl>
                                          <p:spTgt spid="12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55"/>
                                        </p:tgtEl>
                                        <p:attrNameLst>
                                          <p:attrName>style.visibility</p:attrName>
                                        </p:attrNameLst>
                                      </p:cBhvr>
                                      <p:to>
                                        <p:strVal val="visible"/>
                                      </p:to>
                                    </p:set>
                                    <p:animEffect transition="in" filter="fade">
                                      <p:cBhvr>
                                        <p:cTn id="14" dur="1000"/>
                                        <p:tgtEl>
                                          <p:spTgt spid="1255"/>
                                        </p:tgtEl>
                                      </p:cBhvr>
                                    </p:animEffect>
                                    <p:anim calcmode="lin" valueType="num">
                                      <p:cBhvr>
                                        <p:cTn id="15" dur="1000" fill="hold"/>
                                        <p:tgtEl>
                                          <p:spTgt spid="1255"/>
                                        </p:tgtEl>
                                        <p:attrNameLst>
                                          <p:attrName>ppt_x</p:attrName>
                                        </p:attrNameLst>
                                      </p:cBhvr>
                                      <p:tavLst>
                                        <p:tav tm="0">
                                          <p:val>
                                            <p:strVal val="#ppt_x"/>
                                          </p:val>
                                        </p:tav>
                                        <p:tav tm="100000">
                                          <p:val>
                                            <p:strVal val="#ppt_x"/>
                                          </p:val>
                                        </p:tav>
                                      </p:tavLst>
                                    </p:anim>
                                    <p:anim calcmode="lin" valueType="num">
                                      <p:cBhvr>
                                        <p:cTn id="16" dur="1000" fill="hold"/>
                                        <p:tgtEl>
                                          <p:spTgt spid="125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56"/>
                                        </p:tgtEl>
                                        <p:attrNameLst>
                                          <p:attrName>style.visibility</p:attrName>
                                        </p:attrNameLst>
                                      </p:cBhvr>
                                      <p:to>
                                        <p:strVal val="visible"/>
                                      </p:to>
                                    </p:set>
                                    <p:animEffect transition="in" filter="fade">
                                      <p:cBhvr>
                                        <p:cTn id="21" dur="1000"/>
                                        <p:tgtEl>
                                          <p:spTgt spid="1256"/>
                                        </p:tgtEl>
                                      </p:cBhvr>
                                    </p:animEffect>
                                    <p:anim calcmode="lin" valueType="num">
                                      <p:cBhvr>
                                        <p:cTn id="22" dur="1000" fill="hold"/>
                                        <p:tgtEl>
                                          <p:spTgt spid="1256"/>
                                        </p:tgtEl>
                                        <p:attrNameLst>
                                          <p:attrName>ppt_x</p:attrName>
                                        </p:attrNameLst>
                                      </p:cBhvr>
                                      <p:tavLst>
                                        <p:tav tm="0">
                                          <p:val>
                                            <p:strVal val="#ppt_x"/>
                                          </p:val>
                                        </p:tav>
                                        <p:tav tm="100000">
                                          <p:val>
                                            <p:strVal val="#ppt_x"/>
                                          </p:val>
                                        </p:tav>
                                      </p:tavLst>
                                    </p:anim>
                                    <p:anim calcmode="lin" valueType="num">
                                      <p:cBhvr>
                                        <p:cTn id="23" dur="1000" fill="hold"/>
                                        <p:tgtEl>
                                          <p:spTgt spid="12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4" grpId="0" animBg="1"/>
      <p:bldP spid="1255" grpId="0" animBg="1"/>
      <p:bldP spid="1256"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260" name="矩形"/>
          <p:cNvSpPr/>
          <p:nvPr/>
        </p:nvSpPr>
        <p:spPr>
          <a:xfrm>
            <a:off x="1425064" y="305039"/>
            <a:ext cx="3001192"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考点４：银行卡</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64" name="组合"/>
          <p:cNvGrpSpPr/>
          <p:nvPr/>
        </p:nvGrpSpPr>
        <p:grpSpPr>
          <a:xfrm>
            <a:off x="1499411" y="1524815"/>
            <a:ext cx="4755737" cy="601980"/>
            <a:chOff x="1499411" y="1524815"/>
            <a:chExt cx="4755737" cy="601980"/>
          </a:xfrm>
        </p:grpSpPr>
        <p:sp>
          <p:nvSpPr>
            <p:cNvPr id="1261" name="圆角矩形"/>
            <p:cNvSpPr/>
            <p:nvPr/>
          </p:nvSpPr>
          <p:spPr>
            <a:xfrm>
              <a:off x="1499411" y="1531800"/>
              <a:ext cx="4755737"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262" name="流程图: 离页连接符"/>
            <p:cNvSpPr/>
            <p:nvPr/>
          </p:nvSpPr>
          <p:spPr>
            <a:xfrm>
              <a:off x="1823262" y="1524815"/>
              <a:ext cx="884550"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263" name="矩形"/>
            <p:cNvSpPr/>
            <p:nvPr/>
          </p:nvSpPr>
          <p:spPr>
            <a:xfrm>
              <a:off x="2895778" y="1567997"/>
              <a:ext cx="3037205"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银行卡账户和交易</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265" name="矩形"/>
          <p:cNvSpPr/>
          <p:nvPr/>
        </p:nvSpPr>
        <p:spPr>
          <a:xfrm>
            <a:off x="1428728" y="2979598"/>
            <a:ext cx="9482834" cy="3291837"/>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申领信用卡，应按规定填制申请表，连同有关资料一并送交发卡银行。发卡银行可根据申请人的资信程度，要求其提供担保。担保的方式可采用保证、抵押或质押。银行卡及其账户只限经发卡银行批准的持卡人本人使用，不得出租和转借。</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（2）个人贷记卡申请的基本条件：① 年满18周岁，有固定职业和稳定收入，工作单位和户口在常住地的城乡居民；② 填写申请表，并在持卡人处亲笔签字；③ 向发卡银行提供本人及附属卡持卡人、担保人的身份证复印件。</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（3）持卡人在还清全部交易款项、透支本息和有关费用后，可申请办理销户。发卡行受理注销之日起45日后，被注销信用卡账户方能清户。</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266" name="矩形"/>
          <p:cNvSpPr/>
          <p:nvPr/>
        </p:nvSpPr>
        <p:spPr>
          <a:xfrm>
            <a:off x="1495402" y="2435001"/>
            <a:ext cx="2426596" cy="3581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800" b="1"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rPr>
              <a:t>1．银行卡申领和注销</a:t>
            </a:r>
            <a:endParaRPr lang="zh-CN" altLang="en-US" sz="1800" b="1"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64"/>
                                        </p:tgtEl>
                                        <p:attrNameLst>
                                          <p:attrName>style.visibility</p:attrName>
                                        </p:attrNameLst>
                                      </p:cBhvr>
                                      <p:to>
                                        <p:strVal val="visible"/>
                                      </p:to>
                                    </p:set>
                                    <p:animEffect transition="in" filter="fade">
                                      <p:cBhvr>
                                        <p:cTn id="7" dur="1000"/>
                                        <p:tgtEl>
                                          <p:spTgt spid="1264"/>
                                        </p:tgtEl>
                                      </p:cBhvr>
                                    </p:animEffect>
                                    <p:anim calcmode="lin" valueType="num">
                                      <p:cBhvr>
                                        <p:cTn id="8" dur="1000" fill="hold"/>
                                        <p:tgtEl>
                                          <p:spTgt spid="1264"/>
                                        </p:tgtEl>
                                        <p:attrNameLst>
                                          <p:attrName>ppt_x</p:attrName>
                                        </p:attrNameLst>
                                      </p:cBhvr>
                                      <p:tavLst>
                                        <p:tav tm="0">
                                          <p:val>
                                            <p:strVal val="#ppt_x"/>
                                          </p:val>
                                        </p:tav>
                                        <p:tav tm="100000">
                                          <p:val>
                                            <p:strVal val="#ppt_x"/>
                                          </p:val>
                                        </p:tav>
                                      </p:tavLst>
                                    </p:anim>
                                    <p:anim calcmode="lin" valueType="num">
                                      <p:cBhvr>
                                        <p:cTn id="9" dur="1000" fill="hold"/>
                                        <p:tgtEl>
                                          <p:spTgt spid="126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66"/>
                                        </p:tgtEl>
                                        <p:attrNameLst>
                                          <p:attrName>style.visibility</p:attrName>
                                        </p:attrNameLst>
                                      </p:cBhvr>
                                      <p:to>
                                        <p:strVal val="visible"/>
                                      </p:to>
                                    </p:set>
                                    <p:animEffect transition="in" filter="fade">
                                      <p:cBhvr>
                                        <p:cTn id="14" dur="1000"/>
                                        <p:tgtEl>
                                          <p:spTgt spid="1266"/>
                                        </p:tgtEl>
                                      </p:cBhvr>
                                    </p:animEffect>
                                    <p:anim calcmode="lin" valueType="num">
                                      <p:cBhvr>
                                        <p:cTn id="15" dur="1000" fill="hold"/>
                                        <p:tgtEl>
                                          <p:spTgt spid="1266"/>
                                        </p:tgtEl>
                                        <p:attrNameLst>
                                          <p:attrName>ppt_x</p:attrName>
                                        </p:attrNameLst>
                                      </p:cBhvr>
                                      <p:tavLst>
                                        <p:tav tm="0">
                                          <p:val>
                                            <p:strVal val="#ppt_x"/>
                                          </p:val>
                                        </p:tav>
                                        <p:tav tm="100000">
                                          <p:val>
                                            <p:strVal val="#ppt_x"/>
                                          </p:val>
                                        </p:tav>
                                      </p:tavLst>
                                    </p:anim>
                                    <p:anim calcmode="lin" valueType="num">
                                      <p:cBhvr>
                                        <p:cTn id="16" dur="1000" fill="hold"/>
                                        <p:tgtEl>
                                          <p:spTgt spid="126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grpId="0" nodeType="clickEffect">
                                  <p:stCondLst>
                                    <p:cond delay="0"/>
                                  </p:stCondLst>
                                  <p:childTnLst>
                                    <p:set>
                                      <p:cBhvr>
                                        <p:cTn id="20" dur="1" fill="hold">
                                          <p:stCondLst>
                                            <p:cond delay="0"/>
                                          </p:stCondLst>
                                        </p:cTn>
                                        <p:tgtEl>
                                          <p:spTgt spid="1265"/>
                                        </p:tgtEl>
                                        <p:attrNameLst>
                                          <p:attrName>style.visibility</p:attrName>
                                        </p:attrNameLst>
                                      </p:cBhvr>
                                      <p:to>
                                        <p:strVal val="visible"/>
                                      </p:to>
                                    </p:set>
                                    <p:animEffect transition="in" filter="barn(inHorizontal)">
                                      <p:cBhvr>
                                        <p:cTn id="21" dur="500"/>
                                        <p:tgtEl>
                                          <p:spTgt spid="1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4" grpId="0" animBg="1"/>
      <p:bldP spid="1265" grpId="0" animBg="1"/>
      <p:bldP spid="1266" grpId="0" animBg="1"/>
    </p:bldLst>
  </p:timing>
</p:sld>
</file>

<file path=ppt/slides/slide16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270" name="矩形"/>
          <p:cNvSpPr/>
          <p:nvPr/>
        </p:nvSpPr>
        <p:spPr>
          <a:xfrm>
            <a:off x="1425064" y="305039"/>
            <a:ext cx="3001192"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考点４：银行卡</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271" name="矩形"/>
          <p:cNvSpPr/>
          <p:nvPr/>
        </p:nvSpPr>
        <p:spPr>
          <a:xfrm>
            <a:off x="1498763" y="2292688"/>
            <a:ext cx="9426806" cy="28917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（1）信用卡预借现金业务包括现金提取、现金转账和现金充值。</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信用卡持卡人通过ATM机等自助机具办理现金提取业务，每卡每日累计不得超过人民币1万元；持卡人通过柜面办理现金提取业务，通过各类渠道办理现金转账业务的每卡每日限额，由发卡机构与持卡人通过协议约定。</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（3）发卡机构可自主确定是否提供现金充值服务，并与持卡人协议约定每卡每日限额。</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（4）发卡机构不得将持卡人信用卡预借现金额度内资金划转至其他信用卡，以及非持卡人的银行结算账户或支付账户。</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272" name="矩形"/>
          <p:cNvSpPr/>
          <p:nvPr/>
        </p:nvSpPr>
        <p:spPr>
          <a:xfrm>
            <a:off x="1667135" y="1718122"/>
            <a:ext cx="2664431" cy="358137"/>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2．信用卡预借现金业务</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72"/>
                                        </p:tgtEl>
                                        <p:attrNameLst>
                                          <p:attrName>style.visibility</p:attrName>
                                        </p:attrNameLst>
                                      </p:cBhvr>
                                      <p:to>
                                        <p:strVal val="visible"/>
                                      </p:to>
                                    </p:set>
                                    <p:animEffect transition="in" filter="fade">
                                      <p:cBhvr>
                                        <p:cTn id="7" dur="1000"/>
                                        <p:tgtEl>
                                          <p:spTgt spid="1272"/>
                                        </p:tgtEl>
                                      </p:cBhvr>
                                    </p:animEffect>
                                    <p:anim calcmode="lin" valueType="num">
                                      <p:cBhvr>
                                        <p:cTn id="8" dur="1000" fill="hold"/>
                                        <p:tgtEl>
                                          <p:spTgt spid="1272"/>
                                        </p:tgtEl>
                                        <p:attrNameLst>
                                          <p:attrName>ppt_x</p:attrName>
                                        </p:attrNameLst>
                                      </p:cBhvr>
                                      <p:tavLst>
                                        <p:tav tm="0">
                                          <p:val>
                                            <p:strVal val="#ppt_x"/>
                                          </p:val>
                                        </p:tav>
                                        <p:tav tm="100000">
                                          <p:val>
                                            <p:strVal val="#ppt_x"/>
                                          </p:val>
                                        </p:tav>
                                      </p:tavLst>
                                    </p:anim>
                                    <p:anim calcmode="lin" valueType="num">
                                      <p:cBhvr>
                                        <p:cTn id="9" dur="1000" fill="hold"/>
                                        <p:tgtEl>
                                          <p:spTgt spid="127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271"/>
                                        </p:tgtEl>
                                        <p:attrNameLst>
                                          <p:attrName>style.visibility</p:attrName>
                                        </p:attrNameLst>
                                      </p:cBhvr>
                                      <p:to>
                                        <p:strVal val="visible"/>
                                      </p:to>
                                    </p:set>
                                    <p:animEffect transition="in" filter="wipe(down)">
                                      <p:cBhvr>
                                        <p:cTn id="14" dur="500"/>
                                        <p:tgtEl>
                                          <p:spTgt spid="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1" grpId="0" animBg="1"/>
      <p:bldP spid="1272" grpId="0" animBg="1"/>
    </p:bldLst>
  </p:timing>
</p:sld>
</file>

<file path=ppt/slides/slide16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276" name="矩形"/>
          <p:cNvSpPr/>
          <p:nvPr/>
        </p:nvSpPr>
        <p:spPr>
          <a:xfrm>
            <a:off x="1425064" y="305039"/>
            <a:ext cx="3001192"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考点４：银行卡</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277" name="矩形"/>
          <p:cNvSpPr/>
          <p:nvPr/>
        </p:nvSpPr>
        <p:spPr>
          <a:xfrm>
            <a:off x="1472990" y="2160460"/>
            <a:ext cx="9354528"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贷记卡持卡人</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非现金交易</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可享受免息还款期和最低还款额待遇，具体的条件和标准，由发卡机构自主确定。</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278" name="矩形"/>
          <p:cNvSpPr/>
          <p:nvPr/>
        </p:nvSpPr>
        <p:spPr>
          <a:xfrm>
            <a:off x="1472990" y="1652281"/>
            <a:ext cx="2785178" cy="358137"/>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3．贷记卡持卡人的待遇</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279" name="矩形"/>
          <p:cNvSpPr/>
          <p:nvPr/>
        </p:nvSpPr>
        <p:spPr>
          <a:xfrm>
            <a:off x="1501565" y="3423343"/>
            <a:ext cx="2703378"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4</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．发卡银行追偿的途径</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280" name="矩形"/>
          <p:cNvSpPr/>
          <p:nvPr/>
        </p:nvSpPr>
        <p:spPr>
          <a:xfrm>
            <a:off x="1476352" y="4000999"/>
            <a:ext cx="9435210"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发卡银行通过下列途径追偿透支款项和诈骗款项：① 扣减持卡人保证金、依法处理抵押物和质物；② 向保证人追索透支款项；③ 通过司法机关的诉讼程序进行追偿。</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78"/>
                                        </p:tgtEl>
                                        <p:attrNameLst>
                                          <p:attrName>style.visibility</p:attrName>
                                        </p:attrNameLst>
                                      </p:cBhvr>
                                      <p:to>
                                        <p:strVal val="visible"/>
                                      </p:to>
                                    </p:set>
                                    <p:animEffect transition="in" filter="fade">
                                      <p:cBhvr>
                                        <p:cTn id="7" dur="1000"/>
                                        <p:tgtEl>
                                          <p:spTgt spid="1278"/>
                                        </p:tgtEl>
                                      </p:cBhvr>
                                    </p:animEffect>
                                    <p:anim calcmode="lin" valueType="num">
                                      <p:cBhvr>
                                        <p:cTn id="8" dur="1000" fill="hold"/>
                                        <p:tgtEl>
                                          <p:spTgt spid="1278"/>
                                        </p:tgtEl>
                                        <p:attrNameLst>
                                          <p:attrName>ppt_x</p:attrName>
                                        </p:attrNameLst>
                                      </p:cBhvr>
                                      <p:tavLst>
                                        <p:tav tm="0">
                                          <p:val>
                                            <p:strVal val="#ppt_x"/>
                                          </p:val>
                                        </p:tav>
                                        <p:tav tm="100000">
                                          <p:val>
                                            <p:strVal val="#ppt_x"/>
                                          </p:val>
                                        </p:tav>
                                      </p:tavLst>
                                    </p:anim>
                                    <p:anim calcmode="lin" valueType="num">
                                      <p:cBhvr>
                                        <p:cTn id="9" dur="1000" fill="hold"/>
                                        <p:tgtEl>
                                          <p:spTgt spid="127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77"/>
                                        </p:tgtEl>
                                        <p:attrNameLst>
                                          <p:attrName>style.visibility</p:attrName>
                                        </p:attrNameLst>
                                      </p:cBhvr>
                                      <p:to>
                                        <p:strVal val="visible"/>
                                      </p:to>
                                    </p:set>
                                    <p:animEffect transition="in" filter="fade">
                                      <p:cBhvr>
                                        <p:cTn id="14" dur="1000"/>
                                        <p:tgtEl>
                                          <p:spTgt spid="1277"/>
                                        </p:tgtEl>
                                      </p:cBhvr>
                                    </p:animEffect>
                                    <p:anim calcmode="lin" valueType="num">
                                      <p:cBhvr>
                                        <p:cTn id="15" dur="1000" fill="hold"/>
                                        <p:tgtEl>
                                          <p:spTgt spid="1277"/>
                                        </p:tgtEl>
                                        <p:attrNameLst>
                                          <p:attrName>ppt_x</p:attrName>
                                        </p:attrNameLst>
                                      </p:cBhvr>
                                      <p:tavLst>
                                        <p:tav tm="0">
                                          <p:val>
                                            <p:strVal val="#ppt_x"/>
                                          </p:val>
                                        </p:tav>
                                        <p:tav tm="100000">
                                          <p:val>
                                            <p:strVal val="#ppt_x"/>
                                          </p:val>
                                        </p:tav>
                                      </p:tavLst>
                                    </p:anim>
                                    <p:anim calcmode="lin" valueType="num">
                                      <p:cBhvr>
                                        <p:cTn id="16" dur="1000" fill="hold"/>
                                        <p:tgtEl>
                                          <p:spTgt spid="127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79"/>
                                        </p:tgtEl>
                                        <p:attrNameLst>
                                          <p:attrName>style.visibility</p:attrName>
                                        </p:attrNameLst>
                                      </p:cBhvr>
                                      <p:to>
                                        <p:strVal val="visible"/>
                                      </p:to>
                                    </p:set>
                                    <p:animEffect transition="in" filter="fade">
                                      <p:cBhvr>
                                        <p:cTn id="21" dur="1000"/>
                                        <p:tgtEl>
                                          <p:spTgt spid="1279"/>
                                        </p:tgtEl>
                                      </p:cBhvr>
                                    </p:animEffect>
                                    <p:anim calcmode="lin" valueType="num">
                                      <p:cBhvr>
                                        <p:cTn id="22" dur="1000" fill="hold"/>
                                        <p:tgtEl>
                                          <p:spTgt spid="1279"/>
                                        </p:tgtEl>
                                        <p:attrNameLst>
                                          <p:attrName>ppt_x</p:attrName>
                                        </p:attrNameLst>
                                      </p:cBhvr>
                                      <p:tavLst>
                                        <p:tav tm="0">
                                          <p:val>
                                            <p:strVal val="#ppt_x"/>
                                          </p:val>
                                        </p:tav>
                                        <p:tav tm="100000">
                                          <p:val>
                                            <p:strVal val="#ppt_x"/>
                                          </p:val>
                                        </p:tav>
                                      </p:tavLst>
                                    </p:anim>
                                    <p:anim calcmode="lin" valueType="num">
                                      <p:cBhvr>
                                        <p:cTn id="23" dur="1000" fill="hold"/>
                                        <p:tgtEl>
                                          <p:spTgt spid="127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80"/>
                                        </p:tgtEl>
                                        <p:attrNameLst>
                                          <p:attrName>style.visibility</p:attrName>
                                        </p:attrNameLst>
                                      </p:cBhvr>
                                      <p:to>
                                        <p:strVal val="visible"/>
                                      </p:to>
                                    </p:set>
                                    <p:animEffect transition="in" filter="fade">
                                      <p:cBhvr>
                                        <p:cTn id="28" dur="1000"/>
                                        <p:tgtEl>
                                          <p:spTgt spid="1280"/>
                                        </p:tgtEl>
                                      </p:cBhvr>
                                    </p:animEffect>
                                    <p:anim calcmode="lin" valueType="num">
                                      <p:cBhvr>
                                        <p:cTn id="29" dur="1000" fill="hold"/>
                                        <p:tgtEl>
                                          <p:spTgt spid="1280"/>
                                        </p:tgtEl>
                                        <p:attrNameLst>
                                          <p:attrName>ppt_x</p:attrName>
                                        </p:attrNameLst>
                                      </p:cBhvr>
                                      <p:tavLst>
                                        <p:tav tm="0">
                                          <p:val>
                                            <p:strVal val="#ppt_x"/>
                                          </p:val>
                                        </p:tav>
                                        <p:tav tm="100000">
                                          <p:val>
                                            <p:strVal val="#ppt_x"/>
                                          </p:val>
                                        </p:tav>
                                      </p:tavLst>
                                    </p:anim>
                                    <p:anim calcmode="lin" valueType="num">
                                      <p:cBhvr>
                                        <p:cTn id="30" dur="1000" fill="hold"/>
                                        <p:tgtEl>
                                          <p:spTgt spid="12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7" grpId="0" animBg="1"/>
      <p:bldP spid="1278" grpId="0" animBg="1"/>
      <p:bldP spid="1279" grpId="0" animBg="1"/>
      <p:bldP spid="1280" grpId="0" animBg="1"/>
    </p:bldLst>
  </p:timing>
</p:sld>
</file>

<file path=ppt/slides/slide16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284" name="矩形"/>
          <p:cNvSpPr/>
          <p:nvPr/>
        </p:nvSpPr>
        <p:spPr>
          <a:xfrm>
            <a:off x="1425064" y="305039"/>
            <a:ext cx="3001192"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考点４：银行卡</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87" name="组合"/>
          <p:cNvGrpSpPr/>
          <p:nvPr/>
        </p:nvGrpSpPr>
        <p:grpSpPr>
          <a:xfrm>
            <a:off x="1568264" y="1635124"/>
            <a:ext cx="5435306" cy="586740"/>
            <a:chOff x="1568264" y="1635124"/>
            <a:chExt cx="5435306" cy="586740"/>
          </a:xfrm>
        </p:grpSpPr>
        <p:sp>
          <p:nvSpPr>
            <p:cNvPr id="1285" name="矩形"/>
            <p:cNvSpPr/>
            <p:nvPr/>
          </p:nvSpPr>
          <p:spPr>
            <a:xfrm>
              <a:off x="1755589" y="1635124"/>
              <a:ext cx="5121916"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银行卡账户和交易的相关规定</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1286" name="剪去对角的矩形"/>
            <p:cNvSpPr/>
            <p:nvPr/>
          </p:nvSpPr>
          <p:spPr>
            <a:xfrm>
              <a:off x="1568264" y="1635124"/>
              <a:ext cx="5435306" cy="586740"/>
            </a:xfrm>
            <a:prstGeom prst="snip2DiagRect">
              <a:avLst>
                <a:gd name="adj1" fmla="val 0"/>
                <a:gd name="adj2" fmla="val 15087"/>
              </a:avLst>
            </a:prstGeom>
            <a:noFill/>
            <a:ln w="25400" cap="flat" cmpd="sng">
              <a:solidFill>
                <a:srgbClr val="4BACC6"/>
              </a:solidFill>
              <a:prstDash val="solid"/>
              <a:round/>
            </a:ln>
          </p:spPr>
          <p:txBody>
            <a:bodyPr rtlCol="0" anchor="ctr"/>
            <a:lstStyle/>
            <a:p>
              <a:pPr algn="ctr"/>
            </a:p>
          </p:txBody>
        </p:sp>
      </p:grpSp>
      <p:sp>
        <p:nvSpPr>
          <p:cNvPr id="1288" name="矩形"/>
          <p:cNvSpPr/>
          <p:nvPr/>
        </p:nvSpPr>
        <p:spPr>
          <a:xfrm>
            <a:off x="1358692" y="2530249"/>
            <a:ext cx="9536060" cy="175323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单选】根据支付结算法律制度的规定，下列业务中，信用卡持卡人使用预借现金额度内资金不得办理的是（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 划转到本人银行结算账户			B. 在银行柜面提取现金</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 在银行ATM机上提取现金		　　　　D. 划转到其他信用卡</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289" name="矩形"/>
          <p:cNvSpPr/>
          <p:nvPr/>
        </p:nvSpPr>
        <p:spPr>
          <a:xfrm>
            <a:off x="1362054" y="4527668"/>
            <a:ext cx="1526778"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87"/>
                                        </p:tgtEl>
                                        <p:attrNameLst>
                                          <p:attrName>style.visibility</p:attrName>
                                        </p:attrNameLst>
                                      </p:cBhvr>
                                      <p:to>
                                        <p:strVal val="visible"/>
                                      </p:to>
                                    </p:set>
                                    <p:animEffect transition="in" filter="fade">
                                      <p:cBhvr>
                                        <p:cTn id="7" dur="1000"/>
                                        <p:tgtEl>
                                          <p:spTgt spid="1287"/>
                                        </p:tgtEl>
                                      </p:cBhvr>
                                    </p:animEffect>
                                    <p:anim calcmode="lin" valueType="num">
                                      <p:cBhvr>
                                        <p:cTn id="8" dur="1000" fill="hold"/>
                                        <p:tgtEl>
                                          <p:spTgt spid="1287"/>
                                        </p:tgtEl>
                                        <p:attrNameLst>
                                          <p:attrName>ppt_x</p:attrName>
                                        </p:attrNameLst>
                                      </p:cBhvr>
                                      <p:tavLst>
                                        <p:tav tm="0">
                                          <p:val>
                                            <p:strVal val="#ppt_x"/>
                                          </p:val>
                                        </p:tav>
                                        <p:tav tm="100000">
                                          <p:val>
                                            <p:strVal val="#ppt_x"/>
                                          </p:val>
                                        </p:tav>
                                      </p:tavLst>
                                    </p:anim>
                                    <p:anim calcmode="lin" valueType="num">
                                      <p:cBhvr>
                                        <p:cTn id="9" dur="1000" fill="hold"/>
                                        <p:tgtEl>
                                          <p:spTgt spid="128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288"/>
                                        </p:tgtEl>
                                        <p:attrNameLst>
                                          <p:attrName>style.visibility</p:attrName>
                                        </p:attrNameLst>
                                      </p:cBhvr>
                                      <p:to>
                                        <p:strVal val="visible"/>
                                      </p:to>
                                    </p:set>
                                    <p:animEffect transition="in" filter="wipe(down)">
                                      <p:cBhvr>
                                        <p:cTn id="14" dur="500"/>
                                        <p:tgtEl>
                                          <p:spTgt spid="128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289"/>
                                        </p:tgtEl>
                                        <p:attrNameLst>
                                          <p:attrName>style.visibility</p:attrName>
                                        </p:attrNameLst>
                                      </p:cBhvr>
                                      <p:to>
                                        <p:strVal val="visible"/>
                                      </p:to>
                                    </p:set>
                                    <p:animEffect transition="in" filter="wipe(down)">
                                      <p:cBhvr>
                                        <p:cTn id="19" dur="500"/>
                                        <p:tgtEl>
                                          <p:spTgt spid="1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7" grpId="0" animBg="1"/>
      <p:bldP spid="1288" grpId="0" animBg="1"/>
      <p:bldP spid="1289" grpId="0" animBg="1"/>
    </p:bldLst>
  </p:timing>
</p:sld>
</file>

<file path=ppt/slides/slide16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293" name="矩形"/>
          <p:cNvSpPr/>
          <p:nvPr/>
        </p:nvSpPr>
        <p:spPr>
          <a:xfrm>
            <a:off x="1425064" y="305039"/>
            <a:ext cx="3001192"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考点４：银行卡</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294" name="矩形"/>
          <p:cNvSpPr/>
          <p:nvPr/>
        </p:nvSpPr>
        <p:spPr>
          <a:xfrm>
            <a:off x="1358692" y="1705509"/>
            <a:ext cx="9552869" cy="175323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单选】甲公司在某开户银行开立了一个单位人民币卡账户，甲公司拟通过该账户办理的下列业务中，正确的是（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A．存入销售收入8万元			B．从一般存款账户转存银行借款50万元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C．从基本存款账户转存10万元		D．缴存现金6万元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295" name="矩形"/>
          <p:cNvSpPr/>
          <p:nvPr/>
        </p:nvSpPr>
        <p:spPr>
          <a:xfrm>
            <a:off x="1358692" y="3696204"/>
            <a:ext cx="9594890"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【解析】单位人民币卡账户的资金一律从其基本存款账户转账存入，不得存取现金，不得将销货收入存入单位卡账户。</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94"/>
                                        </p:tgtEl>
                                        <p:attrNameLst>
                                          <p:attrName>style.visibility</p:attrName>
                                        </p:attrNameLst>
                                      </p:cBhvr>
                                      <p:to>
                                        <p:strVal val="visible"/>
                                      </p:to>
                                    </p:set>
                                    <p:animEffect transition="in" filter="fade">
                                      <p:cBhvr>
                                        <p:cTn id="7" dur="1000"/>
                                        <p:tgtEl>
                                          <p:spTgt spid="1294"/>
                                        </p:tgtEl>
                                      </p:cBhvr>
                                    </p:animEffect>
                                    <p:anim calcmode="lin" valueType="num">
                                      <p:cBhvr>
                                        <p:cTn id="8" dur="1000" fill="hold"/>
                                        <p:tgtEl>
                                          <p:spTgt spid="1294"/>
                                        </p:tgtEl>
                                        <p:attrNameLst>
                                          <p:attrName>ppt_x</p:attrName>
                                        </p:attrNameLst>
                                      </p:cBhvr>
                                      <p:tavLst>
                                        <p:tav tm="0">
                                          <p:val>
                                            <p:strVal val="#ppt_x"/>
                                          </p:val>
                                        </p:tav>
                                        <p:tav tm="100000">
                                          <p:val>
                                            <p:strVal val="#ppt_x"/>
                                          </p:val>
                                        </p:tav>
                                      </p:tavLst>
                                    </p:anim>
                                    <p:anim calcmode="lin" valueType="num">
                                      <p:cBhvr>
                                        <p:cTn id="9" dur="1000" fill="hold"/>
                                        <p:tgtEl>
                                          <p:spTgt spid="12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95"/>
                                        </p:tgtEl>
                                        <p:attrNameLst>
                                          <p:attrName>style.visibility</p:attrName>
                                        </p:attrNameLst>
                                      </p:cBhvr>
                                      <p:to>
                                        <p:strVal val="visible"/>
                                      </p:to>
                                    </p:set>
                                    <p:animEffect transition="in" filter="fade">
                                      <p:cBhvr>
                                        <p:cTn id="14" dur="1000"/>
                                        <p:tgtEl>
                                          <p:spTgt spid="1295"/>
                                        </p:tgtEl>
                                      </p:cBhvr>
                                    </p:animEffect>
                                    <p:anim calcmode="lin" valueType="num">
                                      <p:cBhvr>
                                        <p:cTn id="15" dur="1000" fill="hold"/>
                                        <p:tgtEl>
                                          <p:spTgt spid="1295"/>
                                        </p:tgtEl>
                                        <p:attrNameLst>
                                          <p:attrName>ppt_x</p:attrName>
                                        </p:attrNameLst>
                                      </p:cBhvr>
                                      <p:tavLst>
                                        <p:tav tm="0">
                                          <p:val>
                                            <p:strVal val="#ppt_x"/>
                                          </p:val>
                                        </p:tav>
                                        <p:tav tm="100000">
                                          <p:val>
                                            <p:strVal val="#ppt_x"/>
                                          </p:val>
                                        </p:tav>
                                      </p:tavLst>
                                    </p:anim>
                                    <p:anim calcmode="lin" valueType="num">
                                      <p:cBhvr>
                                        <p:cTn id="16" dur="1000" fill="hold"/>
                                        <p:tgtEl>
                                          <p:spTgt spid="12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4" grpId="0" animBg="1"/>
      <p:bldP spid="1295" grpId="0" animBg="1"/>
    </p:bldLst>
  </p:timing>
</p:sld>
</file>

<file path=ppt/slides/slide16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299" name="矩形"/>
          <p:cNvSpPr/>
          <p:nvPr/>
        </p:nvSpPr>
        <p:spPr>
          <a:xfrm>
            <a:off x="1425064" y="305039"/>
            <a:ext cx="3001192"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考点４：银行卡</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300" name="矩形"/>
          <p:cNvSpPr/>
          <p:nvPr/>
        </p:nvSpPr>
        <p:spPr>
          <a:xfrm>
            <a:off x="1308266" y="1540225"/>
            <a:ext cx="9547267" cy="258445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【例题3</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单选】张某3月1日向银行申请了一张贷记卡，6月1日取现2 000元，对张某的上述做法，说法正确的是（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．张某取现2 000元符合法律规定</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．张某取现2 000元可享受免息还款期</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．张某申请贷记卡需要向银行交存一定金额的备用金</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．张某取现2 000元可享受最低还款额</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301" name="矩形"/>
          <p:cNvSpPr/>
          <p:nvPr/>
        </p:nvSpPr>
        <p:spPr>
          <a:xfrm>
            <a:off x="1304905" y="4254808"/>
            <a:ext cx="9648678"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【解析】选项B、D，贷记卡持卡人“非现金交易”可享受免息还款期和最低还款额待遇，“现金交易”不享受；选项C，贷记卡不用交备用金。</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00"/>
                                        </p:tgtEl>
                                        <p:attrNameLst>
                                          <p:attrName>style.visibility</p:attrName>
                                        </p:attrNameLst>
                                      </p:cBhvr>
                                      <p:to>
                                        <p:strVal val="visible"/>
                                      </p:to>
                                    </p:set>
                                    <p:animEffect transition="in" filter="fade">
                                      <p:cBhvr>
                                        <p:cTn id="7" dur="1000"/>
                                        <p:tgtEl>
                                          <p:spTgt spid="1300"/>
                                        </p:tgtEl>
                                      </p:cBhvr>
                                    </p:animEffect>
                                    <p:anim calcmode="lin" valueType="num">
                                      <p:cBhvr>
                                        <p:cTn id="8" dur="1000" fill="hold"/>
                                        <p:tgtEl>
                                          <p:spTgt spid="1300"/>
                                        </p:tgtEl>
                                        <p:attrNameLst>
                                          <p:attrName>ppt_x</p:attrName>
                                        </p:attrNameLst>
                                      </p:cBhvr>
                                      <p:tavLst>
                                        <p:tav tm="0">
                                          <p:val>
                                            <p:strVal val="#ppt_x"/>
                                          </p:val>
                                        </p:tav>
                                        <p:tav tm="100000">
                                          <p:val>
                                            <p:strVal val="#ppt_x"/>
                                          </p:val>
                                        </p:tav>
                                      </p:tavLst>
                                    </p:anim>
                                    <p:anim calcmode="lin" valueType="num">
                                      <p:cBhvr>
                                        <p:cTn id="9" dur="1000" fill="hold"/>
                                        <p:tgtEl>
                                          <p:spTgt spid="130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01"/>
                                        </p:tgtEl>
                                        <p:attrNameLst>
                                          <p:attrName>style.visibility</p:attrName>
                                        </p:attrNameLst>
                                      </p:cBhvr>
                                      <p:to>
                                        <p:strVal val="visible"/>
                                      </p:to>
                                    </p:set>
                                    <p:animEffect transition="in" filter="fade">
                                      <p:cBhvr>
                                        <p:cTn id="14" dur="1000"/>
                                        <p:tgtEl>
                                          <p:spTgt spid="1301"/>
                                        </p:tgtEl>
                                      </p:cBhvr>
                                    </p:animEffect>
                                    <p:anim calcmode="lin" valueType="num">
                                      <p:cBhvr>
                                        <p:cTn id="15" dur="1000" fill="hold"/>
                                        <p:tgtEl>
                                          <p:spTgt spid="1301"/>
                                        </p:tgtEl>
                                        <p:attrNameLst>
                                          <p:attrName>ppt_x</p:attrName>
                                        </p:attrNameLst>
                                      </p:cBhvr>
                                      <p:tavLst>
                                        <p:tav tm="0">
                                          <p:val>
                                            <p:strVal val="#ppt_x"/>
                                          </p:val>
                                        </p:tav>
                                        <p:tav tm="100000">
                                          <p:val>
                                            <p:strVal val="#ppt_x"/>
                                          </p:val>
                                        </p:tav>
                                      </p:tavLst>
                                    </p:anim>
                                    <p:anim calcmode="lin" valueType="num">
                                      <p:cBhvr>
                                        <p:cTn id="16" dur="1000" fill="hold"/>
                                        <p:tgtEl>
                                          <p:spTgt spid="13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 grpId="0" animBg="1"/>
      <p:bldP spid="130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78" name="矩形"/>
          <p:cNvSpPr/>
          <p:nvPr/>
        </p:nvSpPr>
        <p:spPr>
          <a:xfrm>
            <a:off x="1425064" y="305039"/>
            <a:ext cx="6426836"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考点２：银行结算账户开立、变更和撤销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79" name="矩形"/>
          <p:cNvSpPr/>
          <p:nvPr/>
        </p:nvSpPr>
        <p:spPr>
          <a:xfrm>
            <a:off x="1134578" y="2675922"/>
            <a:ext cx="10127160" cy="20916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开立银行结算账户时，银行应与存款人签订银行结算账户管理协议，明确双方的权利与义务。企业申请开立基本存款账户的，银行应当向企业法定代表人或单位负责人核实企业开户意愿。核实开户意愿可采取面对面、视频等方式，具体方式由银行根据客户风险程度选择。对存在法定代表人或者单位负责人对单位经营规模及业务背景等情况不清楚、注册地和经营地均在异地等情况的单位，银行应当与其法定代表人或者单位负责人</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面签</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银行结算账户管理协议。</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80" name="矩形"/>
          <p:cNvSpPr/>
          <p:nvPr/>
        </p:nvSpPr>
        <p:spPr>
          <a:xfrm>
            <a:off x="1134865" y="5274817"/>
            <a:ext cx="5416553" cy="4914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企业银行结算账户自</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开立之日</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即可办理收付款业务。</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184" name="组合"/>
          <p:cNvGrpSpPr/>
          <p:nvPr/>
        </p:nvGrpSpPr>
        <p:grpSpPr>
          <a:xfrm>
            <a:off x="1215761" y="1594877"/>
            <a:ext cx="2356959" cy="1071959"/>
            <a:chOff x="1215761" y="1594877"/>
            <a:chExt cx="2356959" cy="1071959"/>
          </a:xfrm>
        </p:grpSpPr>
        <p:pic>
          <p:nvPicPr>
            <p:cNvPr id="181" name="图片"/>
            <p:cNvPicPr/>
            <p:nvPr/>
          </p:nvPicPr>
          <p:blipFill>
            <a:blip r:embed="rId2" cstate="print"/>
            <a:srcRect l="57115" t="49510"/>
            <a:stretch>
              <a:fillRect/>
            </a:stretch>
          </p:blipFill>
          <p:spPr>
            <a:xfrm>
              <a:off x="1215761" y="1594877"/>
              <a:ext cx="956413" cy="1071959"/>
            </a:xfrm>
            <a:custGeom>
              <a:avLst/>
              <a:gdLst>
                <a:gd name="T1" fmla="*/ 0 w 21600"/>
                <a:gd name="T2" fmla="*/ 0 h 21600"/>
                <a:gd name="T3" fmla="*/ 21600 w 21600"/>
                <a:gd name="T4" fmla="*/ 21600 h 21600"/>
              </a:gdLst>
              <a:ahLst/>
              <a:cxnLst/>
              <a:rect l="T1" t="T2" r="T3" b="T4"/>
              <a:pathLst>
                <a:path w="21600" h="21600">
                  <a:moveTo>
                    <a:pt x="0" y="0"/>
                  </a:moveTo>
                  <a:lnTo>
                    <a:pt x="21600" y="0"/>
                  </a:lnTo>
                  <a:lnTo>
                    <a:pt x="21600" y="21594"/>
                  </a:lnTo>
                  <a:lnTo>
                    <a:pt x="0" y="21594"/>
                  </a:lnTo>
                  <a:close/>
                </a:path>
              </a:pathLst>
            </a:custGeom>
            <a:noFill/>
            <a:ln w="9525" cap="flat" cmpd="sng">
              <a:noFill/>
              <a:prstDash val="solid"/>
              <a:miter/>
            </a:ln>
            <a:effectLst>
              <a:outerShdw blurRad="50800" dist="38100" dir="2700000" algn="tl" rotWithShape="0">
                <a:srgbClr val="000000">
                  <a:alpha val="39607"/>
                </a:srgbClr>
              </a:outerShdw>
            </a:effectLst>
          </p:spPr>
        </p:pic>
        <p:sp>
          <p:nvSpPr>
            <p:cNvPr id="182" name="矩形"/>
            <p:cNvSpPr/>
            <p:nvPr/>
          </p:nvSpPr>
          <p:spPr>
            <a:xfrm>
              <a:off x="2133640" y="1949426"/>
              <a:ext cx="1439080" cy="470740"/>
            </a:xfrm>
            <a:prstGeom prst="rect">
              <a:avLst/>
            </a:prstGeom>
            <a:solidFill>
              <a:srgbClr val="E4CE87"/>
            </a:solidFill>
            <a:ln w="25400" cap="flat" cmpd="sng">
              <a:noFill/>
              <a:prstDash val="solid"/>
              <a:round/>
            </a:ln>
            <a:effectLst>
              <a:outerShdw blurRad="50800" dist="38100" dir="2700000" algn="tl" rotWithShape="0">
                <a:srgbClr val="000000">
                  <a:alpha val="39607"/>
                </a:srgbClr>
              </a:outerShdw>
            </a:effectLst>
          </p:spPr>
          <p:txBody>
            <a:bodyPr rtlCol="0" anchor="ctr"/>
            <a:lstStyle/>
            <a:p>
              <a:pPr algn="ctr"/>
            </a:p>
          </p:txBody>
        </p:sp>
        <p:sp>
          <p:nvSpPr>
            <p:cNvPr id="183" name="矩形"/>
            <p:cNvSpPr/>
            <p:nvPr/>
          </p:nvSpPr>
          <p:spPr>
            <a:xfrm>
              <a:off x="2447259" y="1990006"/>
              <a:ext cx="883634" cy="358136"/>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Calibri" panose="020F0502020204030204" charset="0"/>
                </a:rPr>
                <a:t>提   示</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Calibri" panose="020F0502020204030204" charset="0"/>
              </a:endParaRPr>
            </a:p>
          </p:txBody>
        </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fade">
                                      <p:cBhvr>
                                        <p:cTn id="7" dur="2000"/>
                                        <p:tgtEl>
                                          <p:spTgt spid="184"/>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179"/>
                                        </p:tgtEl>
                                        <p:attrNameLst>
                                          <p:attrName>style.visibility</p:attrName>
                                        </p:attrNameLst>
                                      </p:cBhvr>
                                      <p:to>
                                        <p:strVal val="visible"/>
                                      </p:to>
                                    </p:set>
                                    <p:animEffect transition="in" filter="fade">
                                      <p:cBhvr>
                                        <p:cTn id="11" dur="1000"/>
                                        <p:tgtEl>
                                          <p:spTgt spid="179"/>
                                        </p:tgtEl>
                                      </p:cBhvr>
                                    </p:animEffect>
                                    <p:anim calcmode="lin" valueType="num">
                                      <p:cBhvr>
                                        <p:cTn id="12" dur="1000" fill="hold"/>
                                        <p:tgtEl>
                                          <p:spTgt spid="179"/>
                                        </p:tgtEl>
                                        <p:attrNameLst>
                                          <p:attrName>ppt_x</p:attrName>
                                        </p:attrNameLst>
                                      </p:cBhvr>
                                      <p:tavLst>
                                        <p:tav tm="0">
                                          <p:val>
                                            <p:strVal val="#ppt_x"/>
                                          </p:val>
                                        </p:tav>
                                        <p:tav tm="100000">
                                          <p:val>
                                            <p:strVal val="#ppt_x"/>
                                          </p:val>
                                        </p:tav>
                                      </p:tavLst>
                                    </p:anim>
                                    <p:anim calcmode="lin" valueType="num">
                                      <p:cBhvr>
                                        <p:cTn id="13" dur="1000" fill="hold"/>
                                        <p:tgtEl>
                                          <p:spTgt spid="179"/>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180"/>
                                        </p:tgtEl>
                                        <p:attrNameLst>
                                          <p:attrName>style.visibility</p:attrName>
                                        </p:attrNameLst>
                                      </p:cBhvr>
                                      <p:to>
                                        <p:strVal val="visible"/>
                                      </p:to>
                                    </p:set>
                                    <p:animEffect transition="in" filter="fade">
                                      <p:cBhvr>
                                        <p:cTn id="17" dur="1000"/>
                                        <p:tgtEl>
                                          <p:spTgt spid="180"/>
                                        </p:tgtEl>
                                      </p:cBhvr>
                                    </p:animEffect>
                                    <p:anim calcmode="lin" valueType="num">
                                      <p:cBhvr>
                                        <p:cTn id="18" dur="1000" fill="hold"/>
                                        <p:tgtEl>
                                          <p:spTgt spid="180"/>
                                        </p:tgtEl>
                                        <p:attrNameLst>
                                          <p:attrName>ppt_x</p:attrName>
                                        </p:attrNameLst>
                                      </p:cBhvr>
                                      <p:tavLst>
                                        <p:tav tm="0">
                                          <p:val>
                                            <p:strVal val="#ppt_x"/>
                                          </p:val>
                                        </p:tav>
                                        <p:tav tm="100000">
                                          <p:val>
                                            <p:strVal val="#ppt_x"/>
                                          </p:val>
                                        </p:tav>
                                      </p:tavLst>
                                    </p:anim>
                                    <p:anim calcmode="lin" valueType="num">
                                      <p:cBhvr>
                                        <p:cTn id="19" dur="1000" fill="hold"/>
                                        <p:tgtEl>
                                          <p:spTgt spid="1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180" grpId="0" animBg="1"/>
      <p:bldP spid="184"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305" name="矩形"/>
          <p:cNvSpPr/>
          <p:nvPr/>
        </p:nvSpPr>
        <p:spPr>
          <a:xfrm>
            <a:off x="1425064" y="305039"/>
            <a:ext cx="3001192"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考点４：银行卡</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306" name="矩形"/>
          <p:cNvSpPr/>
          <p:nvPr/>
        </p:nvSpPr>
        <p:spPr>
          <a:xfrm>
            <a:off x="1428728" y="1997978"/>
            <a:ext cx="9244711"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【例题4</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多选】关于刘某欲向P银行申领信用卡的下列表述中，正确的有（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．应向P银行提供刘某的有效身份证件		B．可委托他人代理签字申领</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．须年满18周岁					D．应有稳定收入</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307" name="矩形"/>
          <p:cNvSpPr/>
          <p:nvPr/>
        </p:nvSpPr>
        <p:spPr>
          <a:xfrm>
            <a:off x="1428728" y="3598153"/>
            <a:ext cx="1860707"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06"/>
                                        </p:tgtEl>
                                        <p:attrNameLst>
                                          <p:attrName>style.visibility</p:attrName>
                                        </p:attrNameLst>
                                      </p:cBhvr>
                                      <p:to>
                                        <p:strVal val="visible"/>
                                      </p:to>
                                    </p:set>
                                    <p:animEffect transition="in" filter="fade">
                                      <p:cBhvr>
                                        <p:cTn id="7" dur="1000"/>
                                        <p:tgtEl>
                                          <p:spTgt spid="1306"/>
                                        </p:tgtEl>
                                      </p:cBhvr>
                                    </p:animEffect>
                                    <p:anim calcmode="lin" valueType="num">
                                      <p:cBhvr>
                                        <p:cTn id="8" dur="1000" fill="hold"/>
                                        <p:tgtEl>
                                          <p:spTgt spid="1306"/>
                                        </p:tgtEl>
                                        <p:attrNameLst>
                                          <p:attrName>ppt_x</p:attrName>
                                        </p:attrNameLst>
                                      </p:cBhvr>
                                      <p:tavLst>
                                        <p:tav tm="0">
                                          <p:val>
                                            <p:strVal val="#ppt_x"/>
                                          </p:val>
                                        </p:tav>
                                        <p:tav tm="100000">
                                          <p:val>
                                            <p:strVal val="#ppt_x"/>
                                          </p:val>
                                        </p:tav>
                                      </p:tavLst>
                                    </p:anim>
                                    <p:anim calcmode="lin" valueType="num">
                                      <p:cBhvr>
                                        <p:cTn id="9" dur="1000" fill="hold"/>
                                        <p:tgtEl>
                                          <p:spTgt spid="130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07"/>
                                        </p:tgtEl>
                                        <p:attrNameLst>
                                          <p:attrName>style.visibility</p:attrName>
                                        </p:attrNameLst>
                                      </p:cBhvr>
                                      <p:to>
                                        <p:strVal val="visible"/>
                                      </p:to>
                                    </p:set>
                                    <p:animEffect transition="in" filter="fade">
                                      <p:cBhvr>
                                        <p:cTn id="14" dur="1000"/>
                                        <p:tgtEl>
                                          <p:spTgt spid="1307"/>
                                        </p:tgtEl>
                                      </p:cBhvr>
                                    </p:animEffect>
                                    <p:anim calcmode="lin" valueType="num">
                                      <p:cBhvr>
                                        <p:cTn id="15" dur="1000" fill="hold"/>
                                        <p:tgtEl>
                                          <p:spTgt spid="1307"/>
                                        </p:tgtEl>
                                        <p:attrNameLst>
                                          <p:attrName>ppt_x</p:attrName>
                                        </p:attrNameLst>
                                      </p:cBhvr>
                                      <p:tavLst>
                                        <p:tav tm="0">
                                          <p:val>
                                            <p:strVal val="#ppt_x"/>
                                          </p:val>
                                        </p:tav>
                                        <p:tav tm="100000">
                                          <p:val>
                                            <p:strVal val="#ppt_x"/>
                                          </p:val>
                                        </p:tav>
                                      </p:tavLst>
                                    </p:anim>
                                    <p:anim calcmode="lin" valueType="num">
                                      <p:cBhvr>
                                        <p:cTn id="16" dur="1000" fill="hold"/>
                                        <p:tgtEl>
                                          <p:spTgt spid="13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6" grpId="0" animBg="1"/>
      <p:bldP spid="1307" grpId="0" animBg="1"/>
    </p:bldLst>
  </p:timing>
</p:sld>
</file>

<file path=ppt/slides/slide17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311" name="矩形"/>
          <p:cNvSpPr/>
          <p:nvPr/>
        </p:nvSpPr>
        <p:spPr>
          <a:xfrm>
            <a:off x="1425064" y="305039"/>
            <a:ext cx="3001192"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考点４：银行卡</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315" name="组合"/>
          <p:cNvGrpSpPr/>
          <p:nvPr/>
        </p:nvGrpSpPr>
        <p:grpSpPr>
          <a:xfrm>
            <a:off x="1219267" y="1384745"/>
            <a:ext cx="4755737" cy="601980"/>
            <a:chOff x="1219267" y="1384745"/>
            <a:chExt cx="4755737" cy="601980"/>
          </a:xfrm>
        </p:grpSpPr>
        <p:sp>
          <p:nvSpPr>
            <p:cNvPr id="1312" name="圆角矩形"/>
            <p:cNvSpPr/>
            <p:nvPr/>
          </p:nvSpPr>
          <p:spPr>
            <a:xfrm>
              <a:off x="1219267" y="1391729"/>
              <a:ext cx="4755737"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313" name="流程图: 离页连接符"/>
            <p:cNvSpPr/>
            <p:nvPr/>
          </p:nvSpPr>
          <p:spPr>
            <a:xfrm>
              <a:off x="1543120" y="1384745"/>
              <a:ext cx="884552"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（三）</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314" name="矩形"/>
            <p:cNvSpPr/>
            <p:nvPr/>
          </p:nvSpPr>
          <p:spPr>
            <a:xfrm>
              <a:off x="2615636" y="1427926"/>
              <a:ext cx="3037205"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银行卡计息与收费</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316" name="矩形"/>
          <p:cNvSpPr/>
          <p:nvPr/>
        </p:nvSpPr>
        <p:spPr>
          <a:xfrm>
            <a:off x="1076869" y="2158780"/>
            <a:ext cx="10239219" cy="40919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（1）发卡银行对准贷记卡及借记卡（不含储值卡）账户内的存款，按照中国人民银行规定的同期同档次存款利率及计息办法计付利息。</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信用卡透支的计结息方式，以及对信用卡溢缴款是否计付利息及其利率标准，由发卡机构自主确定。自2021年1月1日起，信用卡透支利率由发卡机构与持卡人自主协商确定，取消信用卡透支利率上限和下限管理。</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发卡机构应在信用卡协议中以显著方式提示信用卡利率标准和计结息方式、免息还款期和最低还款额待遇的条件和标准，以及向持卡人收取违约金的详细情形和收取标准等与持卡人有重大利害关系的事项，确保持卡人充分知悉并确认接受。</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（4）发卡机构调整信用卡利率的，应至少提前45个自然日按照约定方式通知持卡人。</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（5）发卡机构对向持卡人收取的违约金和年费、取现手续费、货币兑换费等服务费用不得计收利息。</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15"/>
                                        </p:tgtEl>
                                        <p:attrNameLst>
                                          <p:attrName>style.visibility</p:attrName>
                                        </p:attrNameLst>
                                      </p:cBhvr>
                                      <p:to>
                                        <p:strVal val="visible"/>
                                      </p:to>
                                    </p:set>
                                    <p:animEffect transition="in" filter="fade">
                                      <p:cBhvr>
                                        <p:cTn id="7" dur="1000"/>
                                        <p:tgtEl>
                                          <p:spTgt spid="1315"/>
                                        </p:tgtEl>
                                      </p:cBhvr>
                                    </p:animEffect>
                                    <p:anim calcmode="lin" valueType="num">
                                      <p:cBhvr>
                                        <p:cTn id="8" dur="1000" fill="hold"/>
                                        <p:tgtEl>
                                          <p:spTgt spid="1315"/>
                                        </p:tgtEl>
                                        <p:attrNameLst>
                                          <p:attrName>ppt_x</p:attrName>
                                        </p:attrNameLst>
                                      </p:cBhvr>
                                      <p:tavLst>
                                        <p:tav tm="0">
                                          <p:val>
                                            <p:strVal val="#ppt_x"/>
                                          </p:val>
                                        </p:tav>
                                        <p:tav tm="100000">
                                          <p:val>
                                            <p:strVal val="#ppt_x"/>
                                          </p:val>
                                        </p:tav>
                                      </p:tavLst>
                                    </p:anim>
                                    <p:anim calcmode="lin" valueType="num">
                                      <p:cBhvr>
                                        <p:cTn id="9" dur="1000" fill="hold"/>
                                        <p:tgtEl>
                                          <p:spTgt spid="13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316"/>
                                        </p:tgtEl>
                                        <p:attrNameLst>
                                          <p:attrName>style.visibility</p:attrName>
                                        </p:attrNameLst>
                                      </p:cBhvr>
                                      <p:to>
                                        <p:strVal val="visible"/>
                                      </p:to>
                                    </p:set>
                                    <p:animEffect transition="in" filter="randombar(horizontal)">
                                      <p:cBhvr>
                                        <p:cTn id="14" dur="500"/>
                                        <p:tgtEl>
                                          <p:spTgt spid="1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5" grpId="0" animBg="1"/>
      <p:bldP spid="1316" grpId="0" animBg="1"/>
    </p:bldLst>
  </p:timing>
</p:sld>
</file>

<file path=ppt/slides/slide17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320" name="矩形"/>
          <p:cNvSpPr/>
          <p:nvPr/>
        </p:nvSpPr>
        <p:spPr>
          <a:xfrm>
            <a:off x="1425064" y="305039"/>
            <a:ext cx="3001192"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考点４：银行卡</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323" name="组合"/>
          <p:cNvGrpSpPr/>
          <p:nvPr/>
        </p:nvGrpSpPr>
        <p:grpSpPr>
          <a:xfrm>
            <a:off x="1778371" y="1705159"/>
            <a:ext cx="5435304" cy="586740"/>
            <a:chOff x="1778371" y="1705159"/>
            <a:chExt cx="5435304" cy="586740"/>
          </a:xfrm>
        </p:grpSpPr>
        <p:sp>
          <p:nvSpPr>
            <p:cNvPr id="1321" name="矩形"/>
            <p:cNvSpPr/>
            <p:nvPr/>
          </p:nvSpPr>
          <p:spPr>
            <a:xfrm>
              <a:off x="1965696" y="1705159"/>
              <a:ext cx="5121916"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银行卡计息与收费的具体规定</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1322" name="剪去对角的矩形"/>
            <p:cNvSpPr/>
            <p:nvPr/>
          </p:nvSpPr>
          <p:spPr>
            <a:xfrm>
              <a:off x="1778371" y="1705159"/>
              <a:ext cx="5435304" cy="586740"/>
            </a:xfrm>
            <a:prstGeom prst="snip2DiagRect">
              <a:avLst>
                <a:gd name="adj1" fmla="val 0"/>
                <a:gd name="adj2" fmla="val 13560"/>
              </a:avLst>
            </a:prstGeom>
            <a:noFill/>
            <a:ln w="25400" cap="flat" cmpd="sng">
              <a:solidFill>
                <a:srgbClr val="4BACC6"/>
              </a:solidFill>
              <a:prstDash val="solid"/>
              <a:round/>
            </a:ln>
          </p:spPr>
          <p:txBody>
            <a:bodyPr rtlCol="0" anchor="ctr"/>
            <a:lstStyle/>
            <a:p>
              <a:pPr algn="ctr"/>
            </a:p>
          </p:txBody>
        </p:sp>
      </p:grpSp>
      <p:sp>
        <p:nvSpPr>
          <p:cNvPr id="1324" name="矩形"/>
          <p:cNvSpPr/>
          <p:nvPr/>
        </p:nvSpPr>
        <p:spPr>
          <a:xfrm>
            <a:off x="1616984" y="2670321"/>
            <a:ext cx="8891733"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【例题·单选】根据支付结算法律制度的规定，下列信用卡的相关款项中，发卡机构可向持卡人计收利息的是（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A．货币兑换费	　　　B．取现手续费	　　C．透支的款项	　D．违约金</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325" name="矩形"/>
          <p:cNvSpPr/>
          <p:nvPr/>
        </p:nvSpPr>
        <p:spPr>
          <a:xfrm>
            <a:off x="1638834" y="4203823"/>
            <a:ext cx="1344683"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23"/>
                                        </p:tgtEl>
                                        <p:attrNameLst>
                                          <p:attrName>style.visibility</p:attrName>
                                        </p:attrNameLst>
                                      </p:cBhvr>
                                      <p:to>
                                        <p:strVal val="visible"/>
                                      </p:to>
                                    </p:set>
                                    <p:animEffect transition="in" filter="fade">
                                      <p:cBhvr>
                                        <p:cTn id="7" dur="1000"/>
                                        <p:tgtEl>
                                          <p:spTgt spid="1323"/>
                                        </p:tgtEl>
                                      </p:cBhvr>
                                    </p:animEffect>
                                    <p:anim calcmode="lin" valueType="num">
                                      <p:cBhvr>
                                        <p:cTn id="8" dur="1000" fill="hold"/>
                                        <p:tgtEl>
                                          <p:spTgt spid="1323"/>
                                        </p:tgtEl>
                                        <p:attrNameLst>
                                          <p:attrName>ppt_x</p:attrName>
                                        </p:attrNameLst>
                                      </p:cBhvr>
                                      <p:tavLst>
                                        <p:tav tm="0">
                                          <p:val>
                                            <p:strVal val="#ppt_x"/>
                                          </p:val>
                                        </p:tav>
                                        <p:tav tm="100000">
                                          <p:val>
                                            <p:strVal val="#ppt_x"/>
                                          </p:val>
                                        </p:tav>
                                      </p:tavLst>
                                    </p:anim>
                                    <p:anim calcmode="lin" valueType="num">
                                      <p:cBhvr>
                                        <p:cTn id="9" dur="1000" fill="hold"/>
                                        <p:tgtEl>
                                          <p:spTgt spid="13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24"/>
                                        </p:tgtEl>
                                        <p:attrNameLst>
                                          <p:attrName>style.visibility</p:attrName>
                                        </p:attrNameLst>
                                      </p:cBhvr>
                                      <p:to>
                                        <p:strVal val="visible"/>
                                      </p:to>
                                    </p:set>
                                    <p:animEffect transition="in" filter="fade">
                                      <p:cBhvr>
                                        <p:cTn id="14" dur="1000"/>
                                        <p:tgtEl>
                                          <p:spTgt spid="1324"/>
                                        </p:tgtEl>
                                      </p:cBhvr>
                                    </p:animEffect>
                                    <p:anim calcmode="lin" valueType="num">
                                      <p:cBhvr>
                                        <p:cTn id="15" dur="1000" fill="hold"/>
                                        <p:tgtEl>
                                          <p:spTgt spid="1324"/>
                                        </p:tgtEl>
                                        <p:attrNameLst>
                                          <p:attrName>ppt_x</p:attrName>
                                        </p:attrNameLst>
                                      </p:cBhvr>
                                      <p:tavLst>
                                        <p:tav tm="0">
                                          <p:val>
                                            <p:strVal val="#ppt_x"/>
                                          </p:val>
                                        </p:tav>
                                        <p:tav tm="100000">
                                          <p:val>
                                            <p:strVal val="#ppt_x"/>
                                          </p:val>
                                        </p:tav>
                                      </p:tavLst>
                                    </p:anim>
                                    <p:anim calcmode="lin" valueType="num">
                                      <p:cBhvr>
                                        <p:cTn id="16" dur="1000" fill="hold"/>
                                        <p:tgtEl>
                                          <p:spTgt spid="13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25"/>
                                        </p:tgtEl>
                                        <p:attrNameLst>
                                          <p:attrName>style.visibility</p:attrName>
                                        </p:attrNameLst>
                                      </p:cBhvr>
                                      <p:to>
                                        <p:strVal val="visible"/>
                                      </p:to>
                                    </p:set>
                                    <p:animEffect transition="in" filter="fade">
                                      <p:cBhvr>
                                        <p:cTn id="21" dur="1000"/>
                                        <p:tgtEl>
                                          <p:spTgt spid="1325"/>
                                        </p:tgtEl>
                                      </p:cBhvr>
                                    </p:animEffect>
                                    <p:anim calcmode="lin" valueType="num">
                                      <p:cBhvr>
                                        <p:cTn id="22" dur="1000" fill="hold"/>
                                        <p:tgtEl>
                                          <p:spTgt spid="1325"/>
                                        </p:tgtEl>
                                        <p:attrNameLst>
                                          <p:attrName>ppt_x</p:attrName>
                                        </p:attrNameLst>
                                      </p:cBhvr>
                                      <p:tavLst>
                                        <p:tav tm="0">
                                          <p:val>
                                            <p:strVal val="#ppt_x"/>
                                          </p:val>
                                        </p:tav>
                                        <p:tav tm="100000">
                                          <p:val>
                                            <p:strVal val="#ppt_x"/>
                                          </p:val>
                                        </p:tav>
                                      </p:tavLst>
                                    </p:anim>
                                    <p:anim calcmode="lin" valueType="num">
                                      <p:cBhvr>
                                        <p:cTn id="23" dur="1000" fill="hold"/>
                                        <p:tgtEl>
                                          <p:spTgt spid="13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3" grpId="0" animBg="1"/>
      <p:bldP spid="1324" grpId="0" animBg="1"/>
      <p:bldP spid="1325" grpId="0" animBg="1"/>
    </p:bldLst>
  </p:timing>
</p:sld>
</file>

<file path=ppt/slides/slide17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329" name="矩形"/>
          <p:cNvSpPr/>
          <p:nvPr/>
        </p:nvSpPr>
        <p:spPr>
          <a:xfrm>
            <a:off x="1425064" y="305039"/>
            <a:ext cx="3001192"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考点４：银行卡</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333" name="组合"/>
          <p:cNvGrpSpPr/>
          <p:nvPr/>
        </p:nvGrpSpPr>
        <p:grpSpPr>
          <a:xfrm>
            <a:off x="1429375" y="1804959"/>
            <a:ext cx="3688934" cy="601980"/>
            <a:chOff x="1429375" y="1804959"/>
            <a:chExt cx="3688934" cy="601980"/>
          </a:xfrm>
        </p:grpSpPr>
        <p:sp>
          <p:nvSpPr>
            <p:cNvPr id="1330" name="圆角矩形"/>
            <p:cNvSpPr/>
            <p:nvPr/>
          </p:nvSpPr>
          <p:spPr>
            <a:xfrm>
              <a:off x="1429375" y="1811943"/>
              <a:ext cx="3688934"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331" name="流程图: 离页连接符"/>
            <p:cNvSpPr/>
            <p:nvPr/>
          </p:nvSpPr>
          <p:spPr>
            <a:xfrm>
              <a:off x="1753226" y="1804959"/>
              <a:ext cx="884550"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（四）</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332" name="矩形"/>
            <p:cNvSpPr/>
            <p:nvPr/>
          </p:nvSpPr>
          <p:spPr>
            <a:xfrm>
              <a:off x="2825742" y="1848140"/>
              <a:ext cx="1970403"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银行卡收单</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334" name="矩形"/>
          <p:cNvSpPr/>
          <p:nvPr/>
        </p:nvSpPr>
        <p:spPr>
          <a:xfrm>
            <a:off x="1428728" y="2785739"/>
            <a:ext cx="9552869"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．银行卡收单业务概念</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银行卡收单业务是指收单机构与特约商户签订银行卡受理协议，在特约商户按约定受理银行卡并与持卡人达成交易后，为特约商户提供交易资金结算服务的行为。</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3"/>
                                        </p:tgtEl>
                                        <p:attrNameLst>
                                          <p:attrName>style.visibility</p:attrName>
                                        </p:attrNameLst>
                                      </p:cBhvr>
                                      <p:to>
                                        <p:strVal val="visible"/>
                                      </p:to>
                                    </p:set>
                                    <p:animEffect transition="in" filter="fade">
                                      <p:cBhvr>
                                        <p:cTn id="7" dur="1000"/>
                                        <p:tgtEl>
                                          <p:spTgt spid="1333"/>
                                        </p:tgtEl>
                                      </p:cBhvr>
                                    </p:animEffect>
                                    <p:anim calcmode="lin" valueType="num">
                                      <p:cBhvr>
                                        <p:cTn id="8" dur="1000" fill="hold"/>
                                        <p:tgtEl>
                                          <p:spTgt spid="1333"/>
                                        </p:tgtEl>
                                        <p:attrNameLst>
                                          <p:attrName>ppt_x</p:attrName>
                                        </p:attrNameLst>
                                      </p:cBhvr>
                                      <p:tavLst>
                                        <p:tav tm="0">
                                          <p:val>
                                            <p:strVal val="#ppt_x"/>
                                          </p:val>
                                        </p:tav>
                                        <p:tav tm="100000">
                                          <p:val>
                                            <p:strVal val="#ppt_x"/>
                                          </p:val>
                                        </p:tav>
                                      </p:tavLst>
                                    </p:anim>
                                    <p:anim calcmode="lin" valueType="num">
                                      <p:cBhvr>
                                        <p:cTn id="9" dur="1000" fill="hold"/>
                                        <p:tgtEl>
                                          <p:spTgt spid="13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34"/>
                                        </p:tgtEl>
                                        <p:attrNameLst>
                                          <p:attrName>style.visibility</p:attrName>
                                        </p:attrNameLst>
                                      </p:cBhvr>
                                      <p:to>
                                        <p:strVal val="visible"/>
                                      </p:to>
                                    </p:set>
                                    <p:animEffect transition="in" filter="fade">
                                      <p:cBhvr>
                                        <p:cTn id="14" dur="1000"/>
                                        <p:tgtEl>
                                          <p:spTgt spid="1334"/>
                                        </p:tgtEl>
                                      </p:cBhvr>
                                    </p:animEffect>
                                    <p:anim calcmode="lin" valueType="num">
                                      <p:cBhvr>
                                        <p:cTn id="15" dur="1000" fill="hold"/>
                                        <p:tgtEl>
                                          <p:spTgt spid="1334"/>
                                        </p:tgtEl>
                                        <p:attrNameLst>
                                          <p:attrName>ppt_x</p:attrName>
                                        </p:attrNameLst>
                                      </p:cBhvr>
                                      <p:tavLst>
                                        <p:tav tm="0">
                                          <p:val>
                                            <p:strVal val="#ppt_x"/>
                                          </p:val>
                                        </p:tav>
                                        <p:tav tm="100000">
                                          <p:val>
                                            <p:strVal val="#ppt_x"/>
                                          </p:val>
                                        </p:tav>
                                      </p:tavLst>
                                    </p:anim>
                                    <p:anim calcmode="lin" valueType="num">
                                      <p:cBhvr>
                                        <p:cTn id="16" dur="1000" fill="hold"/>
                                        <p:tgtEl>
                                          <p:spTgt spid="13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 grpId="0" animBg="1"/>
      <p:bldP spid="1334" grpId="0" animBg="1"/>
    </p:bldLst>
  </p:timing>
</p:sld>
</file>

<file path=ppt/slides/slide17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338" name="矩形"/>
          <p:cNvSpPr/>
          <p:nvPr/>
        </p:nvSpPr>
        <p:spPr>
          <a:xfrm>
            <a:off x="1425064" y="305039"/>
            <a:ext cx="3001192"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考点４：银行卡</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342" name="组合"/>
          <p:cNvGrpSpPr/>
          <p:nvPr/>
        </p:nvGrpSpPr>
        <p:grpSpPr>
          <a:xfrm>
            <a:off x="1258053" y="1558399"/>
            <a:ext cx="9765567" cy="1539878"/>
            <a:chOff x="1258053" y="1558399"/>
            <a:chExt cx="9765567" cy="1539878"/>
          </a:xfrm>
        </p:grpSpPr>
        <p:sp>
          <p:nvSpPr>
            <p:cNvPr id="1339" name="矩形"/>
            <p:cNvSpPr/>
            <p:nvPr/>
          </p:nvSpPr>
          <p:spPr>
            <a:xfrm>
              <a:off x="1496521" y="2136705"/>
              <a:ext cx="9527099" cy="891536"/>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通俗地讲就是持卡人在签约商户处刷卡消费，收单机构将持卡人刷卡消费的资金在规定周期内结算给商户，并从中扣取一定比例的手续费，下图所示。</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340" name="矩形"/>
            <p:cNvSpPr/>
            <p:nvPr/>
          </p:nvSpPr>
          <p:spPr>
            <a:xfrm>
              <a:off x="1286026" y="1558399"/>
              <a:ext cx="1571429" cy="491487"/>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　小旌笔记</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1341" name="剪去对角的矩形"/>
            <p:cNvSpPr/>
            <p:nvPr/>
          </p:nvSpPr>
          <p:spPr>
            <a:xfrm>
              <a:off x="1258053" y="2120682"/>
              <a:ext cx="9765567" cy="977595"/>
            </a:xfrm>
            <a:prstGeom prst="snip2DiagRect">
              <a:avLst>
                <a:gd name="adj1" fmla="val 0"/>
                <a:gd name="adj2" fmla="val 347"/>
              </a:avLst>
            </a:prstGeom>
            <a:noFill/>
            <a:ln w="25400" cap="flat" cmpd="sng">
              <a:solidFill>
                <a:srgbClr val="00AAB7"/>
              </a:solidFill>
              <a:prstDash val="sysDash"/>
              <a:round/>
            </a:ln>
          </p:spPr>
          <p:txBody>
            <a:bodyPr rtlCol="0" anchor="ctr"/>
            <a:lstStyle/>
            <a:p>
              <a:pPr algn="ctr"/>
            </a:p>
          </p:txBody>
        </p:sp>
      </p:grpSp>
      <p:graphicFrame>
        <p:nvGraphicFramePr>
          <p:cNvPr id="1343" name="对象"/>
          <p:cNvGraphicFramePr>
            <a:graphicFrameLocks noChangeAspect="1"/>
          </p:cNvGraphicFramePr>
          <p:nvPr/>
        </p:nvGraphicFramePr>
        <p:xfrm>
          <a:off x="1289250" y="3556405"/>
          <a:ext cx="9734367" cy="1626234"/>
        </p:xfrm>
        <a:graphic>
          <a:graphicData uri="http://schemas.openxmlformats.org/presentationml/2006/ole">
            <mc:AlternateContent xmlns:mc="http://schemas.openxmlformats.org/markup-compatibility/2006">
              <mc:Choice xmlns:v="urn:schemas-microsoft-com:vml" Requires="v">
                <p:oleObj spid="_x0000_s16388" name="package" r:id="rId2" imgW="6110605" imgH="1249045" progId="package">
                  <p:embed/>
                </p:oleObj>
              </mc:Choice>
              <mc:Fallback>
                <p:oleObj name="package" r:id="rId2" imgW="6110605" imgH="1249045" progId="package">
                  <p:embed/>
                  <p:pic>
                    <p:nvPicPr>
                      <p:cNvPr id="0" name="对象"/>
                      <p:cNvPicPr>
                        <a:picLocks noChangeAspect="1"/>
                      </p:cNvPicPr>
                      <p:nvPr/>
                    </p:nvPicPr>
                    <p:blipFill>
                      <a:blip r:embed="rId3" cstate="print"/>
                      <a:srcRect t="8384" b="9582"/>
                      <a:stretch>
                        <a:fillRect/>
                      </a:stretch>
                    </p:blipFill>
                    <p:spPr>
                      <a:xfrm>
                        <a:off x="1289250" y="3556405"/>
                        <a:ext cx="9734367" cy="1626234"/>
                      </a:xfrm>
                      <a:prstGeom prst="rect">
                        <a:avLst/>
                      </a:prstGeom>
                      <a:noFill/>
                      <a:ln w="9525" cap="flat" cmpd="sng">
                        <a:noFill/>
                        <a:prstDash val="solid"/>
                        <a:miter/>
                      </a:ln>
                    </p:spPr>
                  </p:pic>
                </p:oleObj>
              </mc:Fallback>
            </mc:AlternateContent>
          </a:graphicData>
        </a:graphic>
      </p:graphicFrame>
      <p:sp>
        <p:nvSpPr>
          <p:cNvPr id="1344" name="矩形"/>
          <p:cNvSpPr/>
          <p:nvPr/>
        </p:nvSpPr>
        <p:spPr>
          <a:xfrm>
            <a:off x="4971973" y="5563075"/>
            <a:ext cx="2346475"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银行卡收单业务流程</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42"/>
                                        </p:tgtEl>
                                        <p:attrNameLst>
                                          <p:attrName>style.visibility</p:attrName>
                                        </p:attrNameLst>
                                      </p:cBhvr>
                                      <p:to>
                                        <p:strVal val="visible"/>
                                      </p:to>
                                    </p:set>
                                    <p:animEffect transition="in" filter="wipe(down)">
                                      <p:cBhvr>
                                        <p:cTn id="7" dur="500"/>
                                        <p:tgtEl>
                                          <p:spTgt spid="13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43"/>
                                        </p:tgtEl>
                                        <p:attrNameLst>
                                          <p:attrName>style.visibility</p:attrName>
                                        </p:attrNameLst>
                                      </p:cBhvr>
                                      <p:to>
                                        <p:strVal val="visible"/>
                                      </p:to>
                                    </p:set>
                                    <p:animEffect transition="in" filter="wipe(down)">
                                      <p:cBhvr>
                                        <p:cTn id="12" dur="500"/>
                                        <p:tgtEl>
                                          <p:spTgt spid="13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44"/>
                                        </p:tgtEl>
                                        <p:attrNameLst>
                                          <p:attrName>style.visibility</p:attrName>
                                        </p:attrNameLst>
                                      </p:cBhvr>
                                      <p:to>
                                        <p:strVal val="visible"/>
                                      </p:to>
                                    </p:set>
                                    <p:animEffect transition="in" filter="wipe(down)">
                                      <p:cBhvr>
                                        <p:cTn id="17" dur="500"/>
                                        <p:tgtEl>
                                          <p:spTgt spid="1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2" grpId="0" animBg="1"/>
      <p:bldP spid="1344" grpId="0" animBg="1"/>
    </p:bldLst>
  </p:timing>
</p:sld>
</file>

<file path=ppt/slides/slide17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348" name="矩形"/>
          <p:cNvSpPr/>
          <p:nvPr/>
        </p:nvSpPr>
        <p:spPr>
          <a:xfrm>
            <a:off x="1425064" y="305039"/>
            <a:ext cx="3001192"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考点４：银行卡</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349" name="矩形"/>
          <p:cNvSpPr/>
          <p:nvPr/>
        </p:nvSpPr>
        <p:spPr>
          <a:xfrm>
            <a:off x="1209656" y="1692622"/>
            <a:ext cx="9869989" cy="16916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1】银行卡收单机构，包括从事银行卡收单业务的银行业金融机构，获得银行卡收单业务许可、为实体特约商户提供银行卡受理并完成资金结算服务的支付机构（如快钱、拉卡拉），以及获得网络支付业务许可、为网络特约商户提供银行卡受理并完成资金结算服务的支付机构（如支付宝、财付通）。</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350" name="矩形"/>
          <p:cNvSpPr/>
          <p:nvPr/>
        </p:nvSpPr>
        <p:spPr>
          <a:xfrm>
            <a:off x="1206581" y="3756441"/>
            <a:ext cx="9943102"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【提示2】特约商户是指与收单机构签订银行卡受理协议、按约定受理银行卡并委托收单机构为其完成交易资金结算的</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企事业单位、个体工商户或其他组织</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，以及按照国家市场监督管理机构有关规定，开展网络商品交易等经营活动的</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自然人</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（如淘宝个人卖家）。</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49"/>
                                        </p:tgtEl>
                                        <p:attrNameLst>
                                          <p:attrName>style.visibility</p:attrName>
                                        </p:attrNameLst>
                                      </p:cBhvr>
                                      <p:to>
                                        <p:strVal val="visible"/>
                                      </p:to>
                                    </p:set>
                                    <p:animEffect transition="in" filter="wipe(down)">
                                      <p:cBhvr>
                                        <p:cTn id="7" dur="500"/>
                                        <p:tgtEl>
                                          <p:spTgt spid="13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50"/>
                                        </p:tgtEl>
                                        <p:attrNameLst>
                                          <p:attrName>style.visibility</p:attrName>
                                        </p:attrNameLst>
                                      </p:cBhvr>
                                      <p:to>
                                        <p:strVal val="visible"/>
                                      </p:to>
                                    </p:set>
                                    <p:animEffect transition="in" filter="wipe(down)">
                                      <p:cBhvr>
                                        <p:cTn id="12" dur="500"/>
                                        <p:tgtEl>
                                          <p:spTgt spid="1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9" grpId="0" animBg="1"/>
      <p:bldP spid="1350"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354" name="矩形"/>
          <p:cNvSpPr/>
          <p:nvPr/>
        </p:nvSpPr>
        <p:spPr>
          <a:xfrm>
            <a:off x="1425064" y="305039"/>
            <a:ext cx="3001192"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考点４：银行卡</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357" name="组合"/>
          <p:cNvGrpSpPr/>
          <p:nvPr/>
        </p:nvGrpSpPr>
        <p:grpSpPr>
          <a:xfrm>
            <a:off x="1810866" y="1826741"/>
            <a:ext cx="3918049" cy="586740"/>
            <a:chOff x="1810866" y="1826741"/>
            <a:chExt cx="3918049" cy="586740"/>
          </a:xfrm>
        </p:grpSpPr>
        <p:sp>
          <p:nvSpPr>
            <p:cNvPr id="1355" name="矩形"/>
            <p:cNvSpPr/>
            <p:nvPr/>
          </p:nvSpPr>
          <p:spPr>
            <a:xfrm>
              <a:off x="1998192" y="1826741"/>
              <a:ext cx="3576648"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特约商户的含义</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1356" name="剪去对角的矩形"/>
            <p:cNvSpPr/>
            <p:nvPr/>
          </p:nvSpPr>
          <p:spPr>
            <a:xfrm>
              <a:off x="1810866" y="1826741"/>
              <a:ext cx="3918049" cy="586740"/>
            </a:xfrm>
            <a:prstGeom prst="snip2DiagRect">
              <a:avLst>
                <a:gd name="adj1" fmla="val 0"/>
                <a:gd name="adj2" fmla="val 13750"/>
              </a:avLst>
            </a:prstGeom>
            <a:noFill/>
            <a:ln w="25400" cap="flat" cmpd="sng">
              <a:solidFill>
                <a:srgbClr val="4BACC6"/>
              </a:solidFill>
              <a:prstDash val="solid"/>
              <a:round/>
            </a:ln>
          </p:spPr>
          <p:txBody>
            <a:bodyPr rtlCol="0" anchor="ctr"/>
            <a:lstStyle/>
            <a:p>
              <a:pPr algn="ctr"/>
            </a:p>
          </p:txBody>
        </p:sp>
      </p:grpSp>
      <p:sp>
        <p:nvSpPr>
          <p:cNvPr id="1358" name="矩形"/>
          <p:cNvSpPr/>
          <p:nvPr/>
        </p:nvSpPr>
        <p:spPr>
          <a:xfrm>
            <a:off x="1603537" y="2648469"/>
            <a:ext cx="9069902"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判断】特约商户是指与收单机构签订银行卡受理协议、按约定受理银行卡并委托收单机构为其完成交易资金结算的企事业单位、个体工商户或其他组织，以及按照国家工商管理机关有关规定，开展网络商品交易等经营活动的企业法人。（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359" name="矩形"/>
          <p:cNvSpPr/>
          <p:nvPr/>
        </p:nvSpPr>
        <p:spPr>
          <a:xfrm>
            <a:off x="1602977" y="4229596"/>
            <a:ext cx="1338521"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57"/>
                                        </p:tgtEl>
                                        <p:attrNameLst>
                                          <p:attrName>style.visibility</p:attrName>
                                        </p:attrNameLst>
                                      </p:cBhvr>
                                      <p:to>
                                        <p:strVal val="visible"/>
                                      </p:to>
                                    </p:set>
                                    <p:animEffect transition="in" filter="fade">
                                      <p:cBhvr>
                                        <p:cTn id="7" dur="1000"/>
                                        <p:tgtEl>
                                          <p:spTgt spid="1357"/>
                                        </p:tgtEl>
                                      </p:cBhvr>
                                    </p:animEffect>
                                    <p:anim calcmode="lin" valueType="num">
                                      <p:cBhvr>
                                        <p:cTn id="8" dur="1000" fill="hold"/>
                                        <p:tgtEl>
                                          <p:spTgt spid="1357"/>
                                        </p:tgtEl>
                                        <p:attrNameLst>
                                          <p:attrName>ppt_x</p:attrName>
                                        </p:attrNameLst>
                                      </p:cBhvr>
                                      <p:tavLst>
                                        <p:tav tm="0">
                                          <p:val>
                                            <p:strVal val="#ppt_x"/>
                                          </p:val>
                                        </p:tav>
                                        <p:tav tm="100000">
                                          <p:val>
                                            <p:strVal val="#ppt_x"/>
                                          </p:val>
                                        </p:tav>
                                      </p:tavLst>
                                    </p:anim>
                                    <p:anim calcmode="lin" valueType="num">
                                      <p:cBhvr>
                                        <p:cTn id="9" dur="1000" fill="hold"/>
                                        <p:tgtEl>
                                          <p:spTgt spid="135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58"/>
                                        </p:tgtEl>
                                        <p:attrNameLst>
                                          <p:attrName>style.visibility</p:attrName>
                                        </p:attrNameLst>
                                      </p:cBhvr>
                                      <p:to>
                                        <p:strVal val="visible"/>
                                      </p:to>
                                    </p:set>
                                    <p:animEffect transition="in" filter="fade">
                                      <p:cBhvr>
                                        <p:cTn id="14" dur="1000"/>
                                        <p:tgtEl>
                                          <p:spTgt spid="1358"/>
                                        </p:tgtEl>
                                      </p:cBhvr>
                                    </p:animEffect>
                                    <p:anim calcmode="lin" valueType="num">
                                      <p:cBhvr>
                                        <p:cTn id="15" dur="1000" fill="hold"/>
                                        <p:tgtEl>
                                          <p:spTgt spid="1358"/>
                                        </p:tgtEl>
                                        <p:attrNameLst>
                                          <p:attrName>ppt_x</p:attrName>
                                        </p:attrNameLst>
                                      </p:cBhvr>
                                      <p:tavLst>
                                        <p:tav tm="0">
                                          <p:val>
                                            <p:strVal val="#ppt_x"/>
                                          </p:val>
                                        </p:tav>
                                        <p:tav tm="100000">
                                          <p:val>
                                            <p:strVal val="#ppt_x"/>
                                          </p:val>
                                        </p:tav>
                                      </p:tavLst>
                                    </p:anim>
                                    <p:anim calcmode="lin" valueType="num">
                                      <p:cBhvr>
                                        <p:cTn id="16" dur="1000" fill="hold"/>
                                        <p:tgtEl>
                                          <p:spTgt spid="135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59"/>
                                        </p:tgtEl>
                                        <p:attrNameLst>
                                          <p:attrName>style.visibility</p:attrName>
                                        </p:attrNameLst>
                                      </p:cBhvr>
                                      <p:to>
                                        <p:strVal val="visible"/>
                                      </p:to>
                                    </p:set>
                                    <p:animEffect transition="in" filter="fade">
                                      <p:cBhvr>
                                        <p:cTn id="21" dur="1000"/>
                                        <p:tgtEl>
                                          <p:spTgt spid="1359"/>
                                        </p:tgtEl>
                                      </p:cBhvr>
                                    </p:animEffect>
                                    <p:anim calcmode="lin" valueType="num">
                                      <p:cBhvr>
                                        <p:cTn id="22" dur="1000" fill="hold"/>
                                        <p:tgtEl>
                                          <p:spTgt spid="1359"/>
                                        </p:tgtEl>
                                        <p:attrNameLst>
                                          <p:attrName>ppt_x</p:attrName>
                                        </p:attrNameLst>
                                      </p:cBhvr>
                                      <p:tavLst>
                                        <p:tav tm="0">
                                          <p:val>
                                            <p:strVal val="#ppt_x"/>
                                          </p:val>
                                        </p:tav>
                                        <p:tav tm="100000">
                                          <p:val>
                                            <p:strVal val="#ppt_x"/>
                                          </p:val>
                                        </p:tav>
                                      </p:tavLst>
                                    </p:anim>
                                    <p:anim calcmode="lin" valueType="num">
                                      <p:cBhvr>
                                        <p:cTn id="23" dur="1000" fill="hold"/>
                                        <p:tgtEl>
                                          <p:spTgt spid="13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7" grpId="0" animBg="1"/>
      <p:bldP spid="1358" grpId="0" animBg="1"/>
      <p:bldP spid="1359" grpId="0" animBg="1"/>
    </p:bldLst>
  </p:timing>
</p:sld>
</file>

<file path=ppt/slides/slide17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363" name="矩形"/>
          <p:cNvSpPr/>
          <p:nvPr/>
        </p:nvSpPr>
        <p:spPr>
          <a:xfrm>
            <a:off x="1425064" y="305039"/>
            <a:ext cx="3001192"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考点４：银行卡</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364" name="矩形"/>
          <p:cNvSpPr/>
          <p:nvPr/>
        </p:nvSpPr>
        <p:spPr>
          <a:xfrm>
            <a:off x="938477" y="1606898"/>
            <a:ext cx="3151606" cy="358137"/>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2．银行卡收单业务管理规定</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1365" name="表格"/>
          <p:cNvGraphicFramePr>
            <a:graphicFrameLocks noGrp="1"/>
          </p:cNvGraphicFramePr>
          <p:nvPr/>
        </p:nvGraphicFramePr>
        <p:xfrm>
          <a:off x="999761" y="2203378"/>
          <a:ext cx="10201898" cy="2880360"/>
        </p:xfrm>
        <a:graphic>
          <a:graphicData uri="http://schemas.openxmlformats.org/drawingml/2006/table">
            <a:tbl>
              <a:tblPr bandRow="1">
                <a:noFill/>
              </a:tblPr>
              <a:tblGrid>
                <a:gridCol w="2047659"/>
                <a:gridCol w="8154239"/>
              </a:tblGrid>
              <a:tr h="0">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项目</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0">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特约商户管理</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l">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（1）收单机构对特约商户实行</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实名制管理</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2）特约商户的收单银行结算账户应当为其同名单位银行结算账户，或其指定的、与其存在合法资金管理关系的单位银行结算账户；特约商户为个体工商户或自然人的，可使用其同名个人银行结算账户作为收单银行结算账户</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en-US" altLang="zh-CN" sz="1800" b="0" i="0" u="none" strike="noStrike" kern="100" cap="none" spc="-10" baseline="0">
                          <a:solidFill>
                            <a:srgbClr val="000000"/>
                          </a:solidFill>
                          <a:latin typeface="微软雅黑" panose="020B0503020204020204" charset="-122"/>
                          <a:ea typeface="微软雅黑" panose="020B0503020204020204" charset="-122"/>
                          <a:cs typeface="Times New Roman" panose="02020603050405020304" charset="0"/>
                        </a:rPr>
                        <a:t> </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（3）收单机构应当对实体特约商户收单业务进行本地化经营和管理，</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不得跨省（自治区、直辖市）域开展收单业务</a:t>
                      </a:r>
                      <a:endPar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64"/>
                                        </p:tgtEl>
                                        <p:attrNameLst>
                                          <p:attrName>style.visibility</p:attrName>
                                        </p:attrNameLst>
                                      </p:cBhvr>
                                      <p:to>
                                        <p:strVal val="visible"/>
                                      </p:to>
                                    </p:set>
                                    <p:animEffect transition="in" filter="fade">
                                      <p:cBhvr>
                                        <p:cTn id="7" dur="1000"/>
                                        <p:tgtEl>
                                          <p:spTgt spid="1364"/>
                                        </p:tgtEl>
                                      </p:cBhvr>
                                    </p:animEffect>
                                    <p:anim calcmode="lin" valueType="num">
                                      <p:cBhvr>
                                        <p:cTn id="8" dur="1000" fill="hold"/>
                                        <p:tgtEl>
                                          <p:spTgt spid="1364"/>
                                        </p:tgtEl>
                                        <p:attrNameLst>
                                          <p:attrName>ppt_x</p:attrName>
                                        </p:attrNameLst>
                                      </p:cBhvr>
                                      <p:tavLst>
                                        <p:tav tm="0">
                                          <p:val>
                                            <p:strVal val="#ppt_x"/>
                                          </p:val>
                                        </p:tav>
                                        <p:tav tm="100000">
                                          <p:val>
                                            <p:strVal val="#ppt_x"/>
                                          </p:val>
                                        </p:tav>
                                      </p:tavLst>
                                    </p:anim>
                                    <p:anim calcmode="lin" valueType="num">
                                      <p:cBhvr>
                                        <p:cTn id="9" dur="1000" fill="hold"/>
                                        <p:tgtEl>
                                          <p:spTgt spid="136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1365"/>
                                        </p:tgtEl>
                                        <p:attrNameLst>
                                          <p:attrName>style.visibility</p:attrName>
                                        </p:attrNameLst>
                                      </p:cBhvr>
                                      <p:to>
                                        <p:strVal val="visible"/>
                                      </p:to>
                                    </p:set>
                                    <p:animEffect transition="in" filter="barn(inHorizontal)">
                                      <p:cBhvr>
                                        <p:cTn id="14" dur="500"/>
                                        <p:tgtEl>
                                          <p:spTgt spid="1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4"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369" name="矩形"/>
          <p:cNvSpPr/>
          <p:nvPr/>
        </p:nvSpPr>
        <p:spPr>
          <a:xfrm>
            <a:off x="1425064" y="305039"/>
            <a:ext cx="3001192"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考点４：银行卡</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1370" name="表格"/>
          <p:cNvGraphicFramePr>
            <a:graphicFrameLocks noGrp="1"/>
          </p:cNvGraphicFramePr>
          <p:nvPr/>
        </p:nvGraphicFramePr>
        <p:xfrm>
          <a:off x="685440" y="1431864"/>
          <a:ext cx="10874172" cy="4988560"/>
        </p:xfrm>
        <a:graphic>
          <a:graphicData uri="http://schemas.openxmlformats.org/drawingml/2006/table">
            <a:tbl>
              <a:tblPr bandRow="1">
                <a:noFill/>
              </a:tblPr>
              <a:tblGrid>
                <a:gridCol w="1982559"/>
                <a:gridCol w="8891613"/>
              </a:tblGrid>
              <a:tr h="0">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项目</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2485390">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业务与风险管理</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l">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（1）收单机构应建立特约商户检查制度、资金结算风险管理制度、收单交易风险监测系统以及特约商户收单银行结算账户设置和变更审核制度等</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2）收单机构对实体特约商户、网络特约商户分别进行风险评级，对于风险等级较高的特约商户，收单机构应当对其开通的受理卡种和交易类型进行限制，并采取强化交易监测、设置交易限额、延迟结算、增加检查频率、建立特约商户风险准备金等措施</a:t>
                      </a:r>
                      <a:endParaRPr lang="en-US" altLang="zh-CN"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3）收单机构应按协议约定及时将交易资金结算到特约商户的收单银行结算账户，资金结算时限最迟不得超过持卡人确认可直接向特约商户付款的支付指令生效日后30个自然日，因涉嫌违法违规等风险交易需延迟结算的除外</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4）发现特约商户发生疑似银行卡套现、洗钱、欺诈、移机、留存或泄露持卡人账户信息等风险事件的，应当对特约商户采取延迟资金结算、暂停银行卡交易或收回受理终端（关闭网络支付接口）等措施，并承担因未采取措施导致的风险损失责任</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70"/>
                                        </p:tgtEl>
                                        <p:attrNameLst>
                                          <p:attrName>style.visibility</p:attrName>
                                        </p:attrNameLst>
                                      </p:cBhvr>
                                      <p:to>
                                        <p:strVal val="visible"/>
                                      </p:to>
                                    </p:set>
                                    <p:animEffect transition="in" filter="randombar(horizontal)">
                                      <p:cBhvr>
                                        <p:cTn id="7" dur="500"/>
                                        <p:tgtEl>
                                          <p:spTgt spid="1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371" name="矩形"/>
          <p:cNvSpPr/>
          <p:nvPr/>
        </p:nvSpPr>
        <p:spPr>
          <a:xfrm>
            <a:off x="1425064" y="305039"/>
            <a:ext cx="3001192"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考点４：银行卡</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374" name="组合"/>
          <p:cNvGrpSpPr/>
          <p:nvPr/>
        </p:nvGrpSpPr>
        <p:grpSpPr>
          <a:xfrm>
            <a:off x="1420348" y="1671541"/>
            <a:ext cx="6913898" cy="586740"/>
            <a:chOff x="1420348" y="1671541"/>
            <a:chExt cx="6913898" cy="586740"/>
          </a:xfrm>
        </p:grpSpPr>
        <p:sp>
          <p:nvSpPr>
            <p:cNvPr id="1372" name="矩形"/>
            <p:cNvSpPr/>
            <p:nvPr/>
          </p:nvSpPr>
          <p:spPr>
            <a:xfrm>
              <a:off x="1607673" y="1671541"/>
              <a:ext cx="6600510"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特约商户管理和业务与风险管理的具体内容</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1373" name="剪去对角的矩形"/>
            <p:cNvSpPr/>
            <p:nvPr/>
          </p:nvSpPr>
          <p:spPr>
            <a:xfrm>
              <a:off x="1420348" y="1671541"/>
              <a:ext cx="6913898" cy="586740"/>
            </a:xfrm>
            <a:prstGeom prst="snip2DiagRect">
              <a:avLst>
                <a:gd name="adj1" fmla="val 0"/>
                <a:gd name="adj2" fmla="val 14611"/>
              </a:avLst>
            </a:prstGeom>
            <a:noFill/>
            <a:ln w="25400" cap="flat" cmpd="sng">
              <a:solidFill>
                <a:srgbClr val="4BACC6"/>
              </a:solidFill>
              <a:prstDash val="solid"/>
              <a:round/>
            </a:ln>
          </p:spPr>
          <p:txBody>
            <a:bodyPr rtlCol="0" anchor="ctr"/>
            <a:lstStyle/>
            <a:p>
              <a:pPr algn="ctr"/>
            </a:p>
          </p:txBody>
        </p:sp>
      </p:grpSp>
      <p:sp>
        <p:nvSpPr>
          <p:cNvPr id="1375" name="矩形"/>
          <p:cNvSpPr/>
          <p:nvPr/>
        </p:nvSpPr>
        <p:spPr>
          <a:xfrm>
            <a:off x="1247756" y="2607008"/>
            <a:ext cx="9422321" cy="258445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多选】根据支付结算法律制度的规定，下列关于银行卡收单机构对特约商户管理的表述中，正确的有（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 特约商户是单位的，其收单银行结算账户可以使用个人银行结算账户</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 对特约商户实行实名制管理</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 对实体特约商户与网络特约商户分别进行风险评级</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 对实体特约商户收单业务实行本地化经营，不得跨省域开展收单业务</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376" name="矩形"/>
          <p:cNvSpPr/>
          <p:nvPr/>
        </p:nvSpPr>
        <p:spPr>
          <a:xfrm>
            <a:off x="1247756" y="5340643"/>
            <a:ext cx="1836616"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74"/>
                                        </p:tgtEl>
                                        <p:attrNameLst>
                                          <p:attrName>style.visibility</p:attrName>
                                        </p:attrNameLst>
                                      </p:cBhvr>
                                      <p:to>
                                        <p:strVal val="visible"/>
                                      </p:to>
                                    </p:set>
                                    <p:animEffect transition="in" filter="fade">
                                      <p:cBhvr>
                                        <p:cTn id="7" dur="1000"/>
                                        <p:tgtEl>
                                          <p:spTgt spid="1374"/>
                                        </p:tgtEl>
                                      </p:cBhvr>
                                    </p:animEffect>
                                    <p:anim calcmode="lin" valueType="num">
                                      <p:cBhvr>
                                        <p:cTn id="8" dur="1000" fill="hold"/>
                                        <p:tgtEl>
                                          <p:spTgt spid="1374"/>
                                        </p:tgtEl>
                                        <p:attrNameLst>
                                          <p:attrName>ppt_x</p:attrName>
                                        </p:attrNameLst>
                                      </p:cBhvr>
                                      <p:tavLst>
                                        <p:tav tm="0">
                                          <p:val>
                                            <p:strVal val="#ppt_x"/>
                                          </p:val>
                                        </p:tav>
                                        <p:tav tm="100000">
                                          <p:val>
                                            <p:strVal val="#ppt_x"/>
                                          </p:val>
                                        </p:tav>
                                      </p:tavLst>
                                    </p:anim>
                                    <p:anim calcmode="lin" valueType="num">
                                      <p:cBhvr>
                                        <p:cTn id="9" dur="1000" fill="hold"/>
                                        <p:tgtEl>
                                          <p:spTgt spid="13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375"/>
                                        </p:tgtEl>
                                        <p:attrNameLst>
                                          <p:attrName>style.visibility</p:attrName>
                                        </p:attrNameLst>
                                      </p:cBhvr>
                                      <p:to>
                                        <p:strVal val="visible"/>
                                      </p:to>
                                    </p:set>
                                    <p:animEffect transition="in" filter="wipe(down)">
                                      <p:cBhvr>
                                        <p:cTn id="14" dur="500"/>
                                        <p:tgtEl>
                                          <p:spTgt spid="137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376"/>
                                        </p:tgtEl>
                                        <p:attrNameLst>
                                          <p:attrName>style.visibility</p:attrName>
                                        </p:attrNameLst>
                                      </p:cBhvr>
                                      <p:to>
                                        <p:strVal val="visible"/>
                                      </p:to>
                                    </p:set>
                                    <p:animEffect transition="in" filter="wipe(down)">
                                      <p:cBhvr>
                                        <p:cTn id="19" dur="500"/>
                                        <p:tgtEl>
                                          <p:spTgt spid="1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4" grpId="0" animBg="1"/>
      <p:bldP spid="1375" grpId="0" animBg="1"/>
      <p:bldP spid="137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88" name="矩形"/>
          <p:cNvSpPr/>
          <p:nvPr/>
        </p:nvSpPr>
        <p:spPr>
          <a:xfrm>
            <a:off x="1425064" y="305039"/>
            <a:ext cx="6426836"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考点２：银行结算账户开立、变更和撤销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91" name="组合"/>
          <p:cNvGrpSpPr/>
          <p:nvPr/>
        </p:nvGrpSpPr>
        <p:grpSpPr>
          <a:xfrm>
            <a:off x="894715" y="1576176"/>
            <a:ext cx="7543166" cy="587374"/>
            <a:chOff x="894715" y="1576176"/>
            <a:chExt cx="7543166" cy="587374"/>
          </a:xfrm>
        </p:grpSpPr>
        <p:sp>
          <p:nvSpPr>
            <p:cNvPr id="189" name="矩形"/>
            <p:cNvSpPr/>
            <p:nvPr/>
          </p:nvSpPr>
          <p:spPr>
            <a:xfrm>
              <a:off x="1015365" y="1576176"/>
              <a:ext cx="7324726" cy="525777"/>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辨析核准类账户与备案类账户、对相关日期的考查</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190" name="剪去对角的矩形"/>
            <p:cNvSpPr/>
            <p:nvPr/>
          </p:nvSpPr>
          <p:spPr>
            <a:xfrm>
              <a:off x="894715" y="1637772"/>
              <a:ext cx="7543166" cy="525778"/>
            </a:xfrm>
            <a:prstGeom prst="snip2DiagRect">
              <a:avLst>
                <a:gd name="adj1" fmla="val 0"/>
                <a:gd name="adj2" fmla="val 16087"/>
              </a:avLst>
            </a:prstGeom>
            <a:noFill/>
            <a:ln w="25400" cap="flat" cmpd="sng">
              <a:solidFill>
                <a:srgbClr val="4BACC6"/>
              </a:solidFill>
              <a:prstDash val="solid"/>
              <a:round/>
            </a:ln>
          </p:spPr>
          <p:txBody>
            <a:bodyPr rtlCol="0" anchor="ctr"/>
            <a:lstStyle/>
            <a:p>
              <a:pPr algn="ctr"/>
            </a:p>
          </p:txBody>
        </p:sp>
      </p:grpSp>
      <p:sp>
        <p:nvSpPr>
          <p:cNvPr id="192" name="矩形"/>
          <p:cNvSpPr/>
          <p:nvPr/>
        </p:nvSpPr>
        <p:spPr>
          <a:xfrm>
            <a:off x="645003" y="2474582"/>
            <a:ext cx="11026852"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单选】根据相关规定，中国人民银行当地分支行应于规定时间内对开户银行报送的核准类账户的开户资料的合规性予以审核，符合开户条件的，予以核准，颁发开户许可证。该规定时间为（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10个工作日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2个工作日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5个工作日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1个工作日</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93" name="矩形"/>
          <p:cNvSpPr/>
          <p:nvPr/>
        </p:nvSpPr>
        <p:spPr>
          <a:xfrm>
            <a:off x="645160" y="3932681"/>
            <a:ext cx="1302385" cy="4914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0">
        <p:split dir="in"/>
      </p:transition>
    </mc:Choice>
    <mc:Fallback>
      <p:transition spd="slow" advTm="0">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91"/>
                                        </p:tgtEl>
                                        <p:attrNameLst>
                                          <p:attrName>style.visibility</p:attrName>
                                        </p:attrNameLst>
                                      </p:cBhvr>
                                      <p:to>
                                        <p:strVal val="visible"/>
                                      </p:to>
                                    </p:set>
                                    <p:anim calcmode="lin" valueType="num">
                                      <p:cBhvr additive="base">
                                        <p:cTn id="7" dur="500"/>
                                        <p:tgtEl>
                                          <p:spTgt spid="191"/>
                                        </p:tgtEl>
                                        <p:attrNameLst>
                                          <p:attrName>ppt_y</p:attrName>
                                        </p:attrNameLst>
                                      </p:cBhvr>
                                      <p:tavLst>
                                        <p:tav tm="0">
                                          <p:val>
                                            <p:strVal val="#ppt_y+#ppt_h*1.125000"/>
                                          </p:val>
                                        </p:tav>
                                        <p:tav tm="100000">
                                          <p:val>
                                            <p:strVal val="#ppt_y"/>
                                          </p:val>
                                        </p:tav>
                                      </p:tavLst>
                                    </p:anim>
                                    <p:animEffect transition="in" filter="wipe(up)">
                                      <p:cBhvr>
                                        <p:cTn id="8" dur="500"/>
                                        <p:tgtEl>
                                          <p:spTgt spid="19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92"/>
                                        </p:tgtEl>
                                        <p:attrNameLst>
                                          <p:attrName>style.visibility</p:attrName>
                                        </p:attrNameLst>
                                      </p:cBhvr>
                                      <p:to>
                                        <p:strVal val="visible"/>
                                      </p:to>
                                    </p:set>
                                    <p:anim calcmode="lin" valueType="num">
                                      <p:cBhvr additive="base">
                                        <p:cTn id="13" dur="500"/>
                                        <p:tgtEl>
                                          <p:spTgt spid="192"/>
                                        </p:tgtEl>
                                        <p:attrNameLst>
                                          <p:attrName>ppt_y</p:attrName>
                                        </p:attrNameLst>
                                      </p:cBhvr>
                                      <p:tavLst>
                                        <p:tav tm="0">
                                          <p:val>
                                            <p:strVal val="#ppt_y+#ppt_h*1.125000"/>
                                          </p:val>
                                        </p:tav>
                                        <p:tav tm="100000">
                                          <p:val>
                                            <p:strVal val="#ppt_y"/>
                                          </p:val>
                                        </p:tav>
                                      </p:tavLst>
                                    </p:anim>
                                    <p:animEffect transition="in" filter="wipe(up)">
                                      <p:cBhvr>
                                        <p:cTn id="14" dur="500"/>
                                        <p:tgtEl>
                                          <p:spTgt spid="19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93"/>
                                        </p:tgtEl>
                                        <p:attrNameLst>
                                          <p:attrName>style.visibility</p:attrName>
                                        </p:attrNameLst>
                                      </p:cBhvr>
                                      <p:to>
                                        <p:strVal val="visible"/>
                                      </p:to>
                                    </p:set>
                                    <p:anim calcmode="lin" valueType="num">
                                      <p:cBhvr additive="base">
                                        <p:cTn id="19" dur="500"/>
                                        <p:tgtEl>
                                          <p:spTgt spid="193"/>
                                        </p:tgtEl>
                                        <p:attrNameLst>
                                          <p:attrName>ppt_y</p:attrName>
                                        </p:attrNameLst>
                                      </p:cBhvr>
                                      <p:tavLst>
                                        <p:tav tm="0">
                                          <p:val>
                                            <p:strVal val="#ppt_y+#ppt_h*1.125000"/>
                                          </p:val>
                                        </p:tav>
                                        <p:tav tm="100000">
                                          <p:val>
                                            <p:strVal val="#ppt_y"/>
                                          </p:val>
                                        </p:tav>
                                      </p:tavLst>
                                    </p:anim>
                                    <p:animEffect transition="in" filter="wipe(up)">
                                      <p:cBhvr>
                                        <p:cTn id="20"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animBg="1"/>
      <p:bldP spid="192" grpId="0"/>
      <p:bldP spid="193" grpId="0"/>
    </p:bldLst>
  </p:timing>
</p:sld>
</file>

<file path=ppt/slides/slide18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380" name="矩形"/>
          <p:cNvSpPr/>
          <p:nvPr/>
        </p:nvSpPr>
        <p:spPr>
          <a:xfrm>
            <a:off x="1425064" y="305039"/>
            <a:ext cx="3001192"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考点４：银行卡</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381" name="矩形"/>
          <p:cNvSpPr/>
          <p:nvPr/>
        </p:nvSpPr>
        <p:spPr>
          <a:xfrm>
            <a:off x="1498763" y="2143652"/>
            <a:ext cx="9118648"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多选】下列各项中，属于收单机构业务与风险管理措施的有（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 建立资金结算风险管理制度		B. 建立特约商户检查制度</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 建立对特约商户风险评级制度		D. 建立特约商户收单银行变更审核制度</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382" name="矩形"/>
          <p:cNvSpPr/>
          <p:nvPr/>
        </p:nvSpPr>
        <p:spPr>
          <a:xfrm>
            <a:off x="1498763" y="3772402"/>
            <a:ext cx="1876955"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81"/>
                                        </p:tgtEl>
                                        <p:attrNameLst>
                                          <p:attrName>style.visibility</p:attrName>
                                        </p:attrNameLst>
                                      </p:cBhvr>
                                      <p:to>
                                        <p:strVal val="visible"/>
                                      </p:to>
                                    </p:set>
                                    <p:animEffect transition="in" filter="fade">
                                      <p:cBhvr>
                                        <p:cTn id="7" dur="1000"/>
                                        <p:tgtEl>
                                          <p:spTgt spid="1381"/>
                                        </p:tgtEl>
                                      </p:cBhvr>
                                    </p:animEffect>
                                    <p:anim calcmode="lin" valueType="num">
                                      <p:cBhvr>
                                        <p:cTn id="8" dur="1000" fill="hold"/>
                                        <p:tgtEl>
                                          <p:spTgt spid="1381"/>
                                        </p:tgtEl>
                                        <p:attrNameLst>
                                          <p:attrName>ppt_x</p:attrName>
                                        </p:attrNameLst>
                                      </p:cBhvr>
                                      <p:tavLst>
                                        <p:tav tm="0">
                                          <p:val>
                                            <p:strVal val="#ppt_x"/>
                                          </p:val>
                                        </p:tav>
                                        <p:tav tm="100000">
                                          <p:val>
                                            <p:strVal val="#ppt_x"/>
                                          </p:val>
                                        </p:tav>
                                      </p:tavLst>
                                    </p:anim>
                                    <p:anim calcmode="lin" valueType="num">
                                      <p:cBhvr>
                                        <p:cTn id="9" dur="1000" fill="hold"/>
                                        <p:tgtEl>
                                          <p:spTgt spid="138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82"/>
                                        </p:tgtEl>
                                        <p:attrNameLst>
                                          <p:attrName>style.visibility</p:attrName>
                                        </p:attrNameLst>
                                      </p:cBhvr>
                                      <p:to>
                                        <p:strVal val="visible"/>
                                      </p:to>
                                    </p:set>
                                    <p:animEffect transition="in" filter="fade">
                                      <p:cBhvr>
                                        <p:cTn id="14" dur="1000"/>
                                        <p:tgtEl>
                                          <p:spTgt spid="1382"/>
                                        </p:tgtEl>
                                      </p:cBhvr>
                                    </p:animEffect>
                                    <p:anim calcmode="lin" valueType="num">
                                      <p:cBhvr>
                                        <p:cTn id="15" dur="1000" fill="hold"/>
                                        <p:tgtEl>
                                          <p:spTgt spid="1382"/>
                                        </p:tgtEl>
                                        <p:attrNameLst>
                                          <p:attrName>ppt_x</p:attrName>
                                        </p:attrNameLst>
                                      </p:cBhvr>
                                      <p:tavLst>
                                        <p:tav tm="0">
                                          <p:val>
                                            <p:strVal val="#ppt_x"/>
                                          </p:val>
                                        </p:tav>
                                        <p:tav tm="100000">
                                          <p:val>
                                            <p:strVal val="#ppt_x"/>
                                          </p:val>
                                        </p:tav>
                                      </p:tavLst>
                                    </p:anim>
                                    <p:anim calcmode="lin" valueType="num">
                                      <p:cBhvr>
                                        <p:cTn id="16" dur="1000" fill="hold"/>
                                        <p:tgtEl>
                                          <p:spTgt spid="13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1" grpId="0" animBg="1"/>
      <p:bldP spid="1382" grpId="0" animBg="1"/>
    </p:bldLst>
  </p:timing>
</p:sld>
</file>

<file path=ppt/slides/slide18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386" name="矩形"/>
          <p:cNvSpPr/>
          <p:nvPr/>
        </p:nvSpPr>
        <p:spPr>
          <a:xfrm>
            <a:off x="1425064" y="305039"/>
            <a:ext cx="3001192"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考点４：银行卡</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387" name="矩形"/>
          <p:cNvSpPr/>
          <p:nvPr/>
        </p:nvSpPr>
        <p:spPr>
          <a:xfrm>
            <a:off x="1638275" y="2066893"/>
            <a:ext cx="1611381"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．结算收费</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388" name="矩形"/>
          <p:cNvSpPr/>
          <p:nvPr/>
        </p:nvSpPr>
        <p:spPr>
          <a:xfrm>
            <a:off x="1520341" y="2589926"/>
            <a:ext cx="8964568" cy="20916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（1）收单机构向商户收取的收单服务费实行市场调节价，由收单机构与商户协商确定具体费率。</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（2）发卡机构收取的发卡行服务费不区分商户类别，实行政府指导价、上限管理。</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（3）对非营利性的医疗机构、教育机构、社会福利机构、养老机构、慈善机构刷卡交易，实行发卡行服务费、网络服务费全额减免。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87"/>
                                        </p:tgtEl>
                                        <p:attrNameLst>
                                          <p:attrName>style.visibility</p:attrName>
                                        </p:attrNameLst>
                                      </p:cBhvr>
                                      <p:to>
                                        <p:strVal val="visible"/>
                                      </p:to>
                                    </p:set>
                                    <p:animEffect transition="in" filter="fade">
                                      <p:cBhvr>
                                        <p:cTn id="7" dur="1000"/>
                                        <p:tgtEl>
                                          <p:spTgt spid="1387"/>
                                        </p:tgtEl>
                                      </p:cBhvr>
                                    </p:animEffect>
                                    <p:anim calcmode="lin" valueType="num">
                                      <p:cBhvr>
                                        <p:cTn id="8" dur="1000" fill="hold"/>
                                        <p:tgtEl>
                                          <p:spTgt spid="1387"/>
                                        </p:tgtEl>
                                        <p:attrNameLst>
                                          <p:attrName>ppt_x</p:attrName>
                                        </p:attrNameLst>
                                      </p:cBhvr>
                                      <p:tavLst>
                                        <p:tav tm="0">
                                          <p:val>
                                            <p:strVal val="#ppt_x"/>
                                          </p:val>
                                        </p:tav>
                                        <p:tav tm="100000">
                                          <p:val>
                                            <p:strVal val="#ppt_x"/>
                                          </p:val>
                                        </p:tav>
                                      </p:tavLst>
                                    </p:anim>
                                    <p:anim calcmode="lin" valueType="num">
                                      <p:cBhvr>
                                        <p:cTn id="9" dur="1000" fill="hold"/>
                                        <p:tgtEl>
                                          <p:spTgt spid="138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88"/>
                                        </p:tgtEl>
                                        <p:attrNameLst>
                                          <p:attrName>style.visibility</p:attrName>
                                        </p:attrNameLst>
                                      </p:cBhvr>
                                      <p:to>
                                        <p:strVal val="visible"/>
                                      </p:to>
                                    </p:set>
                                    <p:animEffect transition="in" filter="fade">
                                      <p:cBhvr>
                                        <p:cTn id="14" dur="1000"/>
                                        <p:tgtEl>
                                          <p:spTgt spid="1388"/>
                                        </p:tgtEl>
                                      </p:cBhvr>
                                    </p:animEffect>
                                    <p:anim calcmode="lin" valueType="num">
                                      <p:cBhvr>
                                        <p:cTn id="15" dur="1000" fill="hold"/>
                                        <p:tgtEl>
                                          <p:spTgt spid="1388"/>
                                        </p:tgtEl>
                                        <p:attrNameLst>
                                          <p:attrName>ppt_x</p:attrName>
                                        </p:attrNameLst>
                                      </p:cBhvr>
                                      <p:tavLst>
                                        <p:tav tm="0">
                                          <p:val>
                                            <p:strVal val="#ppt_x"/>
                                          </p:val>
                                        </p:tav>
                                        <p:tav tm="100000">
                                          <p:val>
                                            <p:strVal val="#ppt_x"/>
                                          </p:val>
                                        </p:tav>
                                      </p:tavLst>
                                    </p:anim>
                                    <p:anim calcmode="lin" valueType="num">
                                      <p:cBhvr>
                                        <p:cTn id="16" dur="1000" fill="hold"/>
                                        <p:tgtEl>
                                          <p:spTgt spid="13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7" grpId="0" animBg="1"/>
      <p:bldP spid="1388" grpId="0" animBg="1"/>
    </p:bldLst>
  </p:timing>
</p:sld>
</file>

<file path=ppt/slides/slide18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392" name="矩形"/>
          <p:cNvSpPr/>
          <p:nvPr/>
        </p:nvSpPr>
        <p:spPr>
          <a:xfrm>
            <a:off x="1425064" y="305039"/>
            <a:ext cx="3631513"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考点５：银行电子支付</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396" name="组合"/>
          <p:cNvGrpSpPr/>
          <p:nvPr/>
        </p:nvGrpSpPr>
        <p:grpSpPr>
          <a:xfrm>
            <a:off x="2690015" y="1633510"/>
            <a:ext cx="3431101" cy="601980"/>
            <a:chOff x="2690015" y="1633510"/>
            <a:chExt cx="3431101" cy="601980"/>
          </a:xfrm>
        </p:grpSpPr>
        <p:sp>
          <p:nvSpPr>
            <p:cNvPr id="1393" name="圆角矩形"/>
            <p:cNvSpPr/>
            <p:nvPr/>
          </p:nvSpPr>
          <p:spPr>
            <a:xfrm>
              <a:off x="2690015" y="1640495"/>
              <a:ext cx="3431101"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394" name="流程图: 离页连接符"/>
            <p:cNvSpPr/>
            <p:nvPr/>
          </p:nvSpPr>
          <p:spPr>
            <a:xfrm>
              <a:off x="3013869" y="1633510"/>
              <a:ext cx="884552"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395" name="矩形"/>
            <p:cNvSpPr/>
            <p:nvPr/>
          </p:nvSpPr>
          <p:spPr>
            <a:xfrm>
              <a:off x="4086384" y="1676692"/>
              <a:ext cx="1614803"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网上银行</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397" name="矩形"/>
          <p:cNvSpPr/>
          <p:nvPr/>
        </p:nvSpPr>
        <p:spPr>
          <a:xfrm>
            <a:off x="2689369" y="2717945"/>
            <a:ext cx="2210324"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．网上银行的分类</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1398" name="对象"/>
          <p:cNvGraphicFramePr>
            <a:graphicFrameLocks noChangeAspect="1"/>
          </p:cNvGraphicFramePr>
          <p:nvPr/>
        </p:nvGraphicFramePr>
        <p:xfrm>
          <a:off x="2690015" y="3594399"/>
          <a:ext cx="7243902" cy="2286610"/>
        </p:xfrm>
        <a:graphic>
          <a:graphicData uri="http://schemas.openxmlformats.org/presentationml/2006/ole">
            <mc:AlternateContent xmlns:mc="http://schemas.openxmlformats.org/markup-compatibility/2006">
              <mc:Choice xmlns:v="urn:schemas-microsoft-com:vml" Requires="v">
                <p:oleObj spid="_x0000_s17412" name="package" r:id="rId2" imgW="3334385" imgH="1059180" progId="package">
                  <p:embed/>
                </p:oleObj>
              </mc:Choice>
              <mc:Fallback>
                <p:oleObj name="package" r:id="rId2" imgW="3334385" imgH="1059180" progId="package">
                  <p:embed/>
                  <p:pic>
                    <p:nvPicPr>
                      <p:cNvPr id="0" name="对象"/>
                      <p:cNvPicPr>
                        <a:picLocks noChangeAspect="1"/>
                      </p:cNvPicPr>
                      <p:nvPr/>
                    </p:nvPicPr>
                    <p:blipFill>
                      <a:blip r:embed="rId3" cstate="print"/>
                      <a:stretch>
                        <a:fillRect/>
                      </a:stretch>
                    </p:blipFill>
                    <p:spPr>
                      <a:xfrm>
                        <a:off x="2690015" y="3594399"/>
                        <a:ext cx="7243902" cy="2286610"/>
                      </a:xfrm>
                      <a:prstGeom prst="rect">
                        <a:avLst/>
                      </a:prstGeom>
                      <a:noFill/>
                      <a:ln w="9525" cap="flat" cmpd="sng">
                        <a:noFill/>
                        <a:prstDash val="solid"/>
                        <a:miter/>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96"/>
                                        </p:tgtEl>
                                        <p:attrNameLst>
                                          <p:attrName>style.visibility</p:attrName>
                                        </p:attrNameLst>
                                      </p:cBhvr>
                                      <p:to>
                                        <p:strVal val="visible"/>
                                      </p:to>
                                    </p:set>
                                    <p:animEffect transition="in" filter="fade">
                                      <p:cBhvr>
                                        <p:cTn id="7" dur="1000"/>
                                        <p:tgtEl>
                                          <p:spTgt spid="1396"/>
                                        </p:tgtEl>
                                      </p:cBhvr>
                                    </p:animEffect>
                                    <p:anim calcmode="lin" valueType="num">
                                      <p:cBhvr>
                                        <p:cTn id="8" dur="1000" fill="hold"/>
                                        <p:tgtEl>
                                          <p:spTgt spid="1396"/>
                                        </p:tgtEl>
                                        <p:attrNameLst>
                                          <p:attrName>ppt_x</p:attrName>
                                        </p:attrNameLst>
                                      </p:cBhvr>
                                      <p:tavLst>
                                        <p:tav tm="0">
                                          <p:val>
                                            <p:strVal val="#ppt_x"/>
                                          </p:val>
                                        </p:tav>
                                        <p:tav tm="100000">
                                          <p:val>
                                            <p:strVal val="#ppt_x"/>
                                          </p:val>
                                        </p:tav>
                                      </p:tavLst>
                                    </p:anim>
                                    <p:anim calcmode="lin" valueType="num">
                                      <p:cBhvr>
                                        <p:cTn id="9" dur="1000" fill="hold"/>
                                        <p:tgtEl>
                                          <p:spTgt spid="139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397"/>
                                        </p:tgtEl>
                                        <p:attrNameLst>
                                          <p:attrName>style.visibility</p:attrName>
                                        </p:attrNameLst>
                                      </p:cBhvr>
                                      <p:to>
                                        <p:strVal val="visible"/>
                                      </p:to>
                                    </p:set>
                                    <p:animEffect transition="in" filter="fade">
                                      <p:cBhvr>
                                        <p:cTn id="13" dur="1000"/>
                                        <p:tgtEl>
                                          <p:spTgt spid="1397"/>
                                        </p:tgtEl>
                                      </p:cBhvr>
                                    </p:animEffect>
                                    <p:anim calcmode="lin" valueType="num">
                                      <p:cBhvr>
                                        <p:cTn id="14" dur="1000" fill="hold"/>
                                        <p:tgtEl>
                                          <p:spTgt spid="1397"/>
                                        </p:tgtEl>
                                        <p:attrNameLst>
                                          <p:attrName>ppt_x</p:attrName>
                                        </p:attrNameLst>
                                      </p:cBhvr>
                                      <p:tavLst>
                                        <p:tav tm="0">
                                          <p:val>
                                            <p:strVal val="#ppt_x"/>
                                          </p:val>
                                        </p:tav>
                                        <p:tav tm="100000">
                                          <p:val>
                                            <p:strVal val="#ppt_x"/>
                                          </p:val>
                                        </p:tav>
                                      </p:tavLst>
                                    </p:anim>
                                    <p:anim calcmode="lin" valueType="num">
                                      <p:cBhvr>
                                        <p:cTn id="15" dur="1000" fill="hold"/>
                                        <p:tgtEl>
                                          <p:spTgt spid="139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1398"/>
                                        </p:tgtEl>
                                        <p:attrNameLst>
                                          <p:attrName>style.visibility</p:attrName>
                                        </p:attrNameLst>
                                      </p:cBhvr>
                                      <p:to>
                                        <p:strVal val="visible"/>
                                      </p:to>
                                    </p:set>
                                    <p:animEffect transition="in" filter="wipe(down)">
                                      <p:cBhvr>
                                        <p:cTn id="19" dur="500"/>
                                        <p:tgtEl>
                                          <p:spTgt spid="1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6" grpId="0" animBg="1"/>
      <p:bldP spid="1397" grpId="0" animBg="1"/>
    </p:bldLst>
  </p:timing>
</p:sld>
</file>

<file path=ppt/slides/slide18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402" name="矩形"/>
          <p:cNvSpPr/>
          <p:nvPr/>
        </p:nvSpPr>
        <p:spPr>
          <a:xfrm>
            <a:off x="1425064" y="305039"/>
            <a:ext cx="3631513"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考点５：银行电子支付</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403" name="矩形"/>
          <p:cNvSpPr/>
          <p:nvPr/>
        </p:nvSpPr>
        <p:spPr>
          <a:xfrm>
            <a:off x="1603537" y="1533499"/>
            <a:ext cx="2756605" cy="358137"/>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．网上银行的主要功能</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1404" name="对象"/>
          <p:cNvGraphicFramePr>
            <a:graphicFrameLocks noChangeAspect="1"/>
          </p:cNvGraphicFramePr>
          <p:nvPr/>
        </p:nvGraphicFramePr>
        <p:xfrm>
          <a:off x="1603183" y="2204989"/>
          <a:ext cx="8870806" cy="3551385"/>
        </p:xfrm>
        <a:graphic>
          <a:graphicData uri="http://schemas.openxmlformats.org/presentationml/2006/ole">
            <mc:AlternateContent xmlns:mc="http://schemas.openxmlformats.org/markup-compatibility/2006">
              <mc:Choice xmlns:v="urn:schemas-microsoft-com:vml" Requires="v">
                <p:oleObj spid="_x0000_s18436" name="package" r:id="rId2" imgW="4893310" imgH="1964690" progId="package">
                  <p:embed/>
                </p:oleObj>
              </mc:Choice>
              <mc:Fallback>
                <p:oleObj name="package" r:id="rId2" imgW="4893310" imgH="1964690" progId="package">
                  <p:embed/>
                  <p:pic>
                    <p:nvPicPr>
                      <p:cNvPr id="0" name="对象"/>
                      <p:cNvPicPr>
                        <a:picLocks noChangeAspect="1"/>
                      </p:cNvPicPr>
                      <p:nvPr/>
                    </p:nvPicPr>
                    <p:blipFill>
                      <a:blip r:embed="rId3" cstate="print"/>
                      <a:stretch>
                        <a:fillRect/>
                      </a:stretch>
                    </p:blipFill>
                    <p:spPr>
                      <a:xfrm>
                        <a:off x="1603183" y="2204989"/>
                        <a:ext cx="8870806" cy="3551385"/>
                      </a:xfrm>
                      <a:prstGeom prst="rect">
                        <a:avLst/>
                      </a:prstGeom>
                      <a:noFill/>
                      <a:ln w="9525" cap="flat" cmpd="sng">
                        <a:noFill/>
                        <a:prstDash val="solid"/>
                        <a:miter/>
                      </a:ln>
                    </p:spPr>
                  </p:pic>
                </p:oleObj>
              </mc:Fallback>
            </mc:AlternateContent>
          </a:graphicData>
        </a:graphic>
      </p:graphicFrame>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03"/>
                                        </p:tgtEl>
                                        <p:attrNameLst>
                                          <p:attrName>style.visibility</p:attrName>
                                        </p:attrNameLst>
                                      </p:cBhvr>
                                      <p:to>
                                        <p:strVal val="visible"/>
                                      </p:to>
                                    </p:set>
                                    <p:animEffect transition="in" filter="fade">
                                      <p:cBhvr>
                                        <p:cTn id="7" dur="1000"/>
                                        <p:tgtEl>
                                          <p:spTgt spid="1403"/>
                                        </p:tgtEl>
                                      </p:cBhvr>
                                    </p:animEffect>
                                    <p:anim calcmode="lin" valueType="num">
                                      <p:cBhvr>
                                        <p:cTn id="8" dur="1000" fill="hold"/>
                                        <p:tgtEl>
                                          <p:spTgt spid="1403"/>
                                        </p:tgtEl>
                                        <p:attrNameLst>
                                          <p:attrName>ppt_x</p:attrName>
                                        </p:attrNameLst>
                                      </p:cBhvr>
                                      <p:tavLst>
                                        <p:tav tm="0">
                                          <p:val>
                                            <p:strVal val="#ppt_x"/>
                                          </p:val>
                                        </p:tav>
                                        <p:tav tm="100000">
                                          <p:val>
                                            <p:strVal val="#ppt_x"/>
                                          </p:val>
                                        </p:tav>
                                      </p:tavLst>
                                    </p:anim>
                                    <p:anim calcmode="lin" valueType="num">
                                      <p:cBhvr>
                                        <p:cTn id="9" dur="1000" fill="hold"/>
                                        <p:tgtEl>
                                          <p:spTgt spid="140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404"/>
                                        </p:tgtEl>
                                        <p:attrNameLst>
                                          <p:attrName>style.visibility</p:attrName>
                                        </p:attrNameLst>
                                      </p:cBhvr>
                                      <p:to>
                                        <p:strVal val="visible"/>
                                      </p:to>
                                    </p:set>
                                    <p:animEffect transition="in" filter="wipe(down)">
                                      <p:cBhvr>
                                        <p:cTn id="14" dur="500"/>
                                        <p:tgtEl>
                                          <p:spTgt spid="1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 grpId="0" animBg="1"/>
    </p:bldLst>
  </p:timing>
</p:sld>
</file>

<file path=ppt/slides/slide18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408" name="矩形"/>
          <p:cNvSpPr/>
          <p:nvPr/>
        </p:nvSpPr>
        <p:spPr>
          <a:xfrm>
            <a:off x="1425064" y="305039"/>
            <a:ext cx="3631513"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考点５：银行电子支付</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411" name="组合"/>
          <p:cNvGrpSpPr/>
          <p:nvPr/>
        </p:nvGrpSpPr>
        <p:grpSpPr>
          <a:xfrm>
            <a:off x="1614198" y="1604195"/>
            <a:ext cx="4450892" cy="525777"/>
            <a:chOff x="1614198" y="1604195"/>
            <a:chExt cx="4450892" cy="525777"/>
          </a:xfrm>
        </p:grpSpPr>
        <p:sp>
          <p:nvSpPr>
            <p:cNvPr id="1409" name="矩形"/>
            <p:cNvSpPr/>
            <p:nvPr/>
          </p:nvSpPr>
          <p:spPr>
            <a:xfrm>
              <a:off x="1801524" y="1604195"/>
              <a:ext cx="4109488" cy="525777"/>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网上银行的主要功能</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1410" name="剪去对角的矩形"/>
            <p:cNvSpPr/>
            <p:nvPr/>
          </p:nvSpPr>
          <p:spPr>
            <a:xfrm>
              <a:off x="1614198" y="1604195"/>
              <a:ext cx="4450892" cy="525777"/>
            </a:xfrm>
            <a:prstGeom prst="snip2DiagRect">
              <a:avLst>
                <a:gd name="adj1" fmla="val 0"/>
                <a:gd name="adj2" fmla="val 12254"/>
              </a:avLst>
            </a:prstGeom>
            <a:noFill/>
            <a:ln w="25400" cap="flat" cmpd="sng">
              <a:solidFill>
                <a:srgbClr val="4BACC6"/>
              </a:solidFill>
              <a:prstDash val="solid"/>
              <a:round/>
            </a:ln>
          </p:spPr>
          <p:txBody>
            <a:bodyPr rtlCol="0" anchor="ctr"/>
            <a:lstStyle/>
            <a:p>
              <a:pPr algn="ctr"/>
            </a:p>
          </p:txBody>
        </p:sp>
      </p:grpSp>
      <p:sp>
        <p:nvSpPr>
          <p:cNvPr id="1412" name="矩形"/>
          <p:cNvSpPr/>
          <p:nvPr/>
        </p:nvSpPr>
        <p:spPr>
          <a:xfrm>
            <a:off x="1387827" y="2375050"/>
            <a:ext cx="9370776" cy="16916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单选2018】根据支付结算法律制度的规定，下列关于个人网上银行业务的表述中，不正确的是（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B2B网上支付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．查询银行卡的人民币余额</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．查询信用卡网上支付记录		D．网上购物电子支付</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413" name="矩形"/>
          <p:cNvSpPr/>
          <p:nvPr/>
        </p:nvSpPr>
        <p:spPr>
          <a:xfrm>
            <a:off x="1358692" y="4286184"/>
            <a:ext cx="9496842"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【解析】B2B指的是企业与企业之间进行的电子商务活动，属于企业网上银行子系统的功能；B2C是企业与消费者之间进行的在线式零售商业活动，属于个人网上银行子系统的功能。</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11"/>
                                        </p:tgtEl>
                                        <p:attrNameLst>
                                          <p:attrName>style.visibility</p:attrName>
                                        </p:attrNameLst>
                                      </p:cBhvr>
                                      <p:to>
                                        <p:strVal val="visible"/>
                                      </p:to>
                                    </p:set>
                                    <p:animEffect transition="in" filter="fade">
                                      <p:cBhvr>
                                        <p:cTn id="7" dur="1000"/>
                                        <p:tgtEl>
                                          <p:spTgt spid="1411"/>
                                        </p:tgtEl>
                                      </p:cBhvr>
                                    </p:animEffect>
                                    <p:anim calcmode="lin" valueType="num">
                                      <p:cBhvr>
                                        <p:cTn id="8" dur="1000" fill="hold"/>
                                        <p:tgtEl>
                                          <p:spTgt spid="1411"/>
                                        </p:tgtEl>
                                        <p:attrNameLst>
                                          <p:attrName>ppt_x</p:attrName>
                                        </p:attrNameLst>
                                      </p:cBhvr>
                                      <p:tavLst>
                                        <p:tav tm="0">
                                          <p:val>
                                            <p:strVal val="#ppt_x"/>
                                          </p:val>
                                        </p:tav>
                                        <p:tav tm="100000">
                                          <p:val>
                                            <p:strVal val="#ppt_x"/>
                                          </p:val>
                                        </p:tav>
                                      </p:tavLst>
                                    </p:anim>
                                    <p:anim calcmode="lin" valueType="num">
                                      <p:cBhvr>
                                        <p:cTn id="9" dur="1000" fill="hold"/>
                                        <p:tgtEl>
                                          <p:spTgt spid="14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12"/>
                                        </p:tgtEl>
                                        <p:attrNameLst>
                                          <p:attrName>style.visibility</p:attrName>
                                        </p:attrNameLst>
                                      </p:cBhvr>
                                      <p:to>
                                        <p:strVal val="visible"/>
                                      </p:to>
                                    </p:set>
                                    <p:animEffect transition="in" filter="fade">
                                      <p:cBhvr>
                                        <p:cTn id="14" dur="1000"/>
                                        <p:tgtEl>
                                          <p:spTgt spid="1412"/>
                                        </p:tgtEl>
                                      </p:cBhvr>
                                    </p:animEffect>
                                    <p:anim calcmode="lin" valueType="num">
                                      <p:cBhvr>
                                        <p:cTn id="15" dur="1000" fill="hold"/>
                                        <p:tgtEl>
                                          <p:spTgt spid="1412"/>
                                        </p:tgtEl>
                                        <p:attrNameLst>
                                          <p:attrName>ppt_x</p:attrName>
                                        </p:attrNameLst>
                                      </p:cBhvr>
                                      <p:tavLst>
                                        <p:tav tm="0">
                                          <p:val>
                                            <p:strVal val="#ppt_x"/>
                                          </p:val>
                                        </p:tav>
                                        <p:tav tm="100000">
                                          <p:val>
                                            <p:strVal val="#ppt_x"/>
                                          </p:val>
                                        </p:tav>
                                      </p:tavLst>
                                    </p:anim>
                                    <p:anim calcmode="lin" valueType="num">
                                      <p:cBhvr>
                                        <p:cTn id="16" dur="1000" fill="hold"/>
                                        <p:tgtEl>
                                          <p:spTgt spid="14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13"/>
                                        </p:tgtEl>
                                        <p:attrNameLst>
                                          <p:attrName>style.visibility</p:attrName>
                                        </p:attrNameLst>
                                      </p:cBhvr>
                                      <p:to>
                                        <p:strVal val="visible"/>
                                      </p:to>
                                    </p:set>
                                    <p:animEffect transition="in" filter="fade">
                                      <p:cBhvr>
                                        <p:cTn id="21" dur="1000"/>
                                        <p:tgtEl>
                                          <p:spTgt spid="1413"/>
                                        </p:tgtEl>
                                      </p:cBhvr>
                                    </p:animEffect>
                                    <p:anim calcmode="lin" valueType="num">
                                      <p:cBhvr>
                                        <p:cTn id="22" dur="1000" fill="hold"/>
                                        <p:tgtEl>
                                          <p:spTgt spid="1413"/>
                                        </p:tgtEl>
                                        <p:attrNameLst>
                                          <p:attrName>ppt_x</p:attrName>
                                        </p:attrNameLst>
                                      </p:cBhvr>
                                      <p:tavLst>
                                        <p:tav tm="0">
                                          <p:val>
                                            <p:strVal val="#ppt_x"/>
                                          </p:val>
                                        </p:tav>
                                        <p:tav tm="100000">
                                          <p:val>
                                            <p:strVal val="#ppt_x"/>
                                          </p:val>
                                        </p:tav>
                                      </p:tavLst>
                                    </p:anim>
                                    <p:anim calcmode="lin" valueType="num">
                                      <p:cBhvr>
                                        <p:cTn id="23" dur="1000" fill="hold"/>
                                        <p:tgtEl>
                                          <p:spTgt spid="14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1" grpId="0" animBg="1"/>
      <p:bldP spid="1412" grpId="0" animBg="1"/>
      <p:bldP spid="1413" grpId="0" animBg="1"/>
    </p:bldLst>
  </p:timing>
</p:sld>
</file>

<file path=ppt/slides/slide18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417" name="矩形"/>
          <p:cNvSpPr/>
          <p:nvPr/>
        </p:nvSpPr>
        <p:spPr>
          <a:xfrm>
            <a:off x="1425064" y="305039"/>
            <a:ext cx="3631513"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考点５：银行电子支付</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421" name="组合"/>
          <p:cNvGrpSpPr/>
          <p:nvPr/>
        </p:nvGrpSpPr>
        <p:grpSpPr>
          <a:xfrm>
            <a:off x="932961" y="1461504"/>
            <a:ext cx="3431107" cy="601980"/>
            <a:chOff x="932961" y="1461504"/>
            <a:chExt cx="3431107" cy="601980"/>
          </a:xfrm>
        </p:grpSpPr>
        <p:sp>
          <p:nvSpPr>
            <p:cNvPr id="1418" name="圆角矩形"/>
            <p:cNvSpPr/>
            <p:nvPr/>
          </p:nvSpPr>
          <p:spPr>
            <a:xfrm>
              <a:off x="932961" y="1468488"/>
              <a:ext cx="3431107"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419" name="流程图: 离页连接符"/>
            <p:cNvSpPr/>
            <p:nvPr/>
          </p:nvSpPr>
          <p:spPr>
            <a:xfrm>
              <a:off x="1256814" y="1461504"/>
              <a:ext cx="884552"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420" name="矩形"/>
            <p:cNvSpPr/>
            <p:nvPr/>
          </p:nvSpPr>
          <p:spPr>
            <a:xfrm>
              <a:off x="2329329" y="1504685"/>
              <a:ext cx="1614806"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条码支付</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422" name="矩形"/>
          <p:cNvSpPr/>
          <p:nvPr/>
        </p:nvSpPr>
        <p:spPr>
          <a:xfrm>
            <a:off x="4497412" y="1323394"/>
            <a:ext cx="7070807"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条码支付业务是指银行、支付机构应用条码技术，实现收付款人之间货币资金转移的业务活动。条码支付业务包括付款扫码和收款扫码。</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1423" name="表格"/>
          <p:cNvGraphicFramePr>
            <a:graphicFrameLocks noGrp="1"/>
          </p:cNvGraphicFramePr>
          <p:nvPr/>
        </p:nvGraphicFramePr>
        <p:xfrm>
          <a:off x="835037" y="2339527"/>
          <a:ext cx="10563707" cy="4114800"/>
        </p:xfrm>
        <a:graphic>
          <a:graphicData uri="http://schemas.openxmlformats.org/drawingml/2006/table">
            <a:tbl>
              <a:tblPr bandRow="1">
                <a:noFill/>
              </a:tblPr>
              <a:tblGrid>
                <a:gridCol w="1324216"/>
                <a:gridCol w="9239491"/>
              </a:tblGrid>
              <a:tr h="262064">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项目</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786282">
                <a:tc>
                  <a:txBody>
                    <a:bodyPr/>
                    <a:lstStyle/>
                    <a:p>
                      <a:pPr marL="0" indent="0" algn="l">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业务资质</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l">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支付机构向客户提供基于条码技术付款服务的，应当取得网络支付业务许可；支付机构为实体特约商户和网络特约商户提供条码支付收单服务的，应当分别取得银行卡收单业务许可和网络支付业务许可</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1450721">
                <a:tc>
                  <a:txBody>
                    <a:bodyPr/>
                    <a:lstStyle/>
                    <a:p>
                      <a:pPr marL="0" indent="0" algn="l">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交易验证</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l">
                        <a:lnSpc>
                          <a:spcPct val="150000"/>
                        </a:lnSpc>
                        <a:spcBef>
                          <a:spcPts val="200"/>
                        </a:spcBef>
                        <a:spcAft>
                          <a:spcPts val="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条码支付业务可以组合选用下列三种要素进行交易验证：</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①</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仅客户本人知悉的要素，如静态密码等；</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②</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仅客户本人持有并特有的，不可复制或者不可重复利用的要素，如经过安全认证的数字证书、电子签名，以及通过安全渠道生成和传输的一次性密码等；</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③</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客户本人生物特征要素，如指纹等</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银行、支付机构提供收款扫码服务的，应使用动态条码，设置条码有效期、使用次数等方式，防止条码被重复使用导致重复扣款，确保条码真实有效</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21"/>
                                        </p:tgtEl>
                                        <p:attrNameLst>
                                          <p:attrName>style.visibility</p:attrName>
                                        </p:attrNameLst>
                                      </p:cBhvr>
                                      <p:to>
                                        <p:strVal val="visible"/>
                                      </p:to>
                                    </p:set>
                                    <p:animEffect transition="in" filter="fade">
                                      <p:cBhvr>
                                        <p:cTn id="7" dur="1000"/>
                                        <p:tgtEl>
                                          <p:spTgt spid="1421"/>
                                        </p:tgtEl>
                                      </p:cBhvr>
                                    </p:animEffect>
                                    <p:anim calcmode="lin" valueType="num">
                                      <p:cBhvr>
                                        <p:cTn id="8" dur="1000" fill="hold"/>
                                        <p:tgtEl>
                                          <p:spTgt spid="1421"/>
                                        </p:tgtEl>
                                        <p:attrNameLst>
                                          <p:attrName>ppt_x</p:attrName>
                                        </p:attrNameLst>
                                      </p:cBhvr>
                                      <p:tavLst>
                                        <p:tav tm="0">
                                          <p:val>
                                            <p:strVal val="#ppt_x"/>
                                          </p:val>
                                        </p:tav>
                                        <p:tav tm="100000">
                                          <p:val>
                                            <p:strVal val="#ppt_x"/>
                                          </p:val>
                                        </p:tav>
                                      </p:tavLst>
                                    </p:anim>
                                    <p:anim calcmode="lin" valueType="num">
                                      <p:cBhvr>
                                        <p:cTn id="9" dur="1000" fill="hold"/>
                                        <p:tgtEl>
                                          <p:spTgt spid="14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22"/>
                                        </p:tgtEl>
                                        <p:attrNameLst>
                                          <p:attrName>style.visibility</p:attrName>
                                        </p:attrNameLst>
                                      </p:cBhvr>
                                      <p:to>
                                        <p:strVal val="visible"/>
                                      </p:to>
                                    </p:set>
                                    <p:animEffect transition="in" filter="fade">
                                      <p:cBhvr>
                                        <p:cTn id="14" dur="1000"/>
                                        <p:tgtEl>
                                          <p:spTgt spid="1422"/>
                                        </p:tgtEl>
                                      </p:cBhvr>
                                    </p:animEffect>
                                    <p:anim calcmode="lin" valueType="num">
                                      <p:cBhvr>
                                        <p:cTn id="15" dur="1000" fill="hold"/>
                                        <p:tgtEl>
                                          <p:spTgt spid="1422"/>
                                        </p:tgtEl>
                                        <p:attrNameLst>
                                          <p:attrName>ppt_x</p:attrName>
                                        </p:attrNameLst>
                                      </p:cBhvr>
                                      <p:tavLst>
                                        <p:tav tm="0">
                                          <p:val>
                                            <p:strVal val="#ppt_x"/>
                                          </p:val>
                                        </p:tav>
                                        <p:tav tm="100000">
                                          <p:val>
                                            <p:strVal val="#ppt_x"/>
                                          </p:val>
                                        </p:tav>
                                      </p:tavLst>
                                    </p:anim>
                                    <p:anim calcmode="lin" valueType="num">
                                      <p:cBhvr>
                                        <p:cTn id="16" dur="1000" fill="hold"/>
                                        <p:tgtEl>
                                          <p:spTgt spid="14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423"/>
                                        </p:tgtEl>
                                        <p:attrNameLst>
                                          <p:attrName>style.visibility</p:attrName>
                                        </p:attrNameLst>
                                      </p:cBhvr>
                                      <p:to>
                                        <p:strVal val="visible"/>
                                      </p:to>
                                    </p:set>
                                    <p:animEffect transition="in" filter="randombar(horizontal)">
                                      <p:cBhvr>
                                        <p:cTn id="21" dur="500"/>
                                        <p:tgtEl>
                                          <p:spTgt spid="1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1" grpId="0" animBg="1"/>
      <p:bldP spid="1422" grpId="0" animBg="1"/>
    </p:bldLst>
  </p:timing>
</p:sld>
</file>

<file path=ppt/slides/slide18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aphicFrame>
        <p:nvGraphicFramePr>
          <p:cNvPr id="1427" name="表格"/>
          <p:cNvGraphicFramePr>
            <a:graphicFrameLocks noGrp="1"/>
          </p:cNvGraphicFramePr>
          <p:nvPr/>
        </p:nvGraphicFramePr>
        <p:xfrm>
          <a:off x="777887" y="1961894"/>
          <a:ext cx="10563707" cy="2468880"/>
        </p:xfrm>
        <a:graphic>
          <a:graphicData uri="http://schemas.openxmlformats.org/drawingml/2006/table">
            <a:tbl>
              <a:tblPr bandRow="1">
                <a:noFill/>
              </a:tblPr>
              <a:tblGrid>
                <a:gridCol w="1324216"/>
                <a:gridCol w="9239491"/>
              </a:tblGrid>
              <a:tr h="262064">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项目</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737514">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商户管理</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银行、支付机构拓展特约商户应落实实名制规定，严格审核特约商户的营业执照等证明文件，以及法定代表人或负责人的有效身份证件等申请材料，确认申请材料的真实性、完整性、有效性，并留存申请材料的影印件或复印件</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499795">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风险管理</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对风险等级较高的特约商户，应采用强化交易检测、建立特约商户风险准备金、延迟清算等风险管理措施</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
        <p:nvSpPr>
          <p:cNvPr id="1428" name="矩形"/>
          <p:cNvSpPr/>
          <p:nvPr/>
        </p:nvSpPr>
        <p:spPr>
          <a:xfrm>
            <a:off x="1425064" y="305039"/>
            <a:ext cx="3631513"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考点５：银行电子支付</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27"/>
                                        </p:tgtEl>
                                        <p:attrNameLst>
                                          <p:attrName>style.visibility</p:attrName>
                                        </p:attrNameLst>
                                      </p:cBhvr>
                                      <p:to>
                                        <p:strVal val="visible"/>
                                      </p:to>
                                    </p:set>
                                    <p:animEffect transition="in" filter="wipe(down)">
                                      <p:cBhvr>
                                        <p:cTn id="7" dur="500"/>
                                        <p:tgtEl>
                                          <p:spTgt spid="1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432" name="椭圆"/>
          <p:cNvSpPr/>
          <p:nvPr/>
        </p:nvSpPr>
        <p:spPr>
          <a:xfrm>
            <a:off x="5082443" y="1149061"/>
            <a:ext cx="2036774" cy="2049536"/>
          </a:xfrm>
          <a:prstGeom prst="ellipse">
            <a:avLst/>
          </a:prstGeom>
          <a:solidFill>
            <a:schemeClr val="accent4"/>
          </a:solidFill>
          <a:ln w="12700" cap="flat" cmpd="sng">
            <a:noFill/>
            <a:prstDash val="solid"/>
            <a:round/>
          </a:ln>
        </p:spPr>
        <p:txBody>
          <a:bodyPr rtlCol="0" anchor="ctr"/>
          <a:lstStyle/>
          <a:p>
            <a:pPr algn="ctr"/>
          </a:p>
        </p:txBody>
      </p:sp>
      <p:sp>
        <p:nvSpPr>
          <p:cNvPr id="1433" name="矩形"/>
          <p:cNvSpPr/>
          <p:nvPr/>
        </p:nvSpPr>
        <p:spPr>
          <a:xfrm>
            <a:off x="3766800" y="3396908"/>
            <a:ext cx="4663817" cy="734377"/>
          </a:xfrm>
          <a:prstGeom prst="rect">
            <a:avLst/>
          </a:prstGeom>
          <a:noFill/>
          <a:ln w="9525" cap="flat" cmpd="sng">
            <a:noFill/>
            <a:prstDash val="solid"/>
            <a:miter/>
          </a:ln>
        </p:spPr>
        <p:txBody>
          <a:bodyPr vert="horz" wrap="square" lIns="91440" tIns="45720" rIns="91440" bIns="45720" anchor="t" anchorCtr="0">
            <a:spAutoFit/>
          </a:bodyPr>
          <a:lstStyle/>
          <a:p>
            <a:pPr marL="0" indent="25400" algn="ctr">
              <a:lnSpc>
                <a:spcPct val="150000"/>
              </a:lnSpc>
              <a:spcBef>
                <a:spcPts val="0"/>
              </a:spcBef>
              <a:spcAft>
                <a:spcPts val="0"/>
              </a:spcAft>
              <a:buNone/>
            </a:pPr>
            <a:r>
              <a:rPr lang="en-US" altLang="zh-CN" sz="28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 </a:t>
            </a:r>
            <a:r>
              <a:rPr lang="zh-CN" altLang="en-US" sz="28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支付机构非现金支付业务</a:t>
            </a:r>
            <a:endParaRPr lang="zh-CN" altLang="en-US" sz="2800" b="1"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endParaRPr>
          </a:p>
        </p:txBody>
      </p:sp>
      <p:sp>
        <p:nvSpPr>
          <p:cNvPr id="1434" name="矩形"/>
          <p:cNvSpPr/>
          <p:nvPr/>
        </p:nvSpPr>
        <p:spPr>
          <a:xfrm>
            <a:off x="5086455" y="1832499"/>
            <a:ext cx="1972436" cy="634365"/>
          </a:xfrm>
          <a:prstGeom prst="rect">
            <a:avLst/>
          </a:prstGeom>
          <a:noFill/>
          <a:ln w="9525" cap="flat" cmpd="sng">
            <a:noFill/>
            <a:prstDash val="solid"/>
            <a:miter/>
          </a:ln>
        </p:spPr>
        <p:txBody>
          <a:bodyPr vert="horz" wrap="square" lIns="91440" tIns="45720" rIns="91440" bIns="45720" anchor="t" anchorCtr="0">
            <a:spAutoFit/>
          </a:bodyPr>
          <a:lstStyle/>
          <a:p>
            <a:pPr marL="0" indent="0" algn="ctr" fontAlgn="auto">
              <a:lnSpc>
                <a:spcPct val="100000"/>
              </a:lnSpc>
              <a:spcBef>
                <a:spcPts val="0"/>
              </a:spcBef>
              <a:spcAft>
                <a:spcPts val="0"/>
              </a:spcAft>
              <a:buNone/>
            </a:pPr>
            <a:r>
              <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rPr>
              <a:t>第四节</a:t>
            </a:r>
            <a:endPar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32"/>
                                        </p:tgtEl>
                                        <p:attrNameLst>
                                          <p:attrName>style.visibility</p:attrName>
                                        </p:attrNameLst>
                                      </p:cBhvr>
                                      <p:to>
                                        <p:strVal val="visible"/>
                                      </p:to>
                                    </p:set>
                                    <p:anim calcmode="lin" valueType="num">
                                      <p:cBhvr>
                                        <p:cTn id="7" dur="500" fill="hold"/>
                                        <p:tgtEl>
                                          <p:spTgt spid="1432"/>
                                        </p:tgtEl>
                                        <p:attrNameLst>
                                          <p:attrName>ppt_w</p:attrName>
                                        </p:attrNameLst>
                                      </p:cBhvr>
                                      <p:tavLst>
                                        <p:tav tm="0">
                                          <p:val>
                                            <p:fltVal val="0"/>
                                          </p:val>
                                        </p:tav>
                                        <p:tav tm="100000">
                                          <p:val>
                                            <p:strVal val="#ppt_w"/>
                                          </p:val>
                                        </p:tav>
                                      </p:tavLst>
                                    </p:anim>
                                    <p:anim calcmode="lin" valueType="num">
                                      <p:cBhvr>
                                        <p:cTn id="8" dur="500" fill="hold"/>
                                        <p:tgtEl>
                                          <p:spTgt spid="1432"/>
                                        </p:tgtEl>
                                        <p:attrNameLst>
                                          <p:attrName>ppt_h</p:attrName>
                                        </p:attrNameLst>
                                      </p:cBhvr>
                                      <p:tavLst>
                                        <p:tav tm="0">
                                          <p:val>
                                            <p:fltVal val="0"/>
                                          </p:val>
                                        </p:tav>
                                        <p:tav tm="100000">
                                          <p:val>
                                            <p:strVal val="#ppt_h"/>
                                          </p:val>
                                        </p:tav>
                                      </p:tavLst>
                                    </p:anim>
                                    <p:animEffect transition="in" filter="fade">
                                      <p:cBhvr>
                                        <p:cTn id="9" dur="500"/>
                                        <p:tgtEl>
                                          <p:spTgt spid="143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434"/>
                                        </p:tgtEl>
                                        <p:attrNameLst>
                                          <p:attrName>style.visibility</p:attrName>
                                        </p:attrNameLst>
                                      </p:cBhvr>
                                      <p:to>
                                        <p:strVal val="visible"/>
                                      </p:to>
                                    </p:set>
                                    <p:animEffect transition="in" filter="fade">
                                      <p:cBhvr>
                                        <p:cTn id="13" dur="500"/>
                                        <p:tgtEl>
                                          <p:spTgt spid="1434"/>
                                        </p:tgtEl>
                                      </p:cBhvr>
                                    </p:animEffect>
                                  </p:childTnLst>
                                </p:cTn>
                              </p:par>
                            </p:childTnLst>
                          </p:cTn>
                        </p:par>
                        <p:par>
                          <p:cTn id="14" fill="hold">
                            <p:stCondLst>
                              <p:cond delay="1000"/>
                            </p:stCondLst>
                            <p:childTnLst>
                              <p:par>
                                <p:cTn id="15" presetID="42" presetClass="entr" presetSubtype="0" fill="hold" grpId="0" nodeType="afterEffect">
                                  <p:stCondLst>
                                    <p:cond delay="0"/>
                                  </p:stCondLst>
                                  <p:iterate type="lt">
                                    <p:tmPct val="0"/>
                                  </p:iterate>
                                  <p:childTnLst>
                                    <p:set>
                                      <p:cBhvr>
                                        <p:cTn id="16" dur="1" fill="hold">
                                          <p:stCondLst>
                                            <p:cond delay="0"/>
                                          </p:stCondLst>
                                        </p:cTn>
                                        <p:tgtEl>
                                          <p:spTgt spid="1433"/>
                                        </p:tgtEl>
                                        <p:attrNameLst>
                                          <p:attrName>style.visibility</p:attrName>
                                        </p:attrNameLst>
                                      </p:cBhvr>
                                      <p:to>
                                        <p:strVal val="visible"/>
                                      </p:to>
                                    </p:set>
                                    <p:animEffect transition="in" filter="fade">
                                      <p:cBhvr>
                                        <p:cTn id="17" dur="1000"/>
                                        <p:tgtEl>
                                          <p:spTgt spid="1433"/>
                                        </p:tgtEl>
                                      </p:cBhvr>
                                    </p:animEffect>
                                    <p:anim calcmode="lin" valueType="num">
                                      <p:cBhvr>
                                        <p:cTn id="18" dur="1000" fill="hold"/>
                                        <p:tgtEl>
                                          <p:spTgt spid="1433"/>
                                        </p:tgtEl>
                                        <p:attrNameLst>
                                          <p:attrName>ppt_x</p:attrName>
                                        </p:attrNameLst>
                                      </p:cBhvr>
                                      <p:tavLst>
                                        <p:tav tm="0">
                                          <p:val>
                                            <p:strVal val="#ppt_x"/>
                                          </p:val>
                                        </p:tav>
                                        <p:tav tm="100000">
                                          <p:val>
                                            <p:strVal val="#ppt_x"/>
                                          </p:val>
                                        </p:tav>
                                      </p:tavLst>
                                    </p:anim>
                                    <p:anim calcmode="lin" valueType="num">
                                      <p:cBhvr>
                                        <p:cTn id="19" dur="1000" fill="hold"/>
                                        <p:tgtEl>
                                          <p:spTgt spid="1433"/>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6" presetClass="emph" presetSubtype="0" fill="hold" grpId="1" nodeType="afterEffect">
                                  <p:stCondLst>
                                    <p:cond delay="0"/>
                                  </p:stCondLst>
                                  <p:iterate type="lt">
                                    <p:tmPct val="10000"/>
                                  </p:iterate>
                                  <p:childTnLst>
                                    <p:animEffect transition="out" filter="fade">
                                      <p:cBhvr>
                                        <p:cTn id="22" dur="500" tmFilter="0, 0; .2, .5; .8, .5; 1, 0"/>
                                        <p:tgtEl>
                                          <p:spTgt spid="1433"/>
                                        </p:tgtEl>
                                      </p:cBhvr>
                                    </p:animEffect>
                                    <p:animScale>
                                      <p:cBhvr>
                                        <p:cTn id="23" dur="250" autoRev="1" fill="hold"/>
                                        <p:tgtEl>
                                          <p:spTgt spid="143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2" grpId="0" animBg="1"/>
      <p:bldP spid="1433" grpId="0"/>
      <p:bldP spid="1433" grpId="1"/>
      <p:bldP spid="1434" grpId="0"/>
    </p:bldLst>
  </p:timing>
</p:sld>
</file>

<file path=ppt/slides/slide18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438" name="矩形"/>
          <p:cNvSpPr/>
          <p:nvPr/>
        </p:nvSpPr>
        <p:spPr>
          <a:xfrm>
            <a:off x="1425064" y="305039"/>
            <a:ext cx="384987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考点１：支付机构的概念</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439" name="矩形"/>
          <p:cNvSpPr/>
          <p:nvPr/>
        </p:nvSpPr>
        <p:spPr>
          <a:xfrm>
            <a:off x="1581125" y="2127404"/>
            <a:ext cx="9288415" cy="12915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支付机构是指依法取得《支付业务许可证》，在收付款人之间作为中介机构提供下列部分或全部货币资金转移服务的非金融机构：① 网络支付；② 预付卡的发行与受理；③ 银行卡收单；④ 中国人民银行确定的其他支付服务。</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440" name="矩形"/>
          <p:cNvSpPr/>
          <p:nvPr/>
        </p:nvSpPr>
        <p:spPr>
          <a:xfrm>
            <a:off x="1578051" y="3686405"/>
            <a:ext cx="8030846" cy="4914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未经中国人民银行批准，任何非金融机构和个人不得从事或变相从事支付业务。</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39"/>
                                        </p:tgtEl>
                                        <p:attrNameLst>
                                          <p:attrName>style.visibility</p:attrName>
                                        </p:attrNameLst>
                                      </p:cBhvr>
                                      <p:to>
                                        <p:strVal val="visible"/>
                                      </p:to>
                                    </p:set>
                                    <p:animEffect transition="in" filter="fade">
                                      <p:cBhvr>
                                        <p:cTn id="7" dur="1000"/>
                                        <p:tgtEl>
                                          <p:spTgt spid="1439"/>
                                        </p:tgtEl>
                                      </p:cBhvr>
                                    </p:animEffect>
                                    <p:anim calcmode="lin" valueType="num">
                                      <p:cBhvr>
                                        <p:cTn id="8" dur="1000" fill="hold"/>
                                        <p:tgtEl>
                                          <p:spTgt spid="1439"/>
                                        </p:tgtEl>
                                        <p:attrNameLst>
                                          <p:attrName>ppt_x</p:attrName>
                                        </p:attrNameLst>
                                      </p:cBhvr>
                                      <p:tavLst>
                                        <p:tav tm="0">
                                          <p:val>
                                            <p:strVal val="#ppt_x"/>
                                          </p:val>
                                        </p:tav>
                                        <p:tav tm="100000">
                                          <p:val>
                                            <p:strVal val="#ppt_x"/>
                                          </p:val>
                                        </p:tav>
                                      </p:tavLst>
                                    </p:anim>
                                    <p:anim calcmode="lin" valueType="num">
                                      <p:cBhvr>
                                        <p:cTn id="9" dur="1000" fill="hold"/>
                                        <p:tgtEl>
                                          <p:spTgt spid="14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40"/>
                                        </p:tgtEl>
                                        <p:attrNameLst>
                                          <p:attrName>style.visibility</p:attrName>
                                        </p:attrNameLst>
                                      </p:cBhvr>
                                      <p:to>
                                        <p:strVal val="visible"/>
                                      </p:to>
                                    </p:set>
                                    <p:animEffect transition="in" filter="fade">
                                      <p:cBhvr>
                                        <p:cTn id="14" dur="1000"/>
                                        <p:tgtEl>
                                          <p:spTgt spid="1440"/>
                                        </p:tgtEl>
                                      </p:cBhvr>
                                    </p:animEffect>
                                    <p:anim calcmode="lin" valueType="num">
                                      <p:cBhvr>
                                        <p:cTn id="15" dur="1000" fill="hold"/>
                                        <p:tgtEl>
                                          <p:spTgt spid="1440"/>
                                        </p:tgtEl>
                                        <p:attrNameLst>
                                          <p:attrName>ppt_x</p:attrName>
                                        </p:attrNameLst>
                                      </p:cBhvr>
                                      <p:tavLst>
                                        <p:tav tm="0">
                                          <p:val>
                                            <p:strVal val="#ppt_x"/>
                                          </p:val>
                                        </p:tav>
                                        <p:tav tm="100000">
                                          <p:val>
                                            <p:strVal val="#ppt_x"/>
                                          </p:val>
                                        </p:tav>
                                      </p:tavLst>
                                    </p:anim>
                                    <p:anim calcmode="lin" valueType="num">
                                      <p:cBhvr>
                                        <p:cTn id="16" dur="1000" fill="hold"/>
                                        <p:tgtEl>
                                          <p:spTgt spid="14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9" grpId="0" animBg="1"/>
      <p:bldP spid="1440" grpId="0" animBg="1"/>
    </p:bldLst>
  </p:timing>
</p:sld>
</file>

<file path=ppt/slides/slide18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444" name="矩形"/>
          <p:cNvSpPr/>
          <p:nvPr/>
        </p:nvSpPr>
        <p:spPr>
          <a:xfrm>
            <a:off x="1425064" y="305039"/>
            <a:ext cx="3015198"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考点２：网络支付</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445" name="矩形"/>
          <p:cNvSpPr/>
          <p:nvPr/>
        </p:nvSpPr>
        <p:spPr>
          <a:xfrm>
            <a:off x="1083032" y="1467387"/>
            <a:ext cx="10024629"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依法取得《支付业务许可证》，获准办理互联网支付、移动电话支付、固定电话支付、数字电视支付等网络支付业务的支付机构可以办理网络支付业务。</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1446" name="表格"/>
          <p:cNvGraphicFramePr>
            <a:graphicFrameLocks noGrp="1"/>
          </p:cNvGraphicFramePr>
          <p:nvPr/>
        </p:nvGraphicFramePr>
        <p:xfrm>
          <a:off x="1139832" y="2610144"/>
          <a:ext cx="9751949" cy="3162959"/>
        </p:xfrm>
        <a:graphic>
          <a:graphicData uri="http://schemas.openxmlformats.org/drawingml/2006/table">
            <a:tbl>
              <a:tblPr bandRow="1">
                <a:noFill/>
              </a:tblPr>
              <a:tblGrid>
                <a:gridCol w="1460068"/>
                <a:gridCol w="8291881"/>
              </a:tblGrid>
              <a:tr h="481647">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项目</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2681312">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支付机构</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目前从事网络支付的支付机构主要有金融型支付企业和互联网支付企业两类。金融型支付企业是独立第三方支付模式，其</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不负有担保功能</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，仅仅为用户提供支付品和支付系统解决方案，侧重行业需求和开拓行业应用，是立足于企业端的金融型支付企业（如银联商务、快钱、拉卡拉等）；互联网支付企业是依托于自有的电子商务网站并</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提供担保功能</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的第三方支付模式，以在线支付为主，是立足于个人消费者端的互联网型支付企业（如支付宝、财付通等）</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45"/>
                                        </p:tgtEl>
                                        <p:attrNameLst>
                                          <p:attrName>style.visibility</p:attrName>
                                        </p:attrNameLst>
                                      </p:cBhvr>
                                      <p:to>
                                        <p:strVal val="visible"/>
                                      </p:to>
                                    </p:set>
                                    <p:animEffect transition="in" filter="fade">
                                      <p:cBhvr>
                                        <p:cTn id="7" dur="1000"/>
                                        <p:tgtEl>
                                          <p:spTgt spid="1445"/>
                                        </p:tgtEl>
                                      </p:cBhvr>
                                    </p:animEffect>
                                    <p:anim calcmode="lin" valueType="num">
                                      <p:cBhvr>
                                        <p:cTn id="8" dur="1000" fill="hold"/>
                                        <p:tgtEl>
                                          <p:spTgt spid="1445"/>
                                        </p:tgtEl>
                                        <p:attrNameLst>
                                          <p:attrName>ppt_x</p:attrName>
                                        </p:attrNameLst>
                                      </p:cBhvr>
                                      <p:tavLst>
                                        <p:tav tm="0">
                                          <p:val>
                                            <p:strVal val="#ppt_x"/>
                                          </p:val>
                                        </p:tav>
                                        <p:tav tm="100000">
                                          <p:val>
                                            <p:strVal val="#ppt_x"/>
                                          </p:val>
                                        </p:tav>
                                      </p:tavLst>
                                    </p:anim>
                                    <p:anim calcmode="lin" valueType="num">
                                      <p:cBhvr>
                                        <p:cTn id="9" dur="1000" fill="hold"/>
                                        <p:tgtEl>
                                          <p:spTgt spid="14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446"/>
                                        </p:tgtEl>
                                        <p:attrNameLst>
                                          <p:attrName>style.visibility</p:attrName>
                                        </p:attrNameLst>
                                      </p:cBhvr>
                                      <p:to>
                                        <p:strVal val="visible"/>
                                      </p:to>
                                    </p:set>
                                    <p:animEffect transition="in" filter="wipe(down)">
                                      <p:cBhvr>
                                        <p:cTn id="14" dur="500"/>
                                        <p:tgtEl>
                                          <p:spTgt spid="1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97" name="矩形"/>
          <p:cNvSpPr/>
          <p:nvPr/>
        </p:nvSpPr>
        <p:spPr>
          <a:xfrm>
            <a:off x="1425064" y="305039"/>
            <a:ext cx="6426836"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考点２：银行结算账户开立、变更和撤销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98" name="矩形"/>
          <p:cNvSpPr/>
          <p:nvPr/>
        </p:nvSpPr>
        <p:spPr>
          <a:xfrm>
            <a:off x="645003" y="1650723"/>
            <a:ext cx="8529673" cy="50673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判断】企业银行结算账户自开立之日即可办理收付款业务。（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99" name="矩形"/>
          <p:cNvSpPr/>
          <p:nvPr/>
        </p:nvSpPr>
        <p:spPr>
          <a:xfrm>
            <a:off x="645160" y="2380030"/>
            <a:ext cx="1364614" cy="4914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00" name="矩形"/>
          <p:cNvSpPr/>
          <p:nvPr/>
        </p:nvSpPr>
        <p:spPr>
          <a:xfrm>
            <a:off x="645003" y="3520682"/>
            <a:ext cx="11026852"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【例题3</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单选】存款人开立的下列银行结算账户中，需经中国人民银行当地分支机构核准的是（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．丙财政局开立的预算单位专用存款账户　　B．乙公司开立的专用存款账户</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．甲公司开立的一般存款账户　　　　　　　D．刘某开立的个人银行结算账户</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01" name="矩形"/>
          <p:cNvSpPr/>
          <p:nvPr/>
        </p:nvSpPr>
        <p:spPr>
          <a:xfrm>
            <a:off x="645160" y="4979867"/>
            <a:ext cx="1364614" cy="4914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98"/>
                                        </p:tgtEl>
                                        <p:attrNameLst>
                                          <p:attrName>style.visibility</p:attrName>
                                        </p:attrNameLst>
                                      </p:cBhvr>
                                      <p:to>
                                        <p:strVal val="visible"/>
                                      </p:to>
                                    </p:set>
                                    <p:anim calcmode="lin" valueType="num">
                                      <p:cBhvr additive="base">
                                        <p:cTn id="7" dur="500"/>
                                        <p:tgtEl>
                                          <p:spTgt spid="198"/>
                                        </p:tgtEl>
                                        <p:attrNameLst>
                                          <p:attrName>ppt_y</p:attrName>
                                        </p:attrNameLst>
                                      </p:cBhvr>
                                      <p:tavLst>
                                        <p:tav tm="0">
                                          <p:val>
                                            <p:strVal val="#ppt_y+#ppt_h*1.125000"/>
                                          </p:val>
                                        </p:tav>
                                        <p:tav tm="100000">
                                          <p:val>
                                            <p:strVal val="#ppt_y"/>
                                          </p:val>
                                        </p:tav>
                                      </p:tavLst>
                                    </p:anim>
                                    <p:animEffect transition="in" filter="wipe(up)">
                                      <p:cBhvr>
                                        <p:cTn id="8" dur="500"/>
                                        <p:tgtEl>
                                          <p:spTgt spid="19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99"/>
                                        </p:tgtEl>
                                        <p:attrNameLst>
                                          <p:attrName>style.visibility</p:attrName>
                                        </p:attrNameLst>
                                      </p:cBhvr>
                                      <p:to>
                                        <p:strVal val="visible"/>
                                      </p:to>
                                    </p:set>
                                    <p:anim calcmode="lin" valueType="num">
                                      <p:cBhvr additive="base">
                                        <p:cTn id="13" dur="500"/>
                                        <p:tgtEl>
                                          <p:spTgt spid="199"/>
                                        </p:tgtEl>
                                        <p:attrNameLst>
                                          <p:attrName>ppt_y</p:attrName>
                                        </p:attrNameLst>
                                      </p:cBhvr>
                                      <p:tavLst>
                                        <p:tav tm="0">
                                          <p:val>
                                            <p:strVal val="#ppt_y+#ppt_h*1.125000"/>
                                          </p:val>
                                        </p:tav>
                                        <p:tav tm="100000">
                                          <p:val>
                                            <p:strVal val="#ppt_y"/>
                                          </p:val>
                                        </p:tav>
                                      </p:tavLst>
                                    </p:anim>
                                    <p:animEffect transition="in" filter="wipe(up)">
                                      <p:cBhvr>
                                        <p:cTn id="14" dur="500"/>
                                        <p:tgtEl>
                                          <p:spTgt spid="199"/>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00"/>
                                        </p:tgtEl>
                                        <p:attrNameLst>
                                          <p:attrName>style.visibility</p:attrName>
                                        </p:attrNameLst>
                                      </p:cBhvr>
                                      <p:to>
                                        <p:strVal val="visible"/>
                                      </p:to>
                                    </p:set>
                                    <p:anim calcmode="lin" valueType="num">
                                      <p:cBhvr additive="base">
                                        <p:cTn id="19" dur="500"/>
                                        <p:tgtEl>
                                          <p:spTgt spid="200"/>
                                        </p:tgtEl>
                                        <p:attrNameLst>
                                          <p:attrName>ppt_y</p:attrName>
                                        </p:attrNameLst>
                                      </p:cBhvr>
                                      <p:tavLst>
                                        <p:tav tm="0">
                                          <p:val>
                                            <p:strVal val="#ppt_y+#ppt_h*1.125000"/>
                                          </p:val>
                                        </p:tav>
                                        <p:tav tm="100000">
                                          <p:val>
                                            <p:strVal val="#ppt_y"/>
                                          </p:val>
                                        </p:tav>
                                      </p:tavLst>
                                    </p:anim>
                                    <p:animEffect transition="in" filter="wipe(up)">
                                      <p:cBhvr>
                                        <p:cTn id="20" dur="500"/>
                                        <p:tgtEl>
                                          <p:spTgt spid="200"/>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01"/>
                                        </p:tgtEl>
                                        <p:attrNameLst>
                                          <p:attrName>style.visibility</p:attrName>
                                        </p:attrNameLst>
                                      </p:cBhvr>
                                      <p:to>
                                        <p:strVal val="visible"/>
                                      </p:to>
                                    </p:set>
                                    <p:anim calcmode="lin" valueType="num">
                                      <p:cBhvr additive="base">
                                        <p:cTn id="25" dur="500"/>
                                        <p:tgtEl>
                                          <p:spTgt spid="201"/>
                                        </p:tgtEl>
                                        <p:attrNameLst>
                                          <p:attrName>ppt_y</p:attrName>
                                        </p:attrNameLst>
                                      </p:cBhvr>
                                      <p:tavLst>
                                        <p:tav tm="0">
                                          <p:val>
                                            <p:strVal val="#ppt_y+#ppt_h*1.125000"/>
                                          </p:val>
                                        </p:tav>
                                        <p:tav tm="100000">
                                          <p:val>
                                            <p:strVal val="#ppt_y"/>
                                          </p:val>
                                        </p:tav>
                                      </p:tavLst>
                                    </p:anim>
                                    <p:animEffect transition="in" filter="wipe(up)">
                                      <p:cBhvr>
                                        <p:cTn id="26" dur="5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p:bldP spid="199" grpId="0"/>
      <p:bldP spid="200" grpId="0"/>
      <p:bldP spid="201" grpId="0"/>
    </p:bldLst>
  </p:timing>
</p:sld>
</file>

<file path=ppt/slides/slide19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450" name="矩形"/>
          <p:cNvSpPr/>
          <p:nvPr/>
        </p:nvSpPr>
        <p:spPr>
          <a:xfrm>
            <a:off x="1425064" y="305039"/>
            <a:ext cx="3015198"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考点２：网络支付</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1451" name="表格"/>
          <p:cNvGraphicFramePr>
            <a:graphicFrameLocks noGrp="1"/>
          </p:cNvGraphicFramePr>
          <p:nvPr/>
        </p:nvGraphicFramePr>
        <p:xfrm>
          <a:off x="469731" y="1310843"/>
          <a:ext cx="11235601" cy="5182312"/>
        </p:xfrm>
        <a:graphic>
          <a:graphicData uri="http://schemas.openxmlformats.org/drawingml/2006/table">
            <a:tbl>
              <a:tblPr bandRow="1">
                <a:noFill/>
              </a:tblPr>
              <a:tblGrid>
                <a:gridCol w="1159471"/>
                <a:gridCol w="10076130"/>
              </a:tblGrid>
              <a:tr h="153162">
                <a:tc>
                  <a:txBody>
                    <a:bodyPr/>
                    <a:lstStyle/>
                    <a:p>
                      <a:pPr marL="0" indent="0" algn="ctr">
                        <a:lnSpc>
                          <a:spcPct val="129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项目</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29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4828426">
                <a:tc>
                  <a:txBody>
                    <a:bodyPr/>
                    <a:lstStyle/>
                    <a:p>
                      <a:pPr marL="0" indent="0" algn="ctr">
                        <a:lnSpc>
                          <a:spcPct val="129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支付账户</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l">
                        <a:lnSpc>
                          <a:spcPct val="129000"/>
                        </a:lnSpc>
                        <a:spcBef>
                          <a:spcPts val="200"/>
                        </a:spcBef>
                        <a:spcAft>
                          <a:spcPts val="2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（1）支付机构为单位开立支付账户，应当参照《人民币银行结算账户管理办法》的相关规定，要求单位提供相关证明文件，并自主或者委托合作机构以面对面的方式核实客户身份，或者以</a:t>
                      </a:r>
                      <a:r>
                        <a:rPr lang="zh-CN" altLang="en-US" sz="16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rPr>
                        <a:t>非面对面方式通过至少3个</a:t>
                      </a: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合法安全的外部渠道对单位基本信息进行多重交叉验证</a:t>
                      </a:r>
                      <a:b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（2）支付机构可以为个人客户开立Ⅰ类、Ⅱ类、Ⅲ类支付账户：</a:t>
                      </a:r>
                      <a:b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en-US" altLang="zh-CN"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a:t>
                      </a:r>
                      <a:r>
                        <a:rPr lang="zh-CN" altLang="en-US" sz="16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①</a:t>
                      </a:r>
                      <a:r>
                        <a:rPr lang="en-US" altLang="zh-CN" sz="16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 </a:t>
                      </a: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以</a:t>
                      </a:r>
                      <a:r>
                        <a:rPr lang="zh-CN" altLang="en-US" sz="16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非面对面方式</a:t>
                      </a: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通过</a:t>
                      </a:r>
                      <a:r>
                        <a:rPr lang="zh-CN" altLang="en-US" sz="16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至少一个</a:t>
                      </a: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合法安全的外部渠道进行身份基本信息验证，且首次在该支付机构开立支付账户的个人客户，可以开立Ⅰ类支付账户，账户余额可用于消费和转账，余额付款交易自账户开立起累计不超过1 000元</a:t>
                      </a:r>
                      <a:b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en-US" altLang="zh-CN"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a:t>
                      </a:r>
                      <a:r>
                        <a:rPr lang="zh-CN" altLang="en-US" sz="16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②</a:t>
                      </a: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自主或委托合作机构以</a:t>
                      </a:r>
                      <a:r>
                        <a:rPr lang="zh-CN" altLang="en-US" sz="16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面对面方式</a:t>
                      </a: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核实身份的个人客户或者以</a:t>
                      </a:r>
                      <a:r>
                        <a:rPr lang="zh-CN" altLang="en-US" sz="16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非面对面方式</a:t>
                      </a: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通过</a:t>
                      </a:r>
                      <a:r>
                        <a:rPr lang="zh-CN" altLang="en-US" sz="1600" b="1" i="0" u="none" strike="noStrike" kern="100" cap="none" spc="10" baseline="0">
                          <a:solidFill>
                            <a:srgbClr val="C00000"/>
                          </a:solidFill>
                          <a:latin typeface="微软雅黑" panose="020B0503020204020204" charset="-122"/>
                          <a:ea typeface="微软雅黑" panose="020B0503020204020204" charset="-122"/>
                          <a:cs typeface="Times New Roman" panose="02020603050405020304" charset="0"/>
                        </a:rPr>
                        <a:t>至少三个</a:t>
                      </a:r>
                      <a:r>
                        <a:rPr lang="zh-CN" altLang="en-US" sz="1600" b="0" i="0" u="none" strike="noStrike" kern="100" cap="none" spc="10" baseline="0">
                          <a:solidFill>
                            <a:srgbClr val="000000"/>
                          </a:solidFill>
                          <a:latin typeface="微软雅黑" panose="020B0503020204020204" charset="-122"/>
                          <a:ea typeface="微软雅黑" panose="020B0503020204020204" charset="-122"/>
                          <a:cs typeface="Times New Roman" panose="02020603050405020304" charset="0"/>
                        </a:rPr>
                        <a:t>合法安全的外部渠道进行身份基本信息多重交叉验证的个人客户，可以开立</a:t>
                      </a: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Ⅱ类支付账户，账户余额可用于消费和转账，所有支付账户的余额付款交易年累计不超过10万元</a:t>
                      </a:r>
                      <a:b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en-US" altLang="zh-CN"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a:t>
                      </a:r>
                      <a:r>
                        <a:rPr lang="zh-CN" altLang="en-US" sz="16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③</a:t>
                      </a:r>
                      <a:r>
                        <a:rPr lang="en-US" altLang="zh-CN" sz="16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 </a:t>
                      </a: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以</a:t>
                      </a:r>
                      <a:r>
                        <a:rPr lang="zh-CN" altLang="en-US" sz="16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面对面方式</a:t>
                      </a: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核实身份的个人客户或以</a:t>
                      </a:r>
                      <a:r>
                        <a:rPr lang="zh-CN" altLang="en-US" sz="16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非面对面方式</a:t>
                      </a: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通过</a:t>
                      </a:r>
                      <a:r>
                        <a:rPr lang="zh-CN" altLang="en-US" sz="16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至少五个</a:t>
                      </a: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合法安全的外部渠道进行身份基本信息多重交叉验证的个人客户，可以开立Ⅲ类支付账户，账户余额可以用于消费、转账以及购买投资理财等金融类产品，所有支付账户的余额付款交易年累计不超过20万元</a:t>
                      </a:r>
                      <a:b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100" cap="none" spc="-10" baseline="0">
                          <a:solidFill>
                            <a:srgbClr val="000000"/>
                          </a:solidFill>
                          <a:latin typeface="微软雅黑" panose="020B0503020204020204" charset="-122"/>
                          <a:ea typeface="微软雅黑" panose="020B0503020204020204" charset="-122"/>
                          <a:cs typeface="Times New Roman" panose="02020603050405020304" charset="0"/>
                        </a:rPr>
                        <a:t>  【提示】</a:t>
                      </a: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客户身份基本信息外部验证渠道包括但不限于政府部门数据库、商业银行信</a:t>
                      </a:r>
                      <a:r>
                        <a:rPr lang="zh-CN" altLang="en-US" sz="1600" b="0" i="0" u="none" strike="noStrike" kern="100" cap="none" spc="10" baseline="0">
                          <a:solidFill>
                            <a:srgbClr val="000000"/>
                          </a:solidFill>
                          <a:latin typeface="微软雅黑" panose="020B0503020204020204" charset="-122"/>
                          <a:ea typeface="微软雅黑" panose="020B0503020204020204" charset="-122"/>
                          <a:cs typeface="Times New Roman" panose="02020603050405020304" charset="0"/>
                        </a:rPr>
                        <a:t>息系统、商业化数据库等。其中，通过商业银行验证个人客户身份基本信息的，应为</a:t>
                      </a: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Ⅰ类银行账户或信用卡</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451"/>
                                        </p:tgtEl>
                                        <p:attrNameLst>
                                          <p:attrName>style.visibility</p:attrName>
                                        </p:attrNameLst>
                                      </p:cBhvr>
                                      <p:to>
                                        <p:strVal val="visible"/>
                                      </p:to>
                                    </p:set>
                                    <p:animEffect transition="in" filter="wheel(4)">
                                      <p:cBhvr>
                                        <p:cTn id="7" dur="2000"/>
                                        <p:tgtEl>
                                          <p:spTgt spid="1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455" name="矩形"/>
          <p:cNvSpPr/>
          <p:nvPr/>
        </p:nvSpPr>
        <p:spPr>
          <a:xfrm>
            <a:off x="1425064" y="305039"/>
            <a:ext cx="3015198"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考点２：网络支付</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1456" name="表格"/>
          <p:cNvGraphicFramePr>
            <a:graphicFrameLocks noGrp="1"/>
          </p:cNvGraphicFramePr>
          <p:nvPr/>
        </p:nvGraphicFramePr>
        <p:xfrm>
          <a:off x="888824" y="1866646"/>
          <a:ext cx="10436619" cy="3672116"/>
        </p:xfrm>
        <a:graphic>
          <a:graphicData uri="http://schemas.openxmlformats.org/drawingml/2006/table">
            <a:tbl>
              <a:tblPr bandRow="1">
                <a:noFill/>
              </a:tblPr>
              <a:tblGrid>
                <a:gridCol w="1562519"/>
                <a:gridCol w="8874100"/>
              </a:tblGrid>
              <a:tr h="494576">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项目</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3177540">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业务与风险管理</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l">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（1）支付机构向客户开户银行发送支付指令，扣划客户银行账户资金的，应当事先或在首笔交易时自主识别客户身份并分别取得客户和银行的协议授权</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（2）除单笔金额不超过200元的小额支付业务，公共事业缴费、税费缴纳、信用卡还款等收款人固定并且定期发生的支付业务，支付机构不得代替银行进行交易验证</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（3）支付机构应履行客户信息保护责任，不得存储客户银行卡的磁道信息或芯片信息、验证码、密码等敏感信息，原则上不得存储银行卡有效期</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56"/>
                                        </p:tgtEl>
                                        <p:attrNameLst>
                                          <p:attrName>style.visibility</p:attrName>
                                        </p:attrNameLst>
                                      </p:cBhvr>
                                      <p:to>
                                        <p:strVal val="visible"/>
                                      </p:to>
                                    </p:set>
                                    <p:animEffect transition="in" filter="randombar(horizontal)">
                                      <p:cBhvr>
                                        <p:cTn id="7" dur="500"/>
                                        <p:tgtEl>
                                          <p:spTgt spid="1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460" name="矩形"/>
          <p:cNvSpPr/>
          <p:nvPr/>
        </p:nvSpPr>
        <p:spPr>
          <a:xfrm>
            <a:off x="1425064" y="305039"/>
            <a:ext cx="291714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考点３：预付卡</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461" name="矩形"/>
          <p:cNvSpPr/>
          <p:nvPr/>
        </p:nvSpPr>
        <p:spPr>
          <a:xfrm>
            <a:off x="1095358" y="1413040"/>
            <a:ext cx="9820686"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预付卡是指发卡机构以特定载体和形式发行的、可在发卡机构之外购买商品或服务的预付价值。预付卡按是否记载持卡人身份信息分为记名预付卡和不记名预付卡。</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1462" name="表格"/>
          <p:cNvGraphicFramePr>
            <a:graphicFrameLocks noGrp="1"/>
          </p:cNvGraphicFramePr>
          <p:nvPr/>
        </p:nvGraphicFramePr>
        <p:xfrm>
          <a:off x="1098371" y="2600620"/>
          <a:ext cx="10124554" cy="3122422"/>
        </p:xfrm>
        <a:graphic>
          <a:graphicData uri="http://schemas.openxmlformats.org/drawingml/2006/table">
            <a:tbl>
              <a:tblPr bandRow="1">
                <a:noFill/>
              </a:tblPr>
              <a:tblGrid>
                <a:gridCol w="1688376"/>
                <a:gridCol w="8436178"/>
              </a:tblGrid>
              <a:tr h="288251">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项目</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288251">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预付卡的性质</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l">
                        <a:lnSpc>
                          <a:spcPct val="150000"/>
                        </a:lnSpc>
                        <a:spcBef>
                          <a:spcPts val="200"/>
                        </a:spcBef>
                        <a:spcAft>
                          <a:spcPts val="200"/>
                        </a:spcAft>
                        <a:buNone/>
                      </a:pPr>
                      <a:r>
                        <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t>预付卡以人民币计价，</a:t>
                      </a:r>
                      <a:r>
                        <a:rPr lang="zh-CN" altLang="en-US" sz="1800" b="1" i="0" u="none" strike="noStrike" kern="0" cap="none" spc="0" baseline="0">
                          <a:solidFill>
                            <a:srgbClr val="C00000"/>
                          </a:solidFill>
                          <a:latin typeface="微软雅黑" panose="020B0503020204020204" charset="-122"/>
                          <a:ea typeface="微软雅黑" panose="020B0503020204020204" charset="-122"/>
                          <a:cs typeface="Times New Roman" panose="02020603050405020304" charset="0"/>
                        </a:rPr>
                        <a:t>不具有透支功能</a:t>
                      </a:r>
                      <a:endParaRPr lang="zh-CN" altLang="en-US" sz="1800" b="1" i="0" u="none" strike="noStrike" kern="0" cap="none" spc="0" baseline="0">
                        <a:solidFill>
                          <a:srgbClr val="C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288251">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预付卡的限额</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l">
                        <a:lnSpc>
                          <a:spcPct val="150000"/>
                        </a:lnSpc>
                        <a:spcBef>
                          <a:spcPts val="200"/>
                        </a:spcBef>
                        <a:spcAft>
                          <a:spcPts val="200"/>
                        </a:spcAft>
                        <a:buNone/>
                      </a:pPr>
                      <a:r>
                        <a:rPr lang="zh-CN" altLang="en-US" sz="1800" b="0" i="0" u="none" strike="noStrike" kern="0" cap="none" spc="0" baseline="0">
                          <a:solidFill>
                            <a:srgbClr val="000000"/>
                          </a:solidFill>
                          <a:latin typeface="微软雅黑" panose="020B0503020204020204" charset="-122"/>
                          <a:ea typeface="微软雅黑" panose="020B0503020204020204" charset="-122"/>
                          <a:cs typeface="宋体" panose="02010600030101010101" pitchFamily="2" charset="-122"/>
                        </a:rPr>
                        <a:t>① </a:t>
                      </a:r>
                      <a:r>
                        <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t>单张</a:t>
                      </a:r>
                      <a:r>
                        <a:rPr lang="zh-CN" altLang="en-US" sz="1800" b="1" i="0" u="none" strike="noStrike" kern="0" cap="none" spc="0" baseline="0">
                          <a:solidFill>
                            <a:srgbClr val="C00000"/>
                          </a:solidFill>
                          <a:latin typeface="微软雅黑" panose="020B0503020204020204" charset="-122"/>
                          <a:ea typeface="微软雅黑" panose="020B0503020204020204" charset="-122"/>
                          <a:cs typeface="Times New Roman" panose="02020603050405020304" charset="0"/>
                        </a:rPr>
                        <a:t>记名</a:t>
                      </a:r>
                      <a:r>
                        <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t>预付卡资金限额不得超过</a:t>
                      </a:r>
                      <a:r>
                        <a:rPr lang="en-US" altLang="zh-CN" sz="1800" b="1" i="0" u="none" strike="noStrike" kern="0" cap="none" spc="0" baseline="0">
                          <a:solidFill>
                            <a:srgbClr val="C00000"/>
                          </a:solidFill>
                          <a:latin typeface="微软雅黑" panose="020B0503020204020204" charset="-122"/>
                          <a:ea typeface="微软雅黑" panose="020B0503020204020204" charset="-122"/>
                          <a:cs typeface="Times New Roman" panose="02020603050405020304" charset="0"/>
                        </a:rPr>
                        <a:t>5 000元</a:t>
                      </a:r>
                      <a:br>
                        <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t>② 单张</a:t>
                      </a:r>
                      <a:r>
                        <a:rPr lang="zh-CN" altLang="en-US" sz="1800" b="1" i="0" u="none" strike="noStrike" kern="0" cap="none" spc="0" baseline="0">
                          <a:solidFill>
                            <a:srgbClr val="C00000"/>
                          </a:solidFill>
                          <a:latin typeface="微软雅黑" panose="020B0503020204020204" charset="-122"/>
                          <a:ea typeface="微软雅黑" panose="020B0503020204020204" charset="-122"/>
                          <a:cs typeface="Times New Roman" panose="02020603050405020304" charset="0"/>
                        </a:rPr>
                        <a:t>不记名</a:t>
                      </a:r>
                      <a:r>
                        <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t>预付卡资金限额不得超过</a:t>
                      </a:r>
                      <a:r>
                        <a:rPr lang="en-US" altLang="zh-CN" sz="1800" b="0" i="0" u="none" strike="noStrike" kern="0" cap="none" spc="0" baseline="0">
                          <a:solidFill>
                            <a:srgbClr val="C00000"/>
                          </a:solidFill>
                          <a:latin typeface="微软雅黑" panose="020B0503020204020204" charset="-122"/>
                          <a:ea typeface="微软雅黑" panose="020B0503020204020204" charset="-122"/>
                          <a:cs typeface="Times New Roman" panose="02020603050405020304" charset="0"/>
                        </a:rPr>
                        <a:t>1 000元</a:t>
                      </a:r>
                      <a:endParaRPr lang="zh-CN" altLang="en-US" sz="1800" b="0" i="0" u="none" strike="noStrike" kern="0" cap="none" spc="0" baseline="0">
                        <a:solidFill>
                          <a:srgbClr val="C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1476502">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预付卡的期限</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l">
                        <a:lnSpc>
                          <a:spcPct val="150000"/>
                        </a:lnSpc>
                        <a:spcBef>
                          <a:spcPts val="200"/>
                        </a:spcBef>
                        <a:spcAft>
                          <a:spcPts val="200"/>
                        </a:spcAft>
                        <a:buNone/>
                      </a:pPr>
                      <a:r>
                        <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t>① </a:t>
                      </a:r>
                      <a:r>
                        <a:rPr lang="zh-CN" altLang="en-US" sz="1800" b="1" i="0" u="none" strike="noStrike" kern="0" cap="none" spc="0" baseline="0">
                          <a:solidFill>
                            <a:srgbClr val="C00000"/>
                          </a:solidFill>
                          <a:latin typeface="微软雅黑" panose="020B0503020204020204" charset="-122"/>
                          <a:ea typeface="微软雅黑" panose="020B0503020204020204" charset="-122"/>
                          <a:cs typeface="Times New Roman" panose="02020603050405020304" charset="0"/>
                        </a:rPr>
                        <a:t>记名预付卡可挂失、可赎回，不得设置有效期</a:t>
                      </a:r>
                      <a:br>
                        <a:rPr lang="zh-CN" altLang="en-US" sz="1800" b="1" i="0" u="none" strike="noStrike" kern="0" cap="none" spc="0" baseline="0">
                          <a:solidFill>
                            <a:srgbClr val="C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t>② 除另有规定外，不记名预付卡不挂失、不可赎回；不记名预付卡</a:t>
                      </a:r>
                      <a:r>
                        <a:rPr lang="zh-CN" altLang="en-US" sz="1800" b="1" i="0" u="none" strike="noStrike" kern="0" cap="none" spc="0" baseline="0">
                          <a:solidFill>
                            <a:srgbClr val="C00000"/>
                          </a:solidFill>
                          <a:latin typeface="微软雅黑" panose="020B0503020204020204" charset="-122"/>
                          <a:ea typeface="微软雅黑" panose="020B0503020204020204" charset="-122"/>
                          <a:cs typeface="Times New Roman" panose="02020603050405020304" charset="0"/>
                        </a:rPr>
                        <a:t>有效期不得低于3年</a:t>
                      </a:r>
                      <a:r>
                        <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t>，超过有效期尚有资金余额的，可通过延期、激活、换卡等方式继续使用</a:t>
                      </a:r>
                      <a:endPar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61"/>
                                        </p:tgtEl>
                                        <p:attrNameLst>
                                          <p:attrName>style.visibility</p:attrName>
                                        </p:attrNameLst>
                                      </p:cBhvr>
                                      <p:to>
                                        <p:strVal val="visible"/>
                                      </p:to>
                                    </p:set>
                                    <p:animEffect transition="in" filter="fade">
                                      <p:cBhvr>
                                        <p:cTn id="7" dur="1000"/>
                                        <p:tgtEl>
                                          <p:spTgt spid="1461"/>
                                        </p:tgtEl>
                                      </p:cBhvr>
                                    </p:animEffect>
                                    <p:anim calcmode="lin" valueType="num">
                                      <p:cBhvr>
                                        <p:cTn id="8" dur="1000" fill="hold"/>
                                        <p:tgtEl>
                                          <p:spTgt spid="1461"/>
                                        </p:tgtEl>
                                        <p:attrNameLst>
                                          <p:attrName>ppt_x</p:attrName>
                                        </p:attrNameLst>
                                      </p:cBhvr>
                                      <p:tavLst>
                                        <p:tav tm="0">
                                          <p:val>
                                            <p:strVal val="#ppt_x"/>
                                          </p:val>
                                        </p:tav>
                                        <p:tav tm="100000">
                                          <p:val>
                                            <p:strVal val="#ppt_x"/>
                                          </p:val>
                                        </p:tav>
                                      </p:tavLst>
                                    </p:anim>
                                    <p:anim calcmode="lin" valueType="num">
                                      <p:cBhvr>
                                        <p:cTn id="9" dur="1000" fill="hold"/>
                                        <p:tgtEl>
                                          <p:spTgt spid="146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1462"/>
                                        </p:tgtEl>
                                        <p:attrNameLst>
                                          <p:attrName>style.visibility</p:attrName>
                                        </p:attrNameLst>
                                      </p:cBhvr>
                                      <p:to>
                                        <p:strVal val="visible"/>
                                      </p:to>
                                    </p:set>
                                    <p:animEffect transition="in" filter="barn(inHorizontal)">
                                      <p:cBhvr>
                                        <p:cTn id="14" dur="500"/>
                                        <p:tgtEl>
                                          <p:spTgt spid="1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1" grpId="0" animBg="1"/>
    </p:bldLst>
  </p:timing>
</p:sld>
</file>

<file path=ppt/slides/slide19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aphicFrame>
        <p:nvGraphicFramePr>
          <p:cNvPr id="1463" name="表格"/>
          <p:cNvGraphicFramePr>
            <a:graphicFrameLocks noGrp="1"/>
          </p:cNvGraphicFramePr>
          <p:nvPr/>
        </p:nvGraphicFramePr>
        <p:xfrm>
          <a:off x="673114" y="1580900"/>
          <a:ext cx="10863542" cy="4184231"/>
        </p:xfrm>
        <a:graphic>
          <a:graphicData uri="http://schemas.openxmlformats.org/drawingml/2006/table">
            <a:tbl>
              <a:tblPr bandRow="1">
                <a:noFill/>
              </a:tblPr>
              <a:tblGrid>
                <a:gridCol w="1811566"/>
                <a:gridCol w="9051976"/>
              </a:tblGrid>
              <a:tr h="456616">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项目</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3727615">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预付卡的办理</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l">
                        <a:lnSpc>
                          <a:spcPct val="150000"/>
                        </a:lnSpc>
                        <a:spcBef>
                          <a:spcPts val="200"/>
                        </a:spcBef>
                        <a:spcAft>
                          <a:spcPts val="200"/>
                        </a:spcAft>
                        <a:buNone/>
                      </a:pPr>
                      <a:r>
                        <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t>① 个人或单位购买</a:t>
                      </a:r>
                      <a:r>
                        <a:rPr lang="zh-CN" altLang="en-US" sz="1800" b="1" i="0" u="none" strike="noStrike" kern="0" cap="none" spc="0" baseline="0">
                          <a:solidFill>
                            <a:srgbClr val="C00000"/>
                          </a:solidFill>
                          <a:latin typeface="微软雅黑" panose="020B0503020204020204" charset="-122"/>
                          <a:ea typeface="微软雅黑" panose="020B0503020204020204" charset="-122"/>
                          <a:cs typeface="Times New Roman" panose="02020603050405020304" charset="0"/>
                        </a:rPr>
                        <a:t>记名预付卡</a:t>
                      </a:r>
                      <a:r>
                        <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t>或</a:t>
                      </a:r>
                      <a:r>
                        <a:rPr lang="zh-CN" altLang="en-US" sz="1800" b="1" i="0" u="none" strike="noStrike" kern="0" cap="none" spc="0" baseline="0">
                          <a:solidFill>
                            <a:srgbClr val="C00000"/>
                          </a:solidFill>
                          <a:latin typeface="微软雅黑" panose="020B0503020204020204" charset="-122"/>
                          <a:ea typeface="微软雅黑" panose="020B0503020204020204" charset="-122"/>
                          <a:cs typeface="Times New Roman" panose="02020603050405020304" charset="0"/>
                        </a:rPr>
                        <a:t>一次性购买不记名预付卡1万元以上的</a:t>
                      </a:r>
                      <a:r>
                        <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t>，应当使用实名并向发卡机构提供有效身份证件。发卡机构应当登记身份基本信息，并留存有效身份证件的复印件或影印件</a:t>
                      </a:r>
                      <a:br>
                        <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en-US" altLang="zh-CN"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t> </a:t>
                      </a:r>
                      <a:r>
                        <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t>② 使用实名购买预付卡的，发卡机构应当登记购卡人姓名或单位名称、单位经办人姓名、有效身份证件名称和号码、联系方式、购卡数量、购卡日期、购卡总金额、预付卡卡号及金额等信息</a:t>
                      </a:r>
                      <a:br>
                        <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t> ③ </a:t>
                      </a:r>
                      <a:r>
                        <a:rPr lang="zh-CN" altLang="en-US" sz="1800" b="1" i="0" u="none" strike="noStrike" kern="0" cap="none" spc="0" baseline="0">
                          <a:solidFill>
                            <a:srgbClr val="C00000"/>
                          </a:solidFill>
                          <a:latin typeface="微软雅黑" panose="020B0503020204020204" charset="-122"/>
                          <a:ea typeface="微软雅黑" panose="020B0503020204020204" charset="-122"/>
                          <a:cs typeface="Times New Roman" panose="02020603050405020304" charset="0"/>
                        </a:rPr>
                        <a:t>单位一次性购卡5 000元以上、个人一次性购卡5万元以上的</a:t>
                      </a:r>
                      <a:r>
                        <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t>，应当通过转账等非现金结算方式购买，不得使用现金</a:t>
                      </a:r>
                      <a:br>
                        <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t> ④ </a:t>
                      </a:r>
                      <a:r>
                        <a:rPr lang="zh-CN" altLang="en-US" sz="1800" b="0" i="0" u="none" strike="noStrike" kern="0" cap="none" spc="0" baseline="0">
                          <a:solidFill>
                            <a:schemeClr val="tx1"/>
                          </a:solidFill>
                          <a:latin typeface="微软雅黑" panose="020B0503020204020204" charset="-122"/>
                          <a:ea typeface="微软雅黑" panose="020B0503020204020204" charset="-122"/>
                          <a:cs typeface="Times New Roman" panose="02020603050405020304" charset="0"/>
                        </a:rPr>
                        <a:t>购卡人</a:t>
                      </a:r>
                      <a:r>
                        <a:rPr lang="zh-CN" altLang="en-US" sz="1800" b="1" i="0" u="none" strike="noStrike" kern="0" cap="none" spc="0" baseline="0">
                          <a:solidFill>
                            <a:srgbClr val="C00000"/>
                          </a:solidFill>
                          <a:latin typeface="微软雅黑" panose="020B0503020204020204" charset="-122"/>
                          <a:ea typeface="微软雅黑" panose="020B0503020204020204" charset="-122"/>
                          <a:cs typeface="Times New Roman" panose="02020603050405020304" charset="0"/>
                        </a:rPr>
                        <a:t>不得使用信用卡</a:t>
                      </a:r>
                      <a:r>
                        <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t>购买预付卡</a:t>
                      </a:r>
                      <a:endPar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
        <p:nvSpPr>
          <p:cNvPr id="1464" name="矩形"/>
          <p:cNvSpPr/>
          <p:nvPr/>
        </p:nvSpPr>
        <p:spPr>
          <a:xfrm>
            <a:off x="1425064" y="305039"/>
            <a:ext cx="291714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考点３：预付卡</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63"/>
                                        </p:tgtEl>
                                        <p:attrNameLst>
                                          <p:attrName>style.visibility</p:attrName>
                                        </p:attrNameLst>
                                      </p:cBhvr>
                                      <p:to>
                                        <p:strVal val="visible"/>
                                      </p:to>
                                    </p:set>
                                    <p:animEffect transition="in" filter="randombar(horizontal)">
                                      <p:cBhvr>
                                        <p:cTn id="7" dur="500"/>
                                        <p:tgtEl>
                                          <p:spTgt spid="1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465" name="矩形"/>
          <p:cNvSpPr/>
          <p:nvPr/>
        </p:nvSpPr>
        <p:spPr>
          <a:xfrm>
            <a:off x="1425064" y="305039"/>
            <a:ext cx="291714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考点３：预付卡</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1466" name="表格"/>
          <p:cNvGraphicFramePr>
            <a:graphicFrameLocks noGrp="1"/>
          </p:cNvGraphicFramePr>
          <p:nvPr/>
        </p:nvGraphicFramePr>
        <p:xfrm>
          <a:off x="454043" y="1571376"/>
          <a:ext cx="11352783" cy="4114800"/>
        </p:xfrm>
        <a:graphic>
          <a:graphicData uri="http://schemas.openxmlformats.org/drawingml/2006/table">
            <a:tbl>
              <a:tblPr bandRow="1">
                <a:noFill/>
              </a:tblPr>
              <a:tblGrid>
                <a:gridCol w="1893227"/>
                <a:gridCol w="9459556"/>
              </a:tblGrid>
              <a:tr h="288251">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项目</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288251">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预付卡的充值</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l">
                        <a:lnSpc>
                          <a:spcPct val="150000"/>
                        </a:lnSpc>
                        <a:spcBef>
                          <a:spcPts val="200"/>
                        </a:spcBef>
                        <a:spcAft>
                          <a:spcPts val="200"/>
                        </a:spcAft>
                        <a:buNone/>
                      </a:pPr>
                      <a:r>
                        <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t>① </a:t>
                      </a:r>
                      <a:r>
                        <a:rPr lang="zh-CN" altLang="en-US" sz="1800" b="0" i="0" u="none" strike="noStrike" kern="0" cap="none" spc="10" baseline="0">
                          <a:solidFill>
                            <a:srgbClr val="000000"/>
                          </a:solidFill>
                          <a:latin typeface="微软雅黑" panose="020B0503020204020204" charset="-122"/>
                          <a:ea typeface="微软雅黑" panose="020B0503020204020204" charset="-122"/>
                          <a:cs typeface="Times New Roman" panose="02020603050405020304" charset="0"/>
                        </a:rPr>
                        <a:t>预付卡只能通过</a:t>
                      </a:r>
                      <a:r>
                        <a:rPr lang="zh-CN" altLang="en-US" sz="1800" b="1" i="0" u="none" strike="noStrike" kern="0" cap="none" spc="10" baseline="0">
                          <a:solidFill>
                            <a:srgbClr val="C00000"/>
                          </a:solidFill>
                          <a:latin typeface="微软雅黑" panose="020B0503020204020204" charset="-122"/>
                          <a:ea typeface="微软雅黑" panose="020B0503020204020204" charset="-122"/>
                          <a:cs typeface="Times New Roman" panose="02020603050405020304" charset="0"/>
                        </a:rPr>
                        <a:t>现金</a:t>
                      </a:r>
                      <a:r>
                        <a:rPr lang="zh-CN" altLang="en-US" sz="1800" b="0" i="0" u="none" strike="noStrike" kern="0" cap="none" spc="10" baseline="0">
                          <a:solidFill>
                            <a:srgbClr val="000000"/>
                          </a:solidFill>
                          <a:latin typeface="微软雅黑" panose="020B0503020204020204" charset="-122"/>
                          <a:ea typeface="微软雅黑" panose="020B0503020204020204" charset="-122"/>
                          <a:cs typeface="Times New Roman" panose="02020603050405020304" charset="0"/>
                        </a:rPr>
                        <a:t>或</a:t>
                      </a:r>
                      <a:r>
                        <a:rPr lang="zh-CN" altLang="en-US" sz="1800" b="1" i="0" u="none" strike="noStrike" kern="0" cap="none" spc="10" baseline="0">
                          <a:solidFill>
                            <a:srgbClr val="C00000"/>
                          </a:solidFill>
                          <a:latin typeface="微软雅黑" panose="020B0503020204020204" charset="-122"/>
                          <a:ea typeface="微软雅黑" panose="020B0503020204020204" charset="-122"/>
                          <a:cs typeface="Times New Roman" panose="02020603050405020304" charset="0"/>
                        </a:rPr>
                        <a:t>银行转账</a:t>
                      </a:r>
                      <a:r>
                        <a:rPr lang="zh-CN" altLang="en-US" sz="1800" b="0" i="0" u="none" strike="noStrike" kern="0" cap="none" spc="10" baseline="0">
                          <a:solidFill>
                            <a:srgbClr val="000000"/>
                          </a:solidFill>
                          <a:latin typeface="微软雅黑" panose="020B0503020204020204" charset="-122"/>
                          <a:ea typeface="微软雅黑" panose="020B0503020204020204" charset="-122"/>
                          <a:cs typeface="Times New Roman" panose="02020603050405020304" charset="0"/>
                        </a:rPr>
                        <a:t>方式进行充值，不得使用信用卡为预付卡充值</a:t>
                      </a:r>
                      <a:br>
                        <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t>② </a:t>
                      </a:r>
                      <a:r>
                        <a:rPr lang="zh-CN" altLang="en-US" sz="1800" b="1" i="0" u="none" strike="noStrike" kern="0" cap="none" spc="0" baseline="0">
                          <a:solidFill>
                            <a:srgbClr val="C00000"/>
                          </a:solidFill>
                          <a:latin typeface="微软雅黑" panose="020B0503020204020204" charset="-122"/>
                          <a:ea typeface="微软雅黑" panose="020B0503020204020204" charset="-122"/>
                          <a:cs typeface="Times New Roman" panose="02020603050405020304" charset="0"/>
                        </a:rPr>
                        <a:t>一次性</a:t>
                      </a:r>
                      <a:r>
                        <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t>充值金额</a:t>
                      </a:r>
                      <a:r>
                        <a:rPr lang="en-US" altLang="zh-CN" sz="1800" b="1" i="0" u="none" strike="noStrike" kern="0" cap="none" spc="0" baseline="0">
                          <a:solidFill>
                            <a:srgbClr val="C00000"/>
                          </a:solidFill>
                          <a:latin typeface="微软雅黑" panose="020B0503020204020204" charset="-122"/>
                          <a:ea typeface="微软雅黑" panose="020B0503020204020204" charset="-122"/>
                          <a:cs typeface="Times New Roman" panose="02020603050405020304" charset="0"/>
                        </a:rPr>
                        <a:t>5 000</a:t>
                      </a:r>
                      <a:r>
                        <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t>元以上的，</a:t>
                      </a:r>
                      <a:r>
                        <a:rPr lang="zh-CN" altLang="en-US" sz="1800" b="1" i="0" u="none" strike="noStrike" kern="0" cap="none" spc="0" baseline="0">
                          <a:solidFill>
                            <a:srgbClr val="C00000"/>
                          </a:solidFill>
                          <a:latin typeface="微软雅黑" panose="020B0503020204020204" charset="-122"/>
                          <a:ea typeface="微软雅黑" panose="020B0503020204020204" charset="-122"/>
                          <a:cs typeface="Times New Roman" panose="02020603050405020304" charset="0"/>
                        </a:rPr>
                        <a:t>不得使用现金</a:t>
                      </a:r>
                      <a:br>
                        <a:rPr lang="zh-CN" altLang="en-US" sz="1800" b="1" i="0" u="none" strike="noStrike" kern="0" cap="none" spc="0" baseline="0">
                          <a:solidFill>
                            <a:srgbClr val="C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t>③ 单张预付卡同日累计现金充值在200元以下的，可通过自助充值终端、销售合作机构代理等方式充值</a:t>
                      </a:r>
                      <a:endPar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E7E8E9"/>
                    </a:solidFill>
                  </a:tcPr>
                </a:tc>
              </a:tr>
              <a:tr h="288251">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预付卡的使用</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l">
                        <a:lnSpc>
                          <a:spcPct val="150000"/>
                        </a:lnSpc>
                        <a:spcBef>
                          <a:spcPts val="200"/>
                        </a:spcBef>
                        <a:spcAft>
                          <a:spcPts val="200"/>
                        </a:spcAft>
                        <a:buNone/>
                      </a:pPr>
                      <a:r>
                        <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t>① 预付卡在发卡机构拓展、签约的特约商户中使用，</a:t>
                      </a:r>
                      <a:r>
                        <a:rPr lang="zh-CN" altLang="en-US" sz="1800" b="1" i="0" u="none" strike="noStrike" kern="0" cap="none" spc="0" baseline="0">
                          <a:solidFill>
                            <a:srgbClr val="C00000"/>
                          </a:solidFill>
                          <a:latin typeface="微软雅黑" panose="020B0503020204020204" charset="-122"/>
                          <a:ea typeface="微软雅黑" panose="020B0503020204020204" charset="-122"/>
                          <a:cs typeface="Times New Roman" panose="02020603050405020304" charset="0"/>
                        </a:rPr>
                        <a:t>不得用于或变相用于提取现金</a:t>
                      </a:r>
                      <a:r>
                        <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t>，不得用于购买、交换非</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本发卡机构发行的预付卡、单一行业卡及其他商业预付卡或向其充值</a:t>
                      </a:r>
                      <a:br>
                        <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t>② 预付卡内资金不得向银行账户或向非本发卡机构开立的网络支付账户转移</a:t>
                      </a:r>
                      <a:endPar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288251">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预付卡的赎回</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l">
                        <a:lnSpc>
                          <a:spcPct val="150000"/>
                        </a:lnSpc>
                        <a:spcBef>
                          <a:spcPts val="200"/>
                        </a:spcBef>
                        <a:spcAft>
                          <a:spcPts val="200"/>
                        </a:spcAft>
                        <a:buNone/>
                      </a:pPr>
                      <a:r>
                        <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t>① 记名预付卡可在购卡3个月后办理赎回</a:t>
                      </a:r>
                      <a:br>
                        <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t>② 单位购买的记名预付卡，只能由单位办理赎回</a:t>
                      </a:r>
                      <a:endPar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66"/>
                                        </p:tgtEl>
                                        <p:attrNameLst>
                                          <p:attrName>style.visibility</p:attrName>
                                        </p:attrNameLst>
                                      </p:cBhvr>
                                      <p:to>
                                        <p:strVal val="visible"/>
                                      </p:to>
                                    </p:set>
                                    <p:animEffect transition="in" filter="randombar(horizontal)">
                                      <p:cBhvr>
                                        <p:cTn id="7" dur="500"/>
                                        <p:tgtEl>
                                          <p:spTgt spid="1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467" name="矩形"/>
          <p:cNvSpPr/>
          <p:nvPr/>
        </p:nvSpPr>
        <p:spPr>
          <a:xfrm>
            <a:off x="1425064" y="305039"/>
            <a:ext cx="291714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考点３：预付卡</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471" name="组合"/>
          <p:cNvGrpSpPr/>
          <p:nvPr/>
        </p:nvGrpSpPr>
        <p:grpSpPr>
          <a:xfrm>
            <a:off x="1075920" y="1488678"/>
            <a:ext cx="6471126" cy="577548"/>
            <a:chOff x="1075920" y="1488678"/>
            <a:chExt cx="6471126" cy="577548"/>
          </a:xfrm>
        </p:grpSpPr>
        <p:sp>
          <p:nvSpPr>
            <p:cNvPr id="1468" name="矩形"/>
            <p:cNvSpPr/>
            <p:nvPr/>
          </p:nvSpPr>
          <p:spPr>
            <a:xfrm>
              <a:off x="3048512" y="1504702"/>
              <a:ext cx="4330448" cy="491487"/>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记名预付卡与不记名预付卡的对比如下图</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469" name="矩形"/>
            <p:cNvSpPr/>
            <p:nvPr/>
          </p:nvSpPr>
          <p:spPr>
            <a:xfrm>
              <a:off x="1075920" y="1558399"/>
              <a:ext cx="1571429" cy="491487"/>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　小旌笔记</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1470" name="剪去对角的矩形"/>
            <p:cNvSpPr/>
            <p:nvPr/>
          </p:nvSpPr>
          <p:spPr>
            <a:xfrm>
              <a:off x="2810044" y="1488678"/>
              <a:ext cx="4737002" cy="577548"/>
            </a:xfrm>
            <a:prstGeom prst="snip2DiagRect">
              <a:avLst>
                <a:gd name="adj1" fmla="val 0"/>
                <a:gd name="adj2" fmla="val 583"/>
              </a:avLst>
            </a:prstGeom>
            <a:noFill/>
            <a:ln w="25400" cap="flat" cmpd="sng">
              <a:solidFill>
                <a:srgbClr val="00AAB7"/>
              </a:solidFill>
              <a:prstDash val="sysDash"/>
              <a:round/>
            </a:ln>
          </p:spPr>
          <p:txBody>
            <a:bodyPr rtlCol="0" anchor="ctr"/>
            <a:lstStyle/>
            <a:p>
              <a:pPr algn="ctr"/>
            </a:p>
          </p:txBody>
        </p:sp>
      </p:grpSp>
      <p:graphicFrame>
        <p:nvGraphicFramePr>
          <p:cNvPr id="1472" name="表格"/>
          <p:cNvGraphicFramePr>
            <a:graphicFrameLocks noGrp="1"/>
          </p:cNvGraphicFramePr>
          <p:nvPr/>
        </p:nvGraphicFramePr>
        <p:xfrm>
          <a:off x="1044023" y="2427492"/>
          <a:ext cx="10127817" cy="3442004"/>
        </p:xfrm>
        <a:graphic>
          <a:graphicData uri="http://schemas.openxmlformats.org/drawingml/2006/table">
            <a:tbl>
              <a:tblPr bandRow="1">
                <a:noFill/>
              </a:tblPr>
              <a:tblGrid>
                <a:gridCol w="1343812"/>
                <a:gridCol w="4133786"/>
                <a:gridCol w="4650219"/>
              </a:tblGrid>
              <a:tr h="0">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项目</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记名预付卡</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不记名预付卡</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0">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单张卡</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资金限额</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不得超过</a:t>
                      </a:r>
                      <a:r>
                        <a:rPr lang="en-US" altLang="zh-CN"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5 000</a:t>
                      </a: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元</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不得超过</a:t>
                      </a:r>
                      <a:r>
                        <a:rPr lang="en-US" altLang="zh-CN"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1 000</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元</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0">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可否挂失</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可挂失</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不挂失</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0">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可否赎回</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可在购卡3个月后办理赎回</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不可赎回</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0">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有效期</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不得设置有效期</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有效期不得低于3年</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973124">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实名办理</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应当使用实名并向发卡机构提供有效身份证件</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一次性</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购买不记名预付卡</a:t>
                      </a:r>
                      <a:r>
                        <a:rPr lang="en-US" altLang="zh-CN"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1万元以上</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的，应当使用实名并向发卡机构提供有效身份证件</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71"/>
                                        </p:tgtEl>
                                        <p:attrNameLst>
                                          <p:attrName>style.visibility</p:attrName>
                                        </p:attrNameLst>
                                      </p:cBhvr>
                                      <p:to>
                                        <p:strVal val="visible"/>
                                      </p:to>
                                    </p:set>
                                    <p:animEffect transition="in" filter="fade">
                                      <p:cBhvr>
                                        <p:cTn id="7" dur="1000"/>
                                        <p:tgtEl>
                                          <p:spTgt spid="1471"/>
                                        </p:tgtEl>
                                      </p:cBhvr>
                                    </p:animEffect>
                                    <p:anim calcmode="lin" valueType="num">
                                      <p:cBhvr>
                                        <p:cTn id="8" dur="1000" fill="hold"/>
                                        <p:tgtEl>
                                          <p:spTgt spid="1471"/>
                                        </p:tgtEl>
                                        <p:attrNameLst>
                                          <p:attrName>ppt_x</p:attrName>
                                        </p:attrNameLst>
                                      </p:cBhvr>
                                      <p:tavLst>
                                        <p:tav tm="0">
                                          <p:val>
                                            <p:strVal val="#ppt_x"/>
                                          </p:val>
                                        </p:tav>
                                        <p:tav tm="100000">
                                          <p:val>
                                            <p:strVal val="#ppt_x"/>
                                          </p:val>
                                        </p:tav>
                                      </p:tavLst>
                                    </p:anim>
                                    <p:anim calcmode="lin" valueType="num">
                                      <p:cBhvr>
                                        <p:cTn id="9" dur="1000" fill="hold"/>
                                        <p:tgtEl>
                                          <p:spTgt spid="14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1472"/>
                                        </p:tgtEl>
                                        <p:attrNameLst>
                                          <p:attrName>style.visibility</p:attrName>
                                        </p:attrNameLst>
                                      </p:cBhvr>
                                      <p:to>
                                        <p:strVal val="visible"/>
                                      </p:to>
                                    </p:set>
                                    <p:animEffect transition="in" filter="barn(inHorizontal)">
                                      <p:cBhvr>
                                        <p:cTn id="14" dur="500"/>
                                        <p:tgtEl>
                                          <p:spTgt spid="1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1" grpId="0" animBg="1"/>
    </p:bldLst>
  </p:timing>
</p:sld>
</file>

<file path=ppt/slides/slide19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473" name="矩形"/>
          <p:cNvSpPr/>
          <p:nvPr/>
        </p:nvSpPr>
        <p:spPr>
          <a:xfrm>
            <a:off x="1425064" y="305039"/>
            <a:ext cx="291714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考点３：预付卡</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476" name="组合"/>
          <p:cNvGrpSpPr/>
          <p:nvPr/>
        </p:nvGrpSpPr>
        <p:grpSpPr>
          <a:xfrm>
            <a:off x="1334056" y="1604195"/>
            <a:ext cx="8064733" cy="525778"/>
            <a:chOff x="1334056" y="1604195"/>
            <a:chExt cx="8064733" cy="525778"/>
          </a:xfrm>
        </p:grpSpPr>
        <p:sp>
          <p:nvSpPr>
            <p:cNvPr id="1474" name="矩形"/>
            <p:cNvSpPr/>
            <p:nvPr/>
          </p:nvSpPr>
          <p:spPr>
            <a:xfrm>
              <a:off x="1521381" y="1604195"/>
              <a:ext cx="7751345"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 预付卡的限额、期限、办理、充值和使用的具体内容。</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1475" name="剪去对角的矩形"/>
            <p:cNvSpPr/>
            <p:nvPr/>
          </p:nvSpPr>
          <p:spPr>
            <a:xfrm>
              <a:off x="1334056" y="1604195"/>
              <a:ext cx="8064733" cy="525777"/>
            </a:xfrm>
            <a:prstGeom prst="snip2DiagRect">
              <a:avLst>
                <a:gd name="adj1" fmla="val 0"/>
                <a:gd name="adj2" fmla="val 14069"/>
              </a:avLst>
            </a:prstGeom>
            <a:noFill/>
            <a:ln w="25400" cap="flat" cmpd="sng">
              <a:solidFill>
                <a:srgbClr val="4BACC6"/>
              </a:solidFill>
              <a:prstDash val="solid"/>
              <a:round/>
            </a:ln>
          </p:spPr>
          <p:txBody>
            <a:bodyPr rtlCol="0" anchor="ctr"/>
            <a:lstStyle/>
            <a:p>
              <a:pPr algn="ctr"/>
            </a:p>
          </p:txBody>
        </p:sp>
      </p:grpSp>
      <p:sp>
        <p:nvSpPr>
          <p:cNvPr id="1477" name="矩形"/>
          <p:cNvSpPr/>
          <p:nvPr/>
        </p:nvSpPr>
        <p:spPr>
          <a:xfrm>
            <a:off x="1078549" y="2377852"/>
            <a:ext cx="10239219"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单选】根据支付结算法律制度的规定，下列关于预付卡的表述中，正确的是（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．购卡人不得使用信用卡购买预付卡	B．单张记名预付卡的资金限额不得超过1000元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．不记名预付卡的有效期最长为2年	D．预付卡具有透支功能</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478" name="矩形"/>
          <p:cNvSpPr/>
          <p:nvPr/>
        </p:nvSpPr>
        <p:spPr>
          <a:xfrm>
            <a:off x="1082471" y="3813303"/>
            <a:ext cx="1492601"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479" name="矩形"/>
          <p:cNvSpPr/>
          <p:nvPr/>
        </p:nvSpPr>
        <p:spPr>
          <a:xfrm>
            <a:off x="1082471" y="4384795"/>
            <a:ext cx="10546255"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单选】根据支付结算法律制度的规定，下列关于记名预付卡的表述中，正确的是（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A．不得设置有效期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．不可赎回	C．卡内资金无限额	D．不可挂失</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480" name="矩形"/>
          <p:cNvSpPr/>
          <p:nvPr/>
        </p:nvSpPr>
        <p:spPr>
          <a:xfrm>
            <a:off x="1063148" y="5372304"/>
            <a:ext cx="1492600"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76"/>
                                        </p:tgtEl>
                                        <p:attrNameLst>
                                          <p:attrName>style.visibility</p:attrName>
                                        </p:attrNameLst>
                                      </p:cBhvr>
                                      <p:to>
                                        <p:strVal val="visible"/>
                                      </p:to>
                                    </p:set>
                                    <p:animEffect transition="in" filter="fade">
                                      <p:cBhvr>
                                        <p:cTn id="7" dur="1000"/>
                                        <p:tgtEl>
                                          <p:spTgt spid="1476"/>
                                        </p:tgtEl>
                                      </p:cBhvr>
                                    </p:animEffect>
                                    <p:anim calcmode="lin" valueType="num">
                                      <p:cBhvr>
                                        <p:cTn id="8" dur="1000" fill="hold"/>
                                        <p:tgtEl>
                                          <p:spTgt spid="1476"/>
                                        </p:tgtEl>
                                        <p:attrNameLst>
                                          <p:attrName>ppt_x</p:attrName>
                                        </p:attrNameLst>
                                      </p:cBhvr>
                                      <p:tavLst>
                                        <p:tav tm="0">
                                          <p:val>
                                            <p:strVal val="#ppt_x"/>
                                          </p:val>
                                        </p:tav>
                                        <p:tav tm="100000">
                                          <p:val>
                                            <p:strVal val="#ppt_x"/>
                                          </p:val>
                                        </p:tav>
                                      </p:tavLst>
                                    </p:anim>
                                    <p:anim calcmode="lin" valueType="num">
                                      <p:cBhvr>
                                        <p:cTn id="9" dur="1000" fill="hold"/>
                                        <p:tgtEl>
                                          <p:spTgt spid="147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77"/>
                                        </p:tgtEl>
                                        <p:attrNameLst>
                                          <p:attrName>style.visibility</p:attrName>
                                        </p:attrNameLst>
                                      </p:cBhvr>
                                      <p:to>
                                        <p:strVal val="visible"/>
                                      </p:to>
                                    </p:set>
                                    <p:animEffect transition="in" filter="fade">
                                      <p:cBhvr>
                                        <p:cTn id="14" dur="1000"/>
                                        <p:tgtEl>
                                          <p:spTgt spid="1477"/>
                                        </p:tgtEl>
                                      </p:cBhvr>
                                    </p:animEffect>
                                    <p:anim calcmode="lin" valueType="num">
                                      <p:cBhvr>
                                        <p:cTn id="15" dur="1000" fill="hold"/>
                                        <p:tgtEl>
                                          <p:spTgt spid="1477"/>
                                        </p:tgtEl>
                                        <p:attrNameLst>
                                          <p:attrName>ppt_x</p:attrName>
                                        </p:attrNameLst>
                                      </p:cBhvr>
                                      <p:tavLst>
                                        <p:tav tm="0">
                                          <p:val>
                                            <p:strVal val="#ppt_x"/>
                                          </p:val>
                                        </p:tav>
                                        <p:tav tm="100000">
                                          <p:val>
                                            <p:strVal val="#ppt_x"/>
                                          </p:val>
                                        </p:tav>
                                      </p:tavLst>
                                    </p:anim>
                                    <p:anim calcmode="lin" valueType="num">
                                      <p:cBhvr>
                                        <p:cTn id="16" dur="1000" fill="hold"/>
                                        <p:tgtEl>
                                          <p:spTgt spid="147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78"/>
                                        </p:tgtEl>
                                        <p:attrNameLst>
                                          <p:attrName>style.visibility</p:attrName>
                                        </p:attrNameLst>
                                      </p:cBhvr>
                                      <p:to>
                                        <p:strVal val="visible"/>
                                      </p:to>
                                    </p:set>
                                    <p:animEffect transition="in" filter="fade">
                                      <p:cBhvr>
                                        <p:cTn id="21" dur="1000"/>
                                        <p:tgtEl>
                                          <p:spTgt spid="1478"/>
                                        </p:tgtEl>
                                      </p:cBhvr>
                                    </p:animEffect>
                                    <p:anim calcmode="lin" valueType="num">
                                      <p:cBhvr>
                                        <p:cTn id="22" dur="1000" fill="hold"/>
                                        <p:tgtEl>
                                          <p:spTgt spid="1478"/>
                                        </p:tgtEl>
                                        <p:attrNameLst>
                                          <p:attrName>ppt_x</p:attrName>
                                        </p:attrNameLst>
                                      </p:cBhvr>
                                      <p:tavLst>
                                        <p:tav tm="0">
                                          <p:val>
                                            <p:strVal val="#ppt_x"/>
                                          </p:val>
                                        </p:tav>
                                        <p:tav tm="100000">
                                          <p:val>
                                            <p:strVal val="#ppt_x"/>
                                          </p:val>
                                        </p:tav>
                                      </p:tavLst>
                                    </p:anim>
                                    <p:anim calcmode="lin" valueType="num">
                                      <p:cBhvr>
                                        <p:cTn id="23" dur="1000" fill="hold"/>
                                        <p:tgtEl>
                                          <p:spTgt spid="147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79"/>
                                        </p:tgtEl>
                                        <p:attrNameLst>
                                          <p:attrName>style.visibility</p:attrName>
                                        </p:attrNameLst>
                                      </p:cBhvr>
                                      <p:to>
                                        <p:strVal val="visible"/>
                                      </p:to>
                                    </p:set>
                                    <p:animEffect transition="in" filter="fade">
                                      <p:cBhvr>
                                        <p:cTn id="28" dur="1000"/>
                                        <p:tgtEl>
                                          <p:spTgt spid="1479"/>
                                        </p:tgtEl>
                                      </p:cBhvr>
                                    </p:animEffect>
                                    <p:anim calcmode="lin" valueType="num">
                                      <p:cBhvr>
                                        <p:cTn id="29" dur="1000" fill="hold"/>
                                        <p:tgtEl>
                                          <p:spTgt spid="1479"/>
                                        </p:tgtEl>
                                        <p:attrNameLst>
                                          <p:attrName>ppt_x</p:attrName>
                                        </p:attrNameLst>
                                      </p:cBhvr>
                                      <p:tavLst>
                                        <p:tav tm="0">
                                          <p:val>
                                            <p:strVal val="#ppt_x"/>
                                          </p:val>
                                        </p:tav>
                                        <p:tav tm="100000">
                                          <p:val>
                                            <p:strVal val="#ppt_x"/>
                                          </p:val>
                                        </p:tav>
                                      </p:tavLst>
                                    </p:anim>
                                    <p:anim calcmode="lin" valueType="num">
                                      <p:cBhvr>
                                        <p:cTn id="30" dur="1000" fill="hold"/>
                                        <p:tgtEl>
                                          <p:spTgt spid="147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80"/>
                                        </p:tgtEl>
                                        <p:attrNameLst>
                                          <p:attrName>style.visibility</p:attrName>
                                        </p:attrNameLst>
                                      </p:cBhvr>
                                      <p:to>
                                        <p:strVal val="visible"/>
                                      </p:to>
                                    </p:set>
                                    <p:animEffect transition="in" filter="fade">
                                      <p:cBhvr>
                                        <p:cTn id="35" dur="1000"/>
                                        <p:tgtEl>
                                          <p:spTgt spid="1480"/>
                                        </p:tgtEl>
                                      </p:cBhvr>
                                    </p:animEffect>
                                    <p:anim calcmode="lin" valueType="num">
                                      <p:cBhvr>
                                        <p:cTn id="36" dur="1000" fill="hold"/>
                                        <p:tgtEl>
                                          <p:spTgt spid="1480"/>
                                        </p:tgtEl>
                                        <p:attrNameLst>
                                          <p:attrName>ppt_x</p:attrName>
                                        </p:attrNameLst>
                                      </p:cBhvr>
                                      <p:tavLst>
                                        <p:tav tm="0">
                                          <p:val>
                                            <p:strVal val="#ppt_x"/>
                                          </p:val>
                                        </p:tav>
                                        <p:tav tm="100000">
                                          <p:val>
                                            <p:strVal val="#ppt_x"/>
                                          </p:val>
                                        </p:tav>
                                      </p:tavLst>
                                    </p:anim>
                                    <p:anim calcmode="lin" valueType="num">
                                      <p:cBhvr>
                                        <p:cTn id="37" dur="1000" fill="hold"/>
                                        <p:tgtEl>
                                          <p:spTgt spid="14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6" grpId="0" animBg="1"/>
      <p:bldP spid="1477" grpId="0" animBg="1"/>
      <p:bldP spid="1478" grpId="0" animBg="1"/>
      <p:bldP spid="1479" grpId="0" animBg="1"/>
      <p:bldP spid="1480" grpId="0" animBg="1"/>
    </p:bldLst>
  </p:timing>
</p:sld>
</file>

<file path=ppt/slides/slide19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481" name="矩形"/>
          <p:cNvSpPr/>
          <p:nvPr/>
        </p:nvSpPr>
        <p:spPr>
          <a:xfrm>
            <a:off x="1425064" y="305039"/>
            <a:ext cx="2917149"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考点３：预付卡</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482" name="矩形"/>
          <p:cNvSpPr/>
          <p:nvPr/>
        </p:nvSpPr>
        <p:spPr>
          <a:xfrm>
            <a:off x="1428728" y="1666849"/>
            <a:ext cx="9790991" cy="216852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【例题3</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单选】下列在支付机构一次性购买预付卡的情形中，符合法律规定的是（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A．李某未出示有效身份证件购买不记名预付卡5 000元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B．孙某使用现金购买记名预付卡60 000元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C．陈某使用POS机刷信用卡购买记名预付卡30 000元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D．赵某借用王某的身份证购买不记名预付卡20 000元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483" name="矩形"/>
          <p:cNvSpPr/>
          <p:nvPr/>
        </p:nvSpPr>
        <p:spPr>
          <a:xfrm>
            <a:off x="1428728" y="4048063"/>
            <a:ext cx="9678933" cy="169163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个人一次性购卡5万元以上的，不得使用现金，选项B错误；购卡人不得使用信用卡购买预付卡，选项C错误；一次性购买不记名预付卡1万元以上的，应当使用实名并向发卡机构提供有效身份证件，不能借用他人身份证购买，选项D错误。</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82"/>
                                        </p:tgtEl>
                                        <p:attrNameLst>
                                          <p:attrName>style.visibility</p:attrName>
                                        </p:attrNameLst>
                                      </p:cBhvr>
                                      <p:to>
                                        <p:strVal val="visible"/>
                                      </p:to>
                                    </p:set>
                                    <p:animEffect transition="in" filter="fade">
                                      <p:cBhvr>
                                        <p:cTn id="7" dur="1000"/>
                                        <p:tgtEl>
                                          <p:spTgt spid="1482"/>
                                        </p:tgtEl>
                                      </p:cBhvr>
                                    </p:animEffect>
                                    <p:anim calcmode="lin" valueType="num">
                                      <p:cBhvr>
                                        <p:cTn id="8" dur="1000" fill="hold"/>
                                        <p:tgtEl>
                                          <p:spTgt spid="1482"/>
                                        </p:tgtEl>
                                        <p:attrNameLst>
                                          <p:attrName>ppt_x</p:attrName>
                                        </p:attrNameLst>
                                      </p:cBhvr>
                                      <p:tavLst>
                                        <p:tav tm="0">
                                          <p:val>
                                            <p:strVal val="#ppt_x"/>
                                          </p:val>
                                        </p:tav>
                                        <p:tav tm="100000">
                                          <p:val>
                                            <p:strVal val="#ppt_x"/>
                                          </p:val>
                                        </p:tav>
                                      </p:tavLst>
                                    </p:anim>
                                    <p:anim calcmode="lin" valueType="num">
                                      <p:cBhvr>
                                        <p:cTn id="9" dur="1000" fill="hold"/>
                                        <p:tgtEl>
                                          <p:spTgt spid="148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83"/>
                                        </p:tgtEl>
                                        <p:attrNameLst>
                                          <p:attrName>style.visibility</p:attrName>
                                        </p:attrNameLst>
                                      </p:cBhvr>
                                      <p:to>
                                        <p:strVal val="visible"/>
                                      </p:to>
                                    </p:set>
                                    <p:animEffect transition="in" filter="fade">
                                      <p:cBhvr>
                                        <p:cTn id="14" dur="1000"/>
                                        <p:tgtEl>
                                          <p:spTgt spid="1483"/>
                                        </p:tgtEl>
                                      </p:cBhvr>
                                    </p:animEffect>
                                    <p:anim calcmode="lin" valueType="num">
                                      <p:cBhvr>
                                        <p:cTn id="15" dur="1000" fill="hold"/>
                                        <p:tgtEl>
                                          <p:spTgt spid="1483"/>
                                        </p:tgtEl>
                                        <p:attrNameLst>
                                          <p:attrName>ppt_x</p:attrName>
                                        </p:attrNameLst>
                                      </p:cBhvr>
                                      <p:tavLst>
                                        <p:tav tm="0">
                                          <p:val>
                                            <p:strVal val="#ppt_x"/>
                                          </p:val>
                                        </p:tav>
                                        <p:tav tm="100000">
                                          <p:val>
                                            <p:strVal val="#ppt_x"/>
                                          </p:val>
                                        </p:tav>
                                      </p:tavLst>
                                    </p:anim>
                                    <p:anim calcmode="lin" valueType="num">
                                      <p:cBhvr>
                                        <p:cTn id="16" dur="1000" fill="hold"/>
                                        <p:tgtEl>
                                          <p:spTgt spid="14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2" grpId="0" animBg="1"/>
      <p:bldP spid="1483" grpId="0" animBg="1"/>
    </p:bldLst>
  </p:timing>
</p:sld>
</file>

<file path=ppt/slides/slide19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484" name="椭圆"/>
          <p:cNvSpPr/>
          <p:nvPr/>
        </p:nvSpPr>
        <p:spPr>
          <a:xfrm>
            <a:off x="5082443" y="1149061"/>
            <a:ext cx="2036774" cy="2049536"/>
          </a:xfrm>
          <a:prstGeom prst="ellipse">
            <a:avLst/>
          </a:prstGeom>
          <a:solidFill>
            <a:schemeClr val="accent4"/>
          </a:solidFill>
          <a:ln w="12700" cap="flat" cmpd="sng">
            <a:noFill/>
            <a:prstDash val="solid"/>
            <a:round/>
          </a:ln>
        </p:spPr>
        <p:txBody>
          <a:bodyPr rtlCol="0" anchor="ctr"/>
          <a:lstStyle/>
          <a:p>
            <a:pPr algn="ctr"/>
          </a:p>
        </p:txBody>
      </p:sp>
      <p:sp>
        <p:nvSpPr>
          <p:cNvPr id="1485" name="矩形"/>
          <p:cNvSpPr/>
          <p:nvPr/>
        </p:nvSpPr>
        <p:spPr>
          <a:xfrm>
            <a:off x="3766800" y="3396908"/>
            <a:ext cx="4663817" cy="734377"/>
          </a:xfrm>
          <a:prstGeom prst="rect">
            <a:avLst/>
          </a:prstGeom>
          <a:noFill/>
          <a:ln w="9525" cap="flat" cmpd="sng">
            <a:noFill/>
            <a:prstDash val="solid"/>
            <a:miter/>
          </a:ln>
        </p:spPr>
        <p:txBody>
          <a:bodyPr vert="horz" wrap="square" lIns="91440" tIns="45720" rIns="91440" bIns="45720" anchor="t" anchorCtr="0">
            <a:spAutoFit/>
          </a:bodyPr>
          <a:lstStyle/>
          <a:p>
            <a:pPr marL="0" indent="25400" algn="ctr">
              <a:lnSpc>
                <a:spcPct val="150000"/>
              </a:lnSpc>
              <a:spcBef>
                <a:spcPts val="0"/>
              </a:spcBef>
              <a:spcAft>
                <a:spcPts val="0"/>
              </a:spcAft>
              <a:buNone/>
            </a:pPr>
            <a:r>
              <a:rPr lang="en-US" altLang="zh-CN" sz="28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 </a:t>
            </a:r>
            <a:r>
              <a:rPr lang="zh-CN" altLang="en-US" sz="28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支付结算纪律与法律责任 </a:t>
            </a:r>
            <a:endParaRPr lang="zh-CN" altLang="en-US" sz="2800" b="1"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endParaRPr>
          </a:p>
        </p:txBody>
      </p:sp>
      <p:sp>
        <p:nvSpPr>
          <p:cNvPr id="1486" name="矩形"/>
          <p:cNvSpPr/>
          <p:nvPr/>
        </p:nvSpPr>
        <p:spPr>
          <a:xfrm>
            <a:off x="5086455" y="1832499"/>
            <a:ext cx="1972436" cy="634365"/>
          </a:xfrm>
          <a:prstGeom prst="rect">
            <a:avLst/>
          </a:prstGeom>
          <a:noFill/>
          <a:ln w="9525" cap="flat" cmpd="sng">
            <a:noFill/>
            <a:prstDash val="solid"/>
            <a:miter/>
          </a:ln>
        </p:spPr>
        <p:txBody>
          <a:bodyPr vert="horz" wrap="square" lIns="91440" tIns="45720" rIns="91440" bIns="45720" anchor="t" anchorCtr="0">
            <a:spAutoFit/>
          </a:bodyPr>
          <a:lstStyle/>
          <a:p>
            <a:pPr marL="0" indent="0" algn="ctr" fontAlgn="auto">
              <a:lnSpc>
                <a:spcPct val="100000"/>
              </a:lnSpc>
              <a:spcBef>
                <a:spcPts val="0"/>
              </a:spcBef>
              <a:spcAft>
                <a:spcPts val="0"/>
              </a:spcAft>
              <a:buNone/>
            </a:pPr>
            <a:r>
              <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rPr>
              <a:t>第五节</a:t>
            </a:r>
            <a:endPar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84"/>
                                        </p:tgtEl>
                                        <p:attrNameLst>
                                          <p:attrName>style.visibility</p:attrName>
                                        </p:attrNameLst>
                                      </p:cBhvr>
                                      <p:to>
                                        <p:strVal val="visible"/>
                                      </p:to>
                                    </p:set>
                                    <p:anim calcmode="lin" valueType="num">
                                      <p:cBhvr>
                                        <p:cTn id="7" dur="500" fill="hold"/>
                                        <p:tgtEl>
                                          <p:spTgt spid="1484"/>
                                        </p:tgtEl>
                                        <p:attrNameLst>
                                          <p:attrName>ppt_w</p:attrName>
                                        </p:attrNameLst>
                                      </p:cBhvr>
                                      <p:tavLst>
                                        <p:tav tm="0">
                                          <p:val>
                                            <p:fltVal val="0"/>
                                          </p:val>
                                        </p:tav>
                                        <p:tav tm="100000">
                                          <p:val>
                                            <p:strVal val="#ppt_w"/>
                                          </p:val>
                                        </p:tav>
                                      </p:tavLst>
                                    </p:anim>
                                    <p:anim calcmode="lin" valueType="num">
                                      <p:cBhvr>
                                        <p:cTn id="8" dur="500" fill="hold"/>
                                        <p:tgtEl>
                                          <p:spTgt spid="1484"/>
                                        </p:tgtEl>
                                        <p:attrNameLst>
                                          <p:attrName>ppt_h</p:attrName>
                                        </p:attrNameLst>
                                      </p:cBhvr>
                                      <p:tavLst>
                                        <p:tav tm="0">
                                          <p:val>
                                            <p:fltVal val="0"/>
                                          </p:val>
                                        </p:tav>
                                        <p:tav tm="100000">
                                          <p:val>
                                            <p:strVal val="#ppt_h"/>
                                          </p:val>
                                        </p:tav>
                                      </p:tavLst>
                                    </p:anim>
                                    <p:animEffect transition="in" filter="fade">
                                      <p:cBhvr>
                                        <p:cTn id="9" dur="500"/>
                                        <p:tgtEl>
                                          <p:spTgt spid="1484"/>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486"/>
                                        </p:tgtEl>
                                        <p:attrNameLst>
                                          <p:attrName>style.visibility</p:attrName>
                                        </p:attrNameLst>
                                      </p:cBhvr>
                                      <p:to>
                                        <p:strVal val="visible"/>
                                      </p:to>
                                    </p:set>
                                    <p:animEffect transition="in" filter="fade">
                                      <p:cBhvr>
                                        <p:cTn id="13" dur="500"/>
                                        <p:tgtEl>
                                          <p:spTgt spid="1486"/>
                                        </p:tgtEl>
                                      </p:cBhvr>
                                    </p:animEffect>
                                  </p:childTnLst>
                                </p:cTn>
                              </p:par>
                            </p:childTnLst>
                          </p:cTn>
                        </p:par>
                        <p:par>
                          <p:cTn id="14" fill="hold">
                            <p:stCondLst>
                              <p:cond delay="1000"/>
                            </p:stCondLst>
                            <p:childTnLst>
                              <p:par>
                                <p:cTn id="15" presetID="42" presetClass="entr" presetSubtype="0" fill="hold" grpId="0" nodeType="afterEffect">
                                  <p:stCondLst>
                                    <p:cond delay="0"/>
                                  </p:stCondLst>
                                  <p:iterate type="lt">
                                    <p:tmPct val="0"/>
                                  </p:iterate>
                                  <p:childTnLst>
                                    <p:set>
                                      <p:cBhvr>
                                        <p:cTn id="16" dur="1" fill="hold">
                                          <p:stCondLst>
                                            <p:cond delay="0"/>
                                          </p:stCondLst>
                                        </p:cTn>
                                        <p:tgtEl>
                                          <p:spTgt spid="1485"/>
                                        </p:tgtEl>
                                        <p:attrNameLst>
                                          <p:attrName>style.visibility</p:attrName>
                                        </p:attrNameLst>
                                      </p:cBhvr>
                                      <p:to>
                                        <p:strVal val="visible"/>
                                      </p:to>
                                    </p:set>
                                    <p:animEffect transition="in" filter="fade">
                                      <p:cBhvr>
                                        <p:cTn id="17" dur="1000"/>
                                        <p:tgtEl>
                                          <p:spTgt spid="1485"/>
                                        </p:tgtEl>
                                      </p:cBhvr>
                                    </p:animEffect>
                                    <p:anim calcmode="lin" valueType="num">
                                      <p:cBhvr>
                                        <p:cTn id="18" dur="1000" fill="hold"/>
                                        <p:tgtEl>
                                          <p:spTgt spid="1485"/>
                                        </p:tgtEl>
                                        <p:attrNameLst>
                                          <p:attrName>ppt_x</p:attrName>
                                        </p:attrNameLst>
                                      </p:cBhvr>
                                      <p:tavLst>
                                        <p:tav tm="0">
                                          <p:val>
                                            <p:strVal val="#ppt_x"/>
                                          </p:val>
                                        </p:tav>
                                        <p:tav tm="100000">
                                          <p:val>
                                            <p:strVal val="#ppt_x"/>
                                          </p:val>
                                        </p:tav>
                                      </p:tavLst>
                                    </p:anim>
                                    <p:anim calcmode="lin" valueType="num">
                                      <p:cBhvr>
                                        <p:cTn id="19" dur="1000" fill="hold"/>
                                        <p:tgtEl>
                                          <p:spTgt spid="148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6" presetClass="emph" presetSubtype="0" fill="hold" grpId="1" nodeType="afterEffect">
                                  <p:stCondLst>
                                    <p:cond delay="0"/>
                                  </p:stCondLst>
                                  <p:iterate type="lt">
                                    <p:tmPct val="10000"/>
                                  </p:iterate>
                                  <p:childTnLst>
                                    <p:animEffect transition="out" filter="fade">
                                      <p:cBhvr>
                                        <p:cTn id="22" dur="500" tmFilter="0, 0; .2, .5; .8, .5; 1, 0"/>
                                        <p:tgtEl>
                                          <p:spTgt spid="1485"/>
                                        </p:tgtEl>
                                      </p:cBhvr>
                                    </p:animEffect>
                                    <p:animScale>
                                      <p:cBhvr>
                                        <p:cTn id="23" dur="250" autoRev="1" fill="hold"/>
                                        <p:tgtEl>
                                          <p:spTgt spid="148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 grpId="0" animBg="1"/>
      <p:bldP spid="1485" grpId="0"/>
      <p:bldP spid="1485" grpId="1"/>
      <p:bldP spid="1486" grpId="0"/>
    </p:bldLst>
  </p:timing>
</p:sld>
</file>

<file path=ppt/slides/slide19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487" name="矩形"/>
          <p:cNvSpPr/>
          <p:nvPr/>
        </p:nvSpPr>
        <p:spPr>
          <a:xfrm>
            <a:off x="1425064" y="305039"/>
            <a:ext cx="3883641"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考点１：支付结算纪律</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1488" name="表格"/>
          <p:cNvGraphicFramePr>
            <a:graphicFrameLocks noGrp="1"/>
          </p:cNvGraphicFramePr>
          <p:nvPr/>
        </p:nvGraphicFramePr>
        <p:xfrm>
          <a:off x="777887" y="1701362"/>
          <a:ext cx="10608118" cy="4841989"/>
        </p:xfrm>
        <a:graphic>
          <a:graphicData uri="http://schemas.openxmlformats.org/drawingml/2006/table">
            <a:tbl>
              <a:tblPr bandRow="1">
                <a:noFill/>
              </a:tblPr>
              <a:tblGrid>
                <a:gridCol w="1753742"/>
                <a:gridCol w="8854376"/>
              </a:tblGrid>
              <a:tr h="301320">
                <a:tc>
                  <a:txBody>
                    <a:bodyPr/>
                    <a:lstStyle/>
                    <a:p>
                      <a:pPr marL="0" indent="0" algn="ctr">
                        <a:lnSpc>
                          <a:spcPct val="129000"/>
                        </a:lnSpc>
                        <a:spcBef>
                          <a:spcPts val="300"/>
                        </a:spcBef>
                        <a:spcAft>
                          <a:spcPts val="3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分类</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29000"/>
                        </a:lnSpc>
                        <a:spcBef>
                          <a:spcPts val="300"/>
                        </a:spcBef>
                        <a:spcAft>
                          <a:spcPts val="3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1521460">
                <a:tc>
                  <a:txBody>
                    <a:bodyPr/>
                    <a:lstStyle/>
                    <a:p>
                      <a:pPr marL="0" indent="0" algn="ctr">
                        <a:lnSpc>
                          <a:spcPct val="129000"/>
                        </a:lnSpc>
                        <a:spcBef>
                          <a:spcPts val="300"/>
                        </a:spcBef>
                        <a:spcAft>
                          <a:spcPts val="3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单位和个人</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l">
                        <a:lnSpc>
                          <a:spcPct val="129000"/>
                        </a:lnSpc>
                        <a:spcBef>
                          <a:spcPts val="300"/>
                        </a:spcBef>
                        <a:spcAft>
                          <a:spcPts val="3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（1）不准签发没有资金保证的票据或远期支票，套取银行信用</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（2）不准签发、取得和转让没有真实交易和债权债务的票据，套取银行和他人资金</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（3）不准无理拒绝付款，任意占用他人资金</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（4）不准违反规定开立和使用账户</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2966643">
                <a:tc>
                  <a:txBody>
                    <a:bodyPr/>
                    <a:lstStyle/>
                    <a:p>
                      <a:pPr marL="0" indent="0" algn="ctr">
                        <a:lnSpc>
                          <a:spcPct val="129000"/>
                        </a:lnSpc>
                        <a:spcBef>
                          <a:spcPts val="300"/>
                        </a:spcBef>
                        <a:spcAft>
                          <a:spcPts val="3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银行</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l">
                        <a:lnSpc>
                          <a:spcPct val="129000"/>
                        </a:lnSpc>
                        <a:spcBef>
                          <a:spcPts val="300"/>
                        </a:spcBef>
                        <a:spcAft>
                          <a:spcPts val="3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（1）不准以任何理由压票、任意退票、截留挪用客户和他行资金</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（2）不准无理拒绝支付应由银行支付的票据款项</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（3）不准受理无理拒付、不扣少扣滞纳金</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（4）不准违章签发、承兑、贴现票据，套取银行资金</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（5）不准签发空头银行汇票、银行本票和办理空头汇款</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（6）不准在支付结算制度之外规定附加条件，影响汇路畅通</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（7）不准违反规定为单位和个人开立账户</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（8）不准拒绝受理、代理他行正常结算业务</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
        <p:nvSpPr>
          <p:cNvPr id="1489" name="矩形"/>
          <p:cNvSpPr/>
          <p:nvPr/>
        </p:nvSpPr>
        <p:spPr>
          <a:xfrm>
            <a:off x="781038" y="1191167"/>
            <a:ext cx="9990452" cy="358137"/>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支付结算纪律是银行、单位和个人办理支付结算业务所应遵守的基本规定，具体内容如下图所示。</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89"/>
                                        </p:tgtEl>
                                        <p:attrNameLst>
                                          <p:attrName>style.visibility</p:attrName>
                                        </p:attrNameLst>
                                      </p:cBhvr>
                                      <p:to>
                                        <p:strVal val="visible"/>
                                      </p:to>
                                    </p:set>
                                    <p:animEffect transition="in" filter="fade">
                                      <p:cBhvr>
                                        <p:cTn id="7" dur="1000"/>
                                        <p:tgtEl>
                                          <p:spTgt spid="1489"/>
                                        </p:tgtEl>
                                      </p:cBhvr>
                                    </p:animEffect>
                                    <p:anim calcmode="lin" valueType="num">
                                      <p:cBhvr>
                                        <p:cTn id="8" dur="1000" fill="hold"/>
                                        <p:tgtEl>
                                          <p:spTgt spid="1489"/>
                                        </p:tgtEl>
                                        <p:attrNameLst>
                                          <p:attrName>ppt_x</p:attrName>
                                        </p:attrNameLst>
                                      </p:cBhvr>
                                      <p:tavLst>
                                        <p:tav tm="0">
                                          <p:val>
                                            <p:strVal val="#ppt_x"/>
                                          </p:val>
                                        </p:tav>
                                        <p:tav tm="100000">
                                          <p:val>
                                            <p:strVal val="#ppt_x"/>
                                          </p:val>
                                        </p:tav>
                                      </p:tavLst>
                                    </p:anim>
                                    <p:anim calcmode="lin" valueType="num">
                                      <p:cBhvr>
                                        <p:cTn id="9" dur="1000" fill="hold"/>
                                        <p:tgtEl>
                                          <p:spTgt spid="148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488"/>
                                        </p:tgtEl>
                                        <p:attrNameLst>
                                          <p:attrName>style.visibility</p:attrName>
                                        </p:attrNameLst>
                                      </p:cBhvr>
                                      <p:to>
                                        <p:strVal val="visible"/>
                                      </p:to>
                                    </p:set>
                                    <p:animEffect transition="in" filter="wipe(down)">
                                      <p:cBhvr>
                                        <p:cTn id="14" dur="500"/>
                                        <p:tgtEl>
                                          <p:spTgt spid="1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2" name="直线"/>
          <p:cNvSpPr/>
          <p:nvPr/>
        </p:nvSpPr>
        <p:spPr>
          <a:xfrm>
            <a:off x="-925264" y="7088713"/>
            <a:ext cx="4238625" cy="0"/>
          </a:xfrm>
          <a:prstGeom prst="line">
            <a:avLst/>
          </a:prstGeom>
          <a:noFill/>
          <a:ln w="6350" cap="flat" cmpd="sng">
            <a:solidFill>
              <a:srgbClr val="86D7D4"/>
            </a:solidFill>
            <a:prstDash val="solid"/>
            <a:round/>
          </a:ln>
        </p:spPr>
        <p:txBody>
          <a:bodyPr rtlCol="0" anchor="ctr"/>
          <a:lstStyle/>
          <a:p>
            <a:pPr algn="ctr"/>
          </a:p>
        </p:txBody>
      </p:sp>
      <p:grpSp>
        <p:nvGrpSpPr>
          <p:cNvPr id="26" name="组合"/>
          <p:cNvGrpSpPr/>
          <p:nvPr/>
        </p:nvGrpSpPr>
        <p:grpSpPr>
          <a:xfrm>
            <a:off x="2641138" y="2294549"/>
            <a:ext cx="2213187" cy="3819525"/>
            <a:chOff x="2641138" y="2294549"/>
            <a:chExt cx="2213187" cy="3819525"/>
          </a:xfrm>
        </p:grpSpPr>
        <p:sp>
          <p:nvSpPr>
            <p:cNvPr id="23" name="曲线"/>
            <p:cNvSpPr/>
            <p:nvPr/>
          </p:nvSpPr>
          <p:spPr>
            <a:xfrm>
              <a:off x="2694380" y="2294549"/>
              <a:ext cx="2159945" cy="3819525"/>
            </a:xfrm>
            <a:custGeom>
              <a:avLst/>
              <a:gdLst>
                <a:gd name="T1" fmla="*/ 0 w 21600"/>
                <a:gd name="T2" fmla="*/ 0 h 21600"/>
                <a:gd name="T3" fmla="*/ 21600 w 21600"/>
                <a:gd name="T4" fmla="*/ 21600 h 21600"/>
              </a:gdLst>
              <a:ahLst/>
              <a:cxnLst/>
              <a:rect l="T1" t="T2" r="T3" b="T4"/>
              <a:pathLst>
                <a:path w="21600" h="21600">
                  <a:moveTo>
                    <a:pt x="10799" y="0"/>
                  </a:moveTo>
                  <a:cubicBezTo>
                    <a:pt x="11198" y="0"/>
                    <a:pt x="11596" y="52"/>
                    <a:pt x="11893" y="159"/>
                  </a:cubicBezTo>
                  <a:cubicBezTo>
                    <a:pt x="20499" y="3208"/>
                    <a:pt x="20499" y="3208"/>
                    <a:pt x="20499" y="3208"/>
                  </a:cubicBezTo>
                  <a:cubicBezTo>
                    <a:pt x="21096" y="3422"/>
                    <a:pt x="21599" y="3949"/>
                    <a:pt x="21599" y="4384"/>
                  </a:cubicBezTo>
                  <a:lnTo>
                    <a:pt x="21599" y="7230"/>
                  </a:lnTo>
                  <a:lnTo>
                    <a:pt x="21599" y="8282"/>
                  </a:lnTo>
                  <a:lnTo>
                    <a:pt x="21599" y="10476"/>
                  </a:lnTo>
                  <a:lnTo>
                    <a:pt x="21599" y="11127"/>
                  </a:lnTo>
                  <a:lnTo>
                    <a:pt x="21599" y="13323"/>
                  </a:lnTo>
                  <a:lnTo>
                    <a:pt x="21599" y="14375"/>
                  </a:lnTo>
                  <a:lnTo>
                    <a:pt x="21599" y="17220"/>
                  </a:lnTo>
                  <a:cubicBezTo>
                    <a:pt x="21599" y="17647"/>
                    <a:pt x="21096" y="18180"/>
                    <a:pt x="20499" y="18398"/>
                  </a:cubicBezTo>
                  <a:cubicBezTo>
                    <a:pt x="11893" y="21443"/>
                    <a:pt x="11893" y="21443"/>
                    <a:pt x="11893" y="21443"/>
                  </a:cubicBezTo>
                  <a:cubicBezTo>
                    <a:pt x="11294" y="21651"/>
                    <a:pt x="10301" y="21651"/>
                    <a:pt x="9700" y="21443"/>
                  </a:cubicBezTo>
                  <a:cubicBezTo>
                    <a:pt x="1090" y="18398"/>
                    <a:pt x="1090" y="18398"/>
                    <a:pt x="1090" y="18398"/>
                  </a:cubicBezTo>
                  <a:cubicBezTo>
                    <a:pt x="493" y="18180"/>
                    <a:pt x="0" y="17647"/>
                    <a:pt x="0" y="17220"/>
                  </a:cubicBezTo>
                  <a:cubicBezTo>
                    <a:pt x="0" y="16077"/>
                    <a:pt x="0" y="15150"/>
                    <a:pt x="0" y="14394"/>
                  </a:cubicBezTo>
                  <a:lnTo>
                    <a:pt x="0" y="14375"/>
                  </a:lnTo>
                  <a:lnTo>
                    <a:pt x="0" y="13699"/>
                  </a:lnTo>
                  <a:lnTo>
                    <a:pt x="0" y="13323"/>
                  </a:lnTo>
                  <a:lnTo>
                    <a:pt x="0" y="13302"/>
                  </a:lnTo>
                  <a:lnTo>
                    <a:pt x="0" y="13108"/>
                  </a:lnTo>
                  <a:cubicBezTo>
                    <a:pt x="0" y="12928"/>
                    <a:pt x="0" y="12764"/>
                    <a:pt x="0" y="12617"/>
                  </a:cubicBezTo>
                  <a:lnTo>
                    <a:pt x="0" y="12362"/>
                  </a:lnTo>
                  <a:lnTo>
                    <a:pt x="0" y="12253"/>
                  </a:lnTo>
                  <a:lnTo>
                    <a:pt x="0" y="12212"/>
                  </a:lnTo>
                  <a:cubicBezTo>
                    <a:pt x="0" y="12033"/>
                    <a:pt x="0" y="11882"/>
                    <a:pt x="0" y="11756"/>
                  </a:cubicBezTo>
                  <a:lnTo>
                    <a:pt x="0" y="11550"/>
                  </a:lnTo>
                  <a:lnTo>
                    <a:pt x="0" y="11448"/>
                  </a:lnTo>
                  <a:lnTo>
                    <a:pt x="0" y="11314"/>
                  </a:lnTo>
                  <a:lnTo>
                    <a:pt x="0" y="11224"/>
                  </a:lnTo>
                  <a:cubicBezTo>
                    <a:pt x="0" y="11127"/>
                    <a:pt x="0" y="11127"/>
                    <a:pt x="0" y="11127"/>
                  </a:cubicBezTo>
                  <a:lnTo>
                    <a:pt x="0" y="10853"/>
                  </a:lnTo>
                  <a:lnTo>
                    <a:pt x="0" y="10499"/>
                  </a:lnTo>
                  <a:lnTo>
                    <a:pt x="0" y="10476"/>
                  </a:lnTo>
                  <a:lnTo>
                    <a:pt x="0" y="10261"/>
                  </a:lnTo>
                  <a:lnTo>
                    <a:pt x="0" y="9924"/>
                  </a:lnTo>
                  <a:lnTo>
                    <a:pt x="0" y="9769"/>
                  </a:lnTo>
                  <a:lnTo>
                    <a:pt x="0" y="9419"/>
                  </a:lnTo>
                  <a:lnTo>
                    <a:pt x="0" y="9406"/>
                  </a:lnTo>
                  <a:lnTo>
                    <a:pt x="0" y="9363"/>
                  </a:lnTo>
                  <a:lnTo>
                    <a:pt x="0" y="8984"/>
                  </a:lnTo>
                  <a:lnTo>
                    <a:pt x="0" y="8908"/>
                  </a:lnTo>
                  <a:lnTo>
                    <a:pt x="0" y="8610"/>
                  </a:lnTo>
                  <a:lnTo>
                    <a:pt x="0" y="8602"/>
                  </a:lnTo>
                  <a:lnTo>
                    <a:pt x="0" y="8467"/>
                  </a:lnTo>
                  <a:lnTo>
                    <a:pt x="0" y="8377"/>
                  </a:lnTo>
                  <a:lnTo>
                    <a:pt x="0" y="8294"/>
                  </a:lnTo>
                  <a:lnTo>
                    <a:pt x="0" y="8282"/>
                  </a:lnTo>
                  <a:lnTo>
                    <a:pt x="0" y="8028"/>
                  </a:lnTo>
                  <a:lnTo>
                    <a:pt x="0" y="7650"/>
                  </a:lnTo>
                  <a:lnTo>
                    <a:pt x="0" y="7638"/>
                  </a:lnTo>
                  <a:cubicBezTo>
                    <a:pt x="0" y="7230"/>
                    <a:pt x="0" y="7230"/>
                    <a:pt x="0" y="7230"/>
                  </a:cubicBezTo>
                  <a:lnTo>
                    <a:pt x="0" y="7075"/>
                  </a:lnTo>
                  <a:cubicBezTo>
                    <a:pt x="0" y="4384"/>
                    <a:pt x="0" y="4384"/>
                    <a:pt x="0" y="4384"/>
                  </a:cubicBezTo>
                  <a:cubicBezTo>
                    <a:pt x="0" y="3949"/>
                    <a:pt x="493" y="3422"/>
                    <a:pt x="1090" y="3208"/>
                  </a:cubicBezTo>
                  <a:cubicBezTo>
                    <a:pt x="9700" y="159"/>
                    <a:pt x="9700" y="159"/>
                    <a:pt x="9700" y="159"/>
                  </a:cubicBezTo>
                  <a:cubicBezTo>
                    <a:pt x="10001" y="52"/>
                    <a:pt x="10398" y="0"/>
                    <a:pt x="10799" y="0"/>
                  </a:cubicBezTo>
                  <a:close/>
                </a:path>
              </a:pathLst>
            </a:custGeom>
            <a:solidFill>
              <a:schemeClr val="accent4"/>
            </a:solidFill>
            <a:ln w="12700" cap="flat" cmpd="sng">
              <a:noFill/>
              <a:prstDash val="solid"/>
              <a:round/>
            </a:ln>
          </p:spPr>
          <p:txBody>
            <a:bodyPr rtlCol="0" anchor="ctr"/>
            <a:lstStyle/>
            <a:p>
              <a:pPr algn="ctr"/>
            </a:p>
          </p:txBody>
        </p:sp>
        <p:sp>
          <p:nvSpPr>
            <p:cNvPr id="24" name="矩形"/>
            <p:cNvSpPr/>
            <p:nvPr/>
          </p:nvSpPr>
          <p:spPr>
            <a:xfrm>
              <a:off x="3264851" y="2621549"/>
              <a:ext cx="1057090" cy="910590"/>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en-US" altLang="zh-CN" sz="5400" b="0" i="0" u="none" strike="noStrike" kern="1200" cap="none" spc="0" baseline="0">
                  <a:solidFill>
                    <a:srgbClr val="BEFAFF"/>
                  </a:solidFill>
                  <a:latin typeface="微软雅黑" panose="020B0503020204020204" charset="-122"/>
                  <a:ea typeface="微软雅黑" panose="020B0503020204020204" charset="-122"/>
                  <a:cs typeface="Arial" panose="020B0604020202020204" pitchFamily="34" charset="0"/>
                </a:rPr>
                <a:t>2</a:t>
              </a:r>
              <a:endParaRPr lang="zh-CN" altLang="en-US" sz="5400" b="0" i="0" u="none" strike="noStrike" kern="1200" cap="none" spc="0" baseline="0">
                <a:solidFill>
                  <a:srgbClr val="BEFAFF"/>
                </a:solidFill>
                <a:latin typeface="微软雅黑" panose="020B0503020204020204" charset="-122"/>
                <a:ea typeface="微软雅黑" panose="020B0503020204020204" charset="-122"/>
                <a:cs typeface="Arial" panose="020B0604020202020204" pitchFamily="34" charset="0"/>
              </a:endParaRPr>
            </a:p>
          </p:txBody>
        </p:sp>
        <p:sp>
          <p:nvSpPr>
            <p:cNvPr id="25" name="矩形"/>
            <p:cNvSpPr/>
            <p:nvPr/>
          </p:nvSpPr>
          <p:spPr>
            <a:xfrm>
              <a:off x="2641138" y="3396377"/>
              <a:ext cx="2205331" cy="219255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9000"/>
                </a:lnSpc>
                <a:spcBef>
                  <a:spcPts val="0"/>
                </a:spcBef>
                <a:spcAft>
                  <a:spcPts val="0"/>
                </a:spcAft>
                <a:buNone/>
              </a:pPr>
              <a:r>
                <a:rPr lang="en-US" altLang="zh-CN" sz="2000" b="1" i="0" u="none" strike="noStrike" kern="1200" cap="none" spc="0" baseline="0">
                  <a:solidFill>
                    <a:schemeClr val="bg1"/>
                  </a:solidFill>
                  <a:latin typeface="Century Gothic" panose="020B0502020202020204" charset="0"/>
                  <a:ea typeface="微软雅黑" panose="020B0503020204020204" charset="-122"/>
                  <a:cs typeface="Arial" panose="020B0604020202020204" pitchFamily="34" charset="0"/>
                </a:rPr>
                <a:t>     </a:t>
              </a:r>
              <a:r>
                <a:rPr lang="zh-CN" altLang="en-US" sz="2000" b="1" i="0" u="none" strike="noStrike" kern="1200" cap="none" spc="0" baseline="0">
                  <a:solidFill>
                    <a:schemeClr val="bg1"/>
                  </a:solidFill>
                  <a:latin typeface="Century Gothic" panose="020B0502020202020204" charset="0"/>
                  <a:ea typeface="微软雅黑" panose="020B0503020204020204" charset="-122"/>
                  <a:cs typeface="Arial" panose="020B0604020202020204" pitchFamily="34" charset="0"/>
                </a:rPr>
                <a:t>银行结算账户</a:t>
              </a:r>
              <a:br>
                <a:rPr lang="zh-CN" altLang="en-US" sz="2000" b="1" i="0" u="none" strike="noStrike" kern="1200" cap="none" spc="0" baseline="0">
                  <a:solidFill>
                    <a:schemeClr val="bg1"/>
                  </a:solidFill>
                  <a:latin typeface="Century Gothic" panose="020B0502020202020204" charset="0"/>
                  <a:ea typeface="微软雅黑" panose="020B0503020204020204" charset="-122"/>
                  <a:cs typeface="Arial" panose="020B0604020202020204" pitchFamily="34" charset="0"/>
                </a:rPr>
              </a:br>
              <a:r>
                <a:rPr lang="en-US" altLang="zh-CN" sz="1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1.</a:t>
              </a:r>
              <a:r>
                <a:rPr lang="zh-CN" altLang="en-US" sz="1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概念和种类　</a:t>
              </a:r>
              <a:br>
                <a:rPr lang="zh-CN" altLang="en-US" sz="1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br>
              <a:r>
                <a:rPr lang="en-US" altLang="zh-CN" sz="1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2.</a:t>
              </a:r>
              <a:r>
                <a:rPr lang="zh-CN" altLang="en-US" sz="1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开立变更和撤销</a:t>
              </a:r>
              <a:br>
                <a:rPr lang="zh-CN" altLang="en-US" sz="1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br>
              <a:r>
                <a:rPr lang="en-US" altLang="zh-CN" sz="1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3.各类银行结算账户</a:t>
              </a:r>
              <a:br>
                <a:rPr lang="zh-CN" altLang="en-US" sz="1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br>
              <a:r>
                <a:rPr lang="zh-CN" altLang="en-US" sz="1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的开立和使用</a:t>
              </a:r>
              <a:br>
                <a:rPr lang="zh-CN" altLang="en-US" sz="1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br>
              <a:r>
                <a:rPr lang="en-US" altLang="zh-CN" sz="1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4.账户的管理</a:t>
              </a:r>
              <a:endParaRPr lang="zh-CN" altLang="en-US" sz="1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grpSp>
      <p:sp>
        <p:nvSpPr>
          <p:cNvPr id="27" name="矩形"/>
          <p:cNvSpPr/>
          <p:nvPr/>
        </p:nvSpPr>
        <p:spPr>
          <a:xfrm>
            <a:off x="3847186" y="631374"/>
            <a:ext cx="4300632" cy="1596390"/>
          </a:xfrm>
          <a:prstGeom prst="rect">
            <a:avLst/>
          </a:prstGeom>
          <a:noFill/>
          <a:ln w="9525" cap="flat" cmpd="sng">
            <a:noFill/>
            <a:prstDash val="solid"/>
            <a:miter/>
          </a:ln>
        </p:spPr>
        <p:txBody>
          <a:bodyPr vert="horz" wrap="square" lIns="91440" tIns="45720" rIns="91440" bIns="45720" anchor="t" anchorCtr="0">
            <a:spAutoFit/>
          </a:bodyPr>
          <a:lstStyle/>
          <a:p>
            <a:pPr marL="0" indent="0" algn="ctr" fontAlgn="auto">
              <a:lnSpc>
                <a:spcPct val="100000"/>
              </a:lnSpc>
              <a:spcBef>
                <a:spcPts val="0"/>
              </a:spcBef>
              <a:spcAft>
                <a:spcPts val="0"/>
              </a:spcAft>
              <a:buNone/>
            </a:pPr>
            <a:r>
              <a:rPr lang="en-US" altLang="zh-CN" sz="6000" b="0" i="0" u="none" strike="noStrike" kern="1200" cap="none" spc="0" baseline="0">
                <a:solidFill>
                  <a:srgbClr val="797979"/>
                </a:solidFill>
                <a:latin typeface="微软雅黑" panose="020B0503020204020204" charset="-122"/>
                <a:ea typeface="微软雅黑" panose="020B0503020204020204" charset="-122"/>
                <a:cs typeface="Arial" panose="020B0604020202020204" pitchFamily="34" charset="0"/>
              </a:rPr>
              <a:t>CONTENTS</a:t>
            </a:r>
            <a:endParaRPr lang="en-US" altLang="zh-CN" sz="6000" b="0" i="0" u="none" strike="noStrike" kern="1200" cap="none" spc="0" baseline="0">
              <a:solidFill>
                <a:srgbClr val="797979"/>
              </a:solidFill>
              <a:latin typeface="微软雅黑" panose="020B0503020204020204" charset="-122"/>
              <a:ea typeface="微软雅黑" panose="020B0503020204020204" charset="-122"/>
              <a:cs typeface="Arial" panose="020B0604020202020204" pitchFamily="34" charset="0"/>
            </a:endParaRPr>
          </a:p>
          <a:p>
            <a:pPr marL="0" indent="0" algn="ctr" fontAlgn="auto">
              <a:lnSpc>
                <a:spcPct val="100000"/>
              </a:lnSpc>
              <a:spcBef>
                <a:spcPts val="0"/>
              </a:spcBef>
              <a:spcAft>
                <a:spcPts val="0"/>
              </a:spcAft>
              <a:buNone/>
            </a:pPr>
            <a:r>
              <a:rPr lang="zh-CN" altLang="en-US" sz="4000" b="0" i="0" u="none" strike="noStrike" kern="1200" cap="none" spc="0" baseline="0">
                <a:solidFill>
                  <a:srgbClr val="797979"/>
                </a:solidFill>
                <a:latin typeface="微软雅黑" panose="020B0503020204020204" charset="-122"/>
                <a:ea typeface="微软雅黑" panose="020B0503020204020204" charset="-122"/>
                <a:cs typeface="Arial" panose="020B0604020202020204" pitchFamily="34" charset="0"/>
              </a:rPr>
              <a:t>目录</a:t>
            </a:r>
            <a:endParaRPr lang="zh-CN" altLang="en-US" sz="4000" b="0" i="0" u="none" strike="noStrike" kern="1200" cap="none" spc="0" baseline="0">
              <a:solidFill>
                <a:srgbClr val="797979"/>
              </a:solidFill>
              <a:latin typeface="微软雅黑" panose="020B0503020204020204" charset="-122"/>
              <a:ea typeface="微软雅黑" panose="020B0503020204020204" charset="-122"/>
              <a:cs typeface="Arial" panose="020B0604020202020204" pitchFamily="34" charset="0"/>
            </a:endParaRPr>
          </a:p>
        </p:txBody>
      </p:sp>
      <p:sp>
        <p:nvSpPr>
          <p:cNvPr id="28" name="直线"/>
          <p:cNvSpPr/>
          <p:nvPr/>
        </p:nvSpPr>
        <p:spPr>
          <a:xfrm>
            <a:off x="3885345" y="1624375"/>
            <a:ext cx="4238625" cy="0"/>
          </a:xfrm>
          <a:prstGeom prst="line">
            <a:avLst/>
          </a:prstGeom>
          <a:noFill/>
          <a:ln w="6350" cap="flat" cmpd="sng">
            <a:solidFill>
              <a:srgbClr val="86D7D4"/>
            </a:solidFill>
            <a:prstDash val="solid"/>
            <a:round/>
          </a:ln>
        </p:spPr>
        <p:txBody>
          <a:bodyPr rtlCol="0" anchor="ctr"/>
          <a:lstStyle/>
          <a:p>
            <a:pPr algn="ctr"/>
          </a:p>
        </p:txBody>
      </p:sp>
      <p:grpSp>
        <p:nvGrpSpPr>
          <p:cNvPr id="32" name="组合"/>
          <p:cNvGrpSpPr/>
          <p:nvPr/>
        </p:nvGrpSpPr>
        <p:grpSpPr>
          <a:xfrm>
            <a:off x="7338468" y="2291474"/>
            <a:ext cx="2159962" cy="3819525"/>
            <a:chOff x="7338468" y="2291474"/>
            <a:chExt cx="2159962" cy="3819525"/>
          </a:xfrm>
        </p:grpSpPr>
        <p:sp>
          <p:nvSpPr>
            <p:cNvPr id="29" name="曲线"/>
            <p:cNvSpPr/>
            <p:nvPr/>
          </p:nvSpPr>
          <p:spPr>
            <a:xfrm>
              <a:off x="7338468" y="2291474"/>
              <a:ext cx="2159962" cy="3819525"/>
            </a:xfrm>
            <a:custGeom>
              <a:avLst/>
              <a:gdLst>
                <a:gd name="T1" fmla="*/ 0 w 21600"/>
                <a:gd name="T2" fmla="*/ 0 h 21600"/>
                <a:gd name="T3" fmla="*/ 21600 w 21600"/>
                <a:gd name="T4" fmla="*/ 21600 h 21600"/>
              </a:gdLst>
              <a:ahLst/>
              <a:cxnLst/>
              <a:rect l="T1" t="T2" r="T3" b="T4"/>
              <a:pathLst>
                <a:path w="21600" h="21600">
                  <a:moveTo>
                    <a:pt x="10797" y="0"/>
                  </a:moveTo>
                  <a:cubicBezTo>
                    <a:pt x="11189" y="0"/>
                    <a:pt x="11592" y="52"/>
                    <a:pt x="11890" y="156"/>
                  </a:cubicBezTo>
                  <a:cubicBezTo>
                    <a:pt x="20499" y="3207"/>
                    <a:pt x="20499" y="3207"/>
                    <a:pt x="20499" y="3207"/>
                  </a:cubicBezTo>
                  <a:cubicBezTo>
                    <a:pt x="21100" y="3421"/>
                    <a:pt x="21597" y="3949"/>
                    <a:pt x="21597" y="4384"/>
                  </a:cubicBezTo>
                  <a:lnTo>
                    <a:pt x="21597" y="7230"/>
                  </a:lnTo>
                  <a:lnTo>
                    <a:pt x="21597" y="8276"/>
                  </a:lnTo>
                  <a:lnTo>
                    <a:pt x="21597" y="10477"/>
                  </a:lnTo>
                  <a:lnTo>
                    <a:pt x="21597" y="11127"/>
                  </a:lnTo>
                  <a:lnTo>
                    <a:pt x="21597" y="13324"/>
                  </a:lnTo>
                  <a:lnTo>
                    <a:pt x="21597" y="14375"/>
                  </a:lnTo>
                  <a:lnTo>
                    <a:pt x="21597" y="17221"/>
                  </a:lnTo>
                  <a:cubicBezTo>
                    <a:pt x="21597" y="17647"/>
                    <a:pt x="21100" y="18180"/>
                    <a:pt x="20499" y="18398"/>
                  </a:cubicBezTo>
                  <a:cubicBezTo>
                    <a:pt x="11890" y="21443"/>
                    <a:pt x="11890" y="21443"/>
                    <a:pt x="11890" y="21443"/>
                  </a:cubicBezTo>
                  <a:cubicBezTo>
                    <a:pt x="11294" y="21651"/>
                    <a:pt x="10301" y="21651"/>
                    <a:pt x="9698" y="21443"/>
                  </a:cubicBezTo>
                  <a:cubicBezTo>
                    <a:pt x="1091" y="18398"/>
                    <a:pt x="1091" y="18398"/>
                    <a:pt x="1091" y="18398"/>
                  </a:cubicBezTo>
                  <a:cubicBezTo>
                    <a:pt x="494" y="18180"/>
                    <a:pt x="0" y="17647"/>
                    <a:pt x="0" y="17221"/>
                  </a:cubicBezTo>
                  <a:cubicBezTo>
                    <a:pt x="0" y="16078"/>
                    <a:pt x="0" y="15151"/>
                    <a:pt x="0" y="14395"/>
                  </a:cubicBezTo>
                  <a:lnTo>
                    <a:pt x="0" y="14375"/>
                  </a:lnTo>
                  <a:lnTo>
                    <a:pt x="0" y="13699"/>
                  </a:lnTo>
                  <a:lnTo>
                    <a:pt x="0" y="13324"/>
                  </a:lnTo>
                  <a:lnTo>
                    <a:pt x="0" y="13302"/>
                  </a:lnTo>
                  <a:lnTo>
                    <a:pt x="0" y="13108"/>
                  </a:lnTo>
                  <a:cubicBezTo>
                    <a:pt x="0" y="12928"/>
                    <a:pt x="0" y="12764"/>
                    <a:pt x="0" y="12614"/>
                  </a:cubicBezTo>
                  <a:lnTo>
                    <a:pt x="0" y="12363"/>
                  </a:lnTo>
                  <a:lnTo>
                    <a:pt x="0" y="12253"/>
                  </a:lnTo>
                  <a:lnTo>
                    <a:pt x="0" y="12212"/>
                  </a:lnTo>
                  <a:cubicBezTo>
                    <a:pt x="0" y="12033"/>
                    <a:pt x="0" y="11880"/>
                    <a:pt x="0" y="11755"/>
                  </a:cubicBezTo>
                  <a:lnTo>
                    <a:pt x="0" y="11548"/>
                  </a:lnTo>
                  <a:lnTo>
                    <a:pt x="0" y="11448"/>
                  </a:lnTo>
                  <a:lnTo>
                    <a:pt x="0" y="11314"/>
                  </a:lnTo>
                  <a:lnTo>
                    <a:pt x="0" y="11224"/>
                  </a:lnTo>
                  <a:cubicBezTo>
                    <a:pt x="0" y="11127"/>
                    <a:pt x="0" y="11127"/>
                    <a:pt x="0" y="11127"/>
                  </a:cubicBezTo>
                  <a:lnTo>
                    <a:pt x="0" y="10851"/>
                  </a:lnTo>
                  <a:lnTo>
                    <a:pt x="0" y="10499"/>
                  </a:lnTo>
                  <a:lnTo>
                    <a:pt x="0" y="10477"/>
                  </a:lnTo>
                  <a:lnTo>
                    <a:pt x="0" y="10261"/>
                  </a:lnTo>
                  <a:lnTo>
                    <a:pt x="0" y="9924"/>
                  </a:lnTo>
                  <a:lnTo>
                    <a:pt x="0" y="9769"/>
                  </a:lnTo>
                  <a:lnTo>
                    <a:pt x="0" y="9419"/>
                  </a:lnTo>
                  <a:lnTo>
                    <a:pt x="0" y="9406"/>
                  </a:lnTo>
                  <a:lnTo>
                    <a:pt x="0" y="9363"/>
                  </a:lnTo>
                  <a:lnTo>
                    <a:pt x="0" y="8985"/>
                  </a:lnTo>
                  <a:lnTo>
                    <a:pt x="0" y="8909"/>
                  </a:lnTo>
                  <a:lnTo>
                    <a:pt x="0" y="8610"/>
                  </a:lnTo>
                  <a:lnTo>
                    <a:pt x="0" y="8601"/>
                  </a:lnTo>
                  <a:lnTo>
                    <a:pt x="0" y="8467"/>
                  </a:lnTo>
                  <a:lnTo>
                    <a:pt x="0" y="8376"/>
                  </a:lnTo>
                  <a:lnTo>
                    <a:pt x="0" y="8293"/>
                  </a:lnTo>
                  <a:lnTo>
                    <a:pt x="0" y="8276"/>
                  </a:lnTo>
                  <a:lnTo>
                    <a:pt x="0" y="8027"/>
                  </a:lnTo>
                  <a:lnTo>
                    <a:pt x="0" y="7651"/>
                  </a:lnTo>
                  <a:lnTo>
                    <a:pt x="0" y="7634"/>
                  </a:lnTo>
                  <a:cubicBezTo>
                    <a:pt x="0" y="7230"/>
                    <a:pt x="0" y="7230"/>
                    <a:pt x="0" y="7230"/>
                  </a:cubicBezTo>
                  <a:lnTo>
                    <a:pt x="0" y="7077"/>
                  </a:lnTo>
                  <a:cubicBezTo>
                    <a:pt x="0" y="4384"/>
                    <a:pt x="0" y="4384"/>
                    <a:pt x="0" y="4384"/>
                  </a:cubicBezTo>
                  <a:cubicBezTo>
                    <a:pt x="0" y="3949"/>
                    <a:pt x="494" y="3421"/>
                    <a:pt x="1091" y="3207"/>
                  </a:cubicBezTo>
                  <a:cubicBezTo>
                    <a:pt x="9698" y="156"/>
                    <a:pt x="9698" y="156"/>
                    <a:pt x="9698" y="156"/>
                  </a:cubicBezTo>
                  <a:cubicBezTo>
                    <a:pt x="9998" y="52"/>
                    <a:pt x="10396" y="0"/>
                    <a:pt x="10797" y="0"/>
                  </a:cubicBezTo>
                  <a:close/>
                </a:path>
              </a:pathLst>
            </a:custGeom>
            <a:solidFill>
              <a:schemeClr val="accent4"/>
            </a:solidFill>
            <a:ln w="12700" cap="flat" cmpd="sng">
              <a:noFill/>
              <a:prstDash val="solid"/>
              <a:round/>
            </a:ln>
          </p:spPr>
          <p:txBody>
            <a:bodyPr rtlCol="0" anchor="ctr"/>
            <a:lstStyle/>
            <a:p>
              <a:pPr algn="ctr"/>
            </a:p>
          </p:txBody>
        </p:sp>
        <p:sp>
          <p:nvSpPr>
            <p:cNvPr id="30" name="矩形"/>
            <p:cNvSpPr/>
            <p:nvPr/>
          </p:nvSpPr>
          <p:spPr>
            <a:xfrm>
              <a:off x="7853747" y="2618473"/>
              <a:ext cx="1057092" cy="910589"/>
            </a:xfrm>
            <a:prstGeom prst="rect">
              <a:avLst/>
            </a:prstGeom>
            <a:noFill/>
            <a:ln w="9525" cap="flat" cmpd="sng">
              <a:noFill/>
              <a:prstDash val="solid"/>
              <a:miter/>
            </a:ln>
          </p:spPr>
          <p:txBody>
            <a:bodyPr vert="horz" wrap="square" lIns="91440" tIns="45720" rIns="91440" bIns="45720" anchor="t" anchorCtr="0">
              <a:spAutoFit/>
            </a:bodyPr>
            <a:lstStyle/>
            <a:p>
              <a:pPr marL="0" indent="0" algn="ctr" fontAlgn="auto">
                <a:lnSpc>
                  <a:spcPct val="100000"/>
                </a:lnSpc>
                <a:spcBef>
                  <a:spcPts val="0"/>
                </a:spcBef>
                <a:spcAft>
                  <a:spcPts val="0"/>
                </a:spcAft>
                <a:buNone/>
              </a:pPr>
              <a:r>
                <a:rPr lang="zh-CN" altLang="en-US" sz="5400" b="0" i="0" u="none" strike="noStrike" kern="1200" cap="none" spc="0" baseline="0">
                  <a:solidFill>
                    <a:srgbClr val="BEFAFF"/>
                  </a:solidFill>
                  <a:latin typeface="Agency FB" panose="020B0503020202020204" charset="0"/>
                  <a:ea typeface="微软雅黑" panose="020B0503020204020204" charset="-122"/>
                  <a:cs typeface="Arial" panose="020B0604020202020204" pitchFamily="34" charset="0"/>
                </a:rPr>
                <a:t>４</a:t>
              </a:r>
              <a:endParaRPr lang="zh-CN" altLang="en-US" sz="5400" b="0" i="0" u="none" strike="noStrike" kern="1200" cap="none" spc="0" baseline="0">
                <a:solidFill>
                  <a:srgbClr val="BEFAFF"/>
                </a:solidFill>
                <a:latin typeface="Agency FB" panose="020B0503020202020204" charset="0"/>
                <a:ea typeface="微软雅黑" panose="020B0503020204020204" charset="-122"/>
                <a:cs typeface="Arial" panose="020B0604020202020204" pitchFamily="34" charset="0"/>
              </a:endParaRPr>
            </a:p>
          </p:txBody>
        </p:sp>
        <p:sp>
          <p:nvSpPr>
            <p:cNvPr id="31" name="矩形"/>
            <p:cNvSpPr/>
            <p:nvPr/>
          </p:nvSpPr>
          <p:spPr>
            <a:xfrm>
              <a:off x="7380490" y="3379383"/>
              <a:ext cx="2117940" cy="2177415"/>
            </a:xfrm>
            <a:prstGeom prst="rect">
              <a:avLst/>
            </a:prstGeom>
            <a:noFill/>
            <a:ln w="9525" cap="flat" cmpd="sng">
              <a:noFill/>
              <a:prstDash val="solid"/>
              <a:miter/>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 支付机构非现金  </a:t>
              </a:r>
              <a:br>
                <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br>
              <a:r>
                <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       支付业务</a:t>
              </a:r>
              <a:br>
                <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br>
              <a:r>
                <a:rPr lang="en-US" altLang="zh-CN" sz="1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1.支付机构的概念</a:t>
              </a:r>
              <a:br>
                <a:rPr lang="zh-CN" altLang="en-US" sz="1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br>
              <a:r>
                <a:rPr lang="en-US" altLang="zh-CN" sz="1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2.网络支付</a:t>
              </a:r>
              <a:br>
                <a:rPr lang="zh-CN" altLang="en-US" sz="1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br>
              <a:r>
                <a:rPr lang="en-US" altLang="zh-CN" sz="1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3.预付卡</a:t>
              </a:r>
              <a:endParaRPr lang="zh-CN" altLang="en-US" sz="1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grpSp>
      <p:grpSp>
        <p:nvGrpSpPr>
          <p:cNvPr id="36" name="组合"/>
          <p:cNvGrpSpPr/>
          <p:nvPr/>
        </p:nvGrpSpPr>
        <p:grpSpPr>
          <a:xfrm>
            <a:off x="9655543" y="2297363"/>
            <a:ext cx="2159944" cy="3819523"/>
            <a:chOff x="9655543" y="2297363"/>
            <a:chExt cx="2159944" cy="3819523"/>
          </a:xfrm>
        </p:grpSpPr>
        <p:sp>
          <p:nvSpPr>
            <p:cNvPr id="33" name="曲线"/>
            <p:cNvSpPr/>
            <p:nvPr/>
          </p:nvSpPr>
          <p:spPr>
            <a:xfrm>
              <a:off x="9655543" y="2297363"/>
              <a:ext cx="2159944" cy="3819523"/>
            </a:xfrm>
            <a:custGeom>
              <a:avLst/>
              <a:gdLst>
                <a:gd name="T1" fmla="*/ 0 w 21600"/>
                <a:gd name="T2" fmla="*/ 0 h 21600"/>
                <a:gd name="T3" fmla="*/ 21600 w 21600"/>
                <a:gd name="T4" fmla="*/ 21600 h 21600"/>
              </a:gdLst>
              <a:ahLst/>
              <a:cxnLst/>
              <a:rect l="T1" t="T2" r="T3" b="T4"/>
              <a:pathLst>
                <a:path w="21600" h="21600">
                  <a:moveTo>
                    <a:pt x="10797" y="0"/>
                  </a:moveTo>
                  <a:cubicBezTo>
                    <a:pt x="11196" y="0"/>
                    <a:pt x="11585" y="52"/>
                    <a:pt x="11892" y="156"/>
                  </a:cubicBezTo>
                  <a:cubicBezTo>
                    <a:pt x="20492" y="3205"/>
                    <a:pt x="20492" y="3205"/>
                    <a:pt x="20492" y="3205"/>
                  </a:cubicBezTo>
                  <a:cubicBezTo>
                    <a:pt x="21100" y="3421"/>
                    <a:pt x="21597" y="3943"/>
                    <a:pt x="21597" y="4384"/>
                  </a:cubicBezTo>
                  <a:lnTo>
                    <a:pt x="21597" y="7229"/>
                  </a:lnTo>
                  <a:lnTo>
                    <a:pt x="21597" y="8278"/>
                  </a:lnTo>
                  <a:lnTo>
                    <a:pt x="21597" y="10477"/>
                  </a:lnTo>
                  <a:lnTo>
                    <a:pt x="21597" y="11127"/>
                  </a:lnTo>
                  <a:lnTo>
                    <a:pt x="21597" y="13321"/>
                  </a:lnTo>
                  <a:lnTo>
                    <a:pt x="21597" y="14373"/>
                  </a:lnTo>
                  <a:lnTo>
                    <a:pt x="21597" y="17219"/>
                  </a:lnTo>
                  <a:cubicBezTo>
                    <a:pt x="21597" y="17645"/>
                    <a:pt x="21100" y="18180"/>
                    <a:pt x="20492" y="18396"/>
                  </a:cubicBezTo>
                  <a:cubicBezTo>
                    <a:pt x="11892" y="21443"/>
                    <a:pt x="11892" y="21443"/>
                    <a:pt x="11892" y="21443"/>
                  </a:cubicBezTo>
                  <a:cubicBezTo>
                    <a:pt x="11287" y="21651"/>
                    <a:pt x="10301" y="21651"/>
                    <a:pt x="9691" y="21443"/>
                  </a:cubicBezTo>
                  <a:cubicBezTo>
                    <a:pt x="1098" y="18396"/>
                    <a:pt x="1098" y="18396"/>
                    <a:pt x="1098" y="18396"/>
                  </a:cubicBezTo>
                  <a:cubicBezTo>
                    <a:pt x="495" y="18180"/>
                    <a:pt x="0" y="17645"/>
                    <a:pt x="0" y="17219"/>
                  </a:cubicBezTo>
                  <a:cubicBezTo>
                    <a:pt x="0" y="16076"/>
                    <a:pt x="0" y="15150"/>
                    <a:pt x="0" y="14394"/>
                  </a:cubicBezTo>
                  <a:lnTo>
                    <a:pt x="0" y="14373"/>
                  </a:lnTo>
                  <a:lnTo>
                    <a:pt x="0" y="13698"/>
                  </a:lnTo>
                  <a:lnTo>
                    <a:pt x="0" y="13321"/>
                  </a:lnTo>
                  <a:lnTo>
                    <a:pt x="0" y="13301"/>
                  </a:lnTo>
                  <a:lnTo>
                    <a:pt x="0" y="13108"/>
                  </a:lnTo>
                  <a:cubicBezTo>
                    <a:pt x="0" y="12928"/>
                    <a:pt x="0" y="12763"/>
                    <a:pt x="0" y="12614"/>
                  </a:cubicBezTo>
                  <a:lnTo>
                    <a:pt x="0" y="12362"/>
                  </a:lnTo>
                  <a:lnTo>
                    <a:pt x="0" y="12252"/>
                  </a:lnTo>
                  <a:lnTo>
                    <a:pt x="0" y="12211"/>
                  </a:lnTo>
                  <a:cubicBezTo>
                    <a:pt x="0" y="12032"/>
                    <a:pt x="0" y="11879"/>
                    <a:pt x="0" y="11755"/>
                  </a:cubicBezTo>
                  <a:lnTo>
                    <a:pt x="0" y="11547"/>
                  </a:lnTo>
                  <a:lnTo>
                    <a:pt x="0" y="11447"/>
                  </a:lnTo>
                  <a:lnTo>
                    <a:pt x="0" y="11312"/>
                  </a:lnTo>
                  <a:lnTo>
                    <a:pt x="0" y="11224"/>
                  </a:lnTo>
                  <a:cubicBezTo>
                    <a:pt x="0" y="11127"/>
                    <a:pt x="0" y="11127"/>
                    <a:pt x="0" y="11127"/>
                  </a:cubicBezTo>
                  <a:lnTo>
                    <a:pt x="0" y="10851"/>
                  </a:lnTo>
                  <a:lnTo>
                    <a:pt x="0" y="10499"/>
                  </a:lnTo>
                  <a:lnTo>
                    <a:pt x="0" y="10477"/>
                  </a:lnTo>
                  <a:lnTo>
                    <a:pt x="0" y="10261"/>
                  </a:lnTo>
                  <a:lnTo>
                    <a:pt x="0" y="9921"/>
                  </a:lnTo>
                  <a:lnTo>
                    <a:pt x="0" y="9769"/>
                  </a:lnTo>
                  <a:lnTo>
                    <a:pt x="0" y="9417"/>
                  </a:lnTo>
                  <a:lnTo>
                    <a:pt x="0" y="9405"/>
                  </a:lnTo>
                  <a:lnTo>
                    <a:pt x="0" y="9364"/>
                  </a:lnTo>
                  <a:lnTo>
                    <a:pt x="0" y="8985"/>
                  </a:lnTo>
                  <a:lnTo>
                    <a:pt x="0" y="8906"/>
                  </a:lnTo>
                  <a:lnTo>
                    <a:pt x="0" y="8610"/>
                  </a:lnTo>
                  <a:lnTo>
                    <a:pt x="0" y="8601"/>
                  </a:lnTo>
                  <a:lnTo>
                    <a:pt x="0" y="8467"/>
                  </a:lnTo>
                  <a:lnTo>
                    <a:pt x="0" y="8376"/>
                  </a:lnTo>
                  <a:lnTo>
                    <a:pt x="0" y="8293"/>
                  </a:lnTo>
                  <a:lnTo>
                    <a:pt x="0" y="8278"/>
                  </a:lnTo>
                  <a:lnTo>
                    <a:pt x="0" y="8026"/>
                  </a:lnTo>
                  <a:lnTo>
                    <a:pt x="0" y="7651"/>
                  </a:lnTo>
                  <a:lnTo>
                    <a:pt x="0" y="7639"/>
                  </a:lnTo>
                  <a:cubicBezTo>
                    <a:pt x="0" y="7229"/>
                    <a:pt x="0" y="7229"/>
                    <a:pt x="0" y="7229"/>
                  </a:cubicBezTo>
                  <a:lnTo>
                    <a:pt x="0" y="7075"/>
                  </a:lnTo>
                  <a:cubicBezTo>
                    <a:pt x="0" y="4384"/>
                    <a:pt x="0" y="4384"/>
                    <a:pt x="0" y="4384"/>
                  </a:cubicBezTo>
                  <a:cubicBezTo>
                    <a:pt x="0" y="3943"/>
                    <a:pt x="495" y="3421"/>
                    <a:pt x="1098" y="3205"/>
                  </a:cubicBezTo>
                  <a:cubicBezTo>
                    <a:pt x="9691" y="156"/>
                    <a:pt x="9691" y="156"/>
                    <a:pt x="9691" y="156"/>
                  </a:cubicBezTo>
                  <a:cubicBezTo>
                    <a:pt x="9991" y="52"/>
                    <a:pt x="10389" y="0"/>
                    <a:pt x="10797" y="0"/>
                  </a:cubicBezTo>
                  <a:close/>
                </a:path>
              </a:pathLst>
            </a:custGeom>
            <a:solidFill>
              <a:schemeClr val="accent4"/>
            </a:solidFill>
            <a:ln w="12700" cap="flat" cmpd="sng">
              <a:noFill/>
              <a:prstDash val="solid"/>
              <a:round/>
            </a:ln>
          </p:spPr>
          <p:txBody>
            <a:bodyPr rtlCol="0" anchor="ctr"/>
            <a:lstStyle/>
            <a:p>
              <a:pPr algn="ctr"/>
            </a:p>
          </p:txBody>
        </p:sp>
        <p:sp>
          <p:nvSpPr>
            <p:cNvPr id="34" name="矩形"/>
            <p:cNvSpPr/>
            <p:nvPr/>
          </p:nvSpPr>
          <p:spPr>
            <a:xfrm>
              <a:off x="10240855" y="2624362"/>
              <a:ext cx="1057088" cy="910589"/>
            </a:xfrm>
            <a:prstGeom prst="rect">
              <a:avLst/>
            </a:prstGeom>
            <a:noFill/>
            <a:ln w="9525" cap="flat" cmpd="sng">
              <a:noFill/>
              <a:prstDash val="solid"/>
              <a:miter/>
            </a:ln>
          </p:spPr>
          <p:txBody>
            <a:bodyPr vert="horz" wrap="square" lIns="91440" tIns="45720" rIns="91440" bIns="45720" anchor="t" anchorCtr="0">
              <a:spAutoFit/>
            </a:bodyPr>
            <a:lstStyle/>
            <a:p>
              <a:pPr marL="0" indent="0" algn="ctr" fontAlgn="auto">
                <a:lnSpc>
                  <a:spcPct val="100000"/>
                </a:lnSpc>
                <a:spcBef>
                  <a:spcPts val="0"/>
                </a:spcBef>
                <a:spcAft>
                  <a:spcPts val="0"/>
                </a:spcAft>
                <a:buNone/>
              </a:pPr>
              <a:r>
                <a:rPr lang="en-US" altLang="zh-CN" sz="5400" b="0" i="0" u="none" strike="noStrike" kern="1200" cap="none" spc="0" baseline="0">
                  <a:solidFill>
                    <a:srgbClr val="BEFAFF"/>
                  </a:solidFill>
                  <a:latin typeface="微软雅黑" panose="020B0503020204020204" charset="-122"/>
                  <a:ea typeface="微软雅黑" panose="020B0503020204020204" charset="-122"/>
                  <a:cs typeface="Arial" panose="020B0604020202020204" pitchFamily="34" charset="0"/>
                </a:rPr>
                <a:t>5</a:t>
              </a:r>
              <a:endParaRPr lang="zh-CN" altLang="en-US" sz="5400" b="0" i="0" u="none" strike="noStrike" kern="1200" cap="none" spc="0" baseline="0">
                <a:solidFill>
                  <a:srgbClr val="BEFAFF"/>
                </a:solidFill>
                <a:latin typeface="微软雅黑" panose="020B0503020204020204" charset="-122"/>
                <a:ea typeface="微软雅黑" panose="020B0503020204020204" charset="-122"/>
                <a:cs typeface="Arial" panose="020B0604020202020204" pitchFamily="34" charset="0"/>
              </a:endParaRPr>
            </a:p>
          </p:txBody>
        </p:sp>
        <p:sp>
          <p:nvSpPr>
            <p:cNvPr id="35" name="矩形"/>
            <p:cNvSpPr/>
            <p:nvPr/>
          </p:nvSpPr>
          <p:spPr>
            <a:xfrm>
              <a:off x="9655543" y="3385271"/>
              <a:ext cx="2159944" cy="1777364"/>
            </a:xfrm>
            <a:prstGeom prst="rect">
              <a:avLst/>
            </a:prstGeom>
            <a:noFill/>
            <a:ln w="9525" cap="flat" cmpd="sng">
              <a:noFill/>
              <a:prstDash val="solid"/>
              <a:miter/>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  支付结算纪律与   </a:t>
              </a:r>
              <a:br>
                <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br>
              <a:r>
                <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       法律责任</a:t>
              </a:r>
              <a:br>
                <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br>
              <a:r>
                <a:rPr lang="en-US" altLang="zh-CN" sz="1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1.支付结算纪律</a:t>
              </a:r>
              <a:br>
                <a:rPr lang="zh-CN" altLang="en-US" sz="1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br>
              <a:r>
                <a:rPr lang="en-US" altLang="zh-CN" sz="1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2.法律责任</a:t>
              </a:r>
              <a:endParaRPr lang="zh-CN" altLang="en-US" sz="1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grpSp>
      <p:grpSp>
        <p:nvGrpSpPr>
          <p:cNvPr id="40" name="组合"/>
          <p:cNvGrpSpPr/>
          <p:nvPr/>
        </p:nvGrpSpPr>
        <p:grpSpPr>
          <a:xfrm>
            <a:off x="5008943" y="2294549"/>
            <a:ext cx="2159951" cy="3819525"/>
            <a:chOff x="5008943" y="2294549"/>
            <a:chExt cx="2159951" cy="3819525"/>
          </a:xfrm>
        </p:grpSpPr>
        <p:sp>
          <p:nvSpPr>
            <p:cNvPr id="37" name="曲线"/>
            <p:cNvSpPr/>
            <p:nvPr/>
          </p:nvSpPr>
          <p:spPr>
            <a:xfrm>
              <a:off x="5008943" y="2294549"/>
              <a:ext cx="2159951" cy="3819525"/>
            </a:xfrm>
            <a:custGeom>
              <a:avLst/>
              <a:gdLst>
                <a:gd name="T1" fmla="*/ 0 w 21600"/>
                <a:gd name="T2" fmla="*/ 0 h 21600"/>
                <a:gd name="T3" fmla="*/ 21600 w 21600"/>
                <a:gd name="T4" fmla="*/ 21600 h 21600"/>
              </a:gdLst>
              <a:ahLst/>
              <a:cxnLst/>
              <a:rect l="T1" t="T2" r="T3" b="T4"/>
              <a:pathLst>
                <a:path w="21600" h="21600">
                  <a:moveTo>
                    <a:pt x="10791" y="0"/>
                  </a:moveTo>
                  <a:cubicBezTo>
                    <a:pt x="11192" y="0"/>
                    <a:pt x="11587" y="52"/>
                    <a:pt x="11895" y="159"/>
                  </a:cubicBezTo>
                  <a:cubicBezTo>
                    <a:pt x="20498" y="3208"/>
                    <a:pt x="20498" y="3208"/>
                    <a:pt x="20498" y="3208"/>
                  </a:cubicBezTo>
                  <a:cubicBezTo>
                    <a:pt x="21094" y="3422"/>
                    <a:pt x="21596" y="3949"/>
                    <a:pt x="21596" y="4384"/>
                  </a:cubicBezTo>
                  <a:lnTo>
                    <a:pt x="21596" y="7230"/>
                  </a:lnTo>
                  <a:lnTo>
                    <a:pt x="21596" y="8282"/>
                  </a:lnTo>
                  <a:lnTo>
                    <a:pt x="21596" y="10476"/>
                  </a:lnTo>
                  <a:lnTo>
                    <a:pt x="21596" y="11127"/>
                  </a:lnTo>
                  <a:lnTo>
                    <a:pt x="21596" y="13323"/>
                  </a:lnTo>
                  <a:lnTo>
                    <a:pt x="21596" y="14375"/>
                  </a:lnTo>
                  <a:lnTo>
                    <a:pt x="21596" y="17220"/>
                  </a:lnTo>
                  <a:cubicBezTo>
                    <a:pt x="21596" y="17647"/>
                    <a:pt x="21094" y="18180"/>
                    <a:pt x="20498" y="18398"/>
                  </a:cubicBezTo>
                  <a:cubicBezTo>
                    <a:pt x="11895" y="21443"/>
                    <a:pt x="11895" y="21443"/>
                    <a:pt x="11895" y="21443"/>
                  </a:cubicBezTo>
                  <a:cubicBezTo>
                    <a:pt x="11291" y="21651"/>
                    <a:pt x="10302" y="21651"/>
                    <a:pt x="9691" y="21443"/>
                  </a:cubicBezTo>
                  <a:cubicBezTo>
                    <a:pt x="1091" y="18398"/>
                    <a:pt x="1091" y="18398"/>
                    <a:pt x="1091" y="18398"/>
                  </a:cubicBezTo>
                  <a:cubicBezTo>
                    <a:pt x="495" y="18180"/>
                    <a:pt x="0" y="17647"/>
                    <a:pt x="0" y="17220"/>
                  </a:cubicBezTo>
                  <a:cubicBezTo>
                    <a:pt x="0" y="16077"/>
                    <a:pt x="0" y="15150"/>
                    <a:pt x="0" y="14394"/>
                  </a:cubicBezTo>
                  <a:lnTo>
                    <a:pt x="0" y="14375"/>
                  </a:lnTo>
                  <a:lnTo>
                    <a:pt x="0" y="13699"/>
                  </a:lnTo>
                  <a:lnTo>
                    <a:pt x="0" y="13323"/>
                  </a:lnTo>
                  <a:lnTo>
                    <a:pt x="0" y="13302"/>
                  </a:lnTo>
                  <a:lnTo>
                    <a:pt x="0" y="13108"/>
                  </a:lnTo>
                  <a:cubicBezTo>
                    <a:pt x="0" y="12928"/>
                    <a:pt x="0" y="12764"/>
                    <a:pt x="0" y="12617"/>
                  </a:cubicBezTo>
                  <a:lnTo>
                    <a:pt x="0" y="12362"/>
                  </a:lnTo>
                  <a:lnTo>
                    <a:pt x="0" y="12253"/>
                  </a:lnTo>
                  <a:lnTo>
                    <a:pt x="0" y="12212"/>
                  </a:lnTo>
                  <a:cubicBezTo>
                    <a:pt x="0" y="12033"/>
                    <a:pt x="0" y="11882"/>
                    <a:pt x="0" y="11756"/>
                  </a:cubicBezTo>
                  <a:lnTo>
                    <a:pt x="0" y="11550"/>
                  </a:lnTo>
                  <a:lnTo>
                    <a:pt x="0" y="11448"/>
                  </a:lnTo>
                  <a:lnTo>
                    <a:pt x="0" y="11314"/>
                  </a:lnTo>
                  <a:lnTo>
                    <a:pt x="0" y="11224"/>
                  </a:lnTo>
                  <a:cubicBezTo>
                    <a:pt x="0" y="11127"/>
                    <a:pt x="0" y="11127"/>
                    <a:pt x="0" y="11127"/>
                  </a:cubicBezTo>
                  <a:lnTo>
                    <a:pt x="0" y="10853"/>
                  </a:lnTo>
                  <a:lnTo>
                    <a:pt x="0" y="10499"/>
                  </a:lnTo>
                  <a:lnTo>
                    <a:pt x="0" y="10476"/>
                  </a:lnTo>
                  <a:lnTo>
                    <a:pt x="0" y="10261"/>
                  </a:lnTo>
                  <a:lnTo>
                    <a:pt x="0" y="9924"/>
                  </a:lnTo>
                  <a:lnTo>
                    <a:pt x="0" y="9769"/>
                  </a:lnTo>
                  <a:lnTo>
                    <a:pt x="0" y="9419"/>
                  </a:lnTo>
                  <a:lnTo>
                    <a:pt x="0" y="9406"/>
                  </a:lnTo>
                  <a:lnTo>
                    <a:pt x="0" y="9363"/>
                  </a:lnTo>
                  <a:lnTo>
                    <a:pt x="0" y="8984"/>
                  </a:lnTo>
                  <a:lnTo>
                    <a:pt x="0" y="8908"/>
                  </a:lnTo>
                  <a:lnTo>
                    <a:pt x="0" y="8610"/>
                  </a:lnTo>
                  <a:lnTo>
                    <a:pt x="0" y="8602"/>
                  </a:lnTo>
                  <a:lnTo>
                    <a:pt x="0" y="8467"/>
                  </a:lnTo>
                  <a:lnTo>
                    <a:pt x="0" y="8377"/>
                  </a:lnTo>
                  <a:lnTo>
                    <a:pt x="0" y="8294"/>
                  </a:lnTo>
                  <a:lnTo>
                    <a:pt x="0" y="8282"/>
                  </a:lnTo>
                  <a:lnTo>
                    <a:pt x="0" y="8028"/>
                  </a:lnTo>
                  <a:lnTo>
                    <a:pt x="0" y="7650"/>
                  </a:lnTo>
                  <a:lnTo>
                    <a:pt x="0" y="7638"/>
                  </a:lnTo>
                  <a:cubicBezTo>
                    <a:pt x="0" y="7230"/>
                    <a:pt x="0" y="7230"/>
                    <a:pt x="0" y="7230"/>
                  </a:cubicBezTo>
                  <a:lnTo>
                    <a:pt x="0" y="7075"/>
                  </a:lnTo>
                  <a:cubicBezTo>
                    <a:pt x="0" y="4384"/>
                    <a:pt x="0" y="4384"/>
                    <a:pt x="0" y="4384"/>
                  </a:cubicBezTo>
                  <a:cubicBezTo>
                    <a:pt x="0" y="3949"/>
                    <a:pt x="495" y="3422"/>
                    <a:pt x="1091" y="3208"/>
                  </a:cubicBezTo>
                  <a:cubicBezTo>
                    <a:pt x="9691" y="159"/>
                    <a:pt x="9691" y="159"/>
                    <a:pt x="9691" y="159"/>
                  </a:cubicBezTo>
                  <a:cubicBezTo>
                    <a:pt x="9999" y="52"/>
                    <a:pt x="10397" y="0"/>
                    <a:pt x="10791" y="0"/>
                  </a:cubicBezTo>
                  <a:close/>
                </a:path>
              </a:pathLst>
            </a:custGeom>
            <a:solidFill>
              <a:schemeClr val="accent4"/>
            </a:solidFill>
            <a:ln w="12700" cap="flat" cmpd="sng">
              <a:noFill/>
              <a:prstDash val="solid"/>
              <a:round/>
            </a:ln>
          </p:spPr>
          <p:txBody>
            <a:bodyPr rtlCol="0" anchor="ctr"/>
            <a:lstStyle/>
            <a:p>
              <a:pPr algn="ctr"/>
            </a:p>
          </p:txBody>
        </p:sp>
        <p:sp>
          <p:nvSpPr>
            <p:cNvPr id="38" name="矩形"/>
            <p:cNvSpPr/>
            <p:nvPr/>
          </p:nvSpPr>
          <p:spPr>
            <a:xfrm>
              <a:off x="5524224" y="2621549"/>
              <a:ext cx="1057092" cy="910590"/>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en-US" altLang="zh-CN" sz="5400" b="0" i="0" u="none" strike="noStrike" kern="1200" cap="none" spc="0" baseline="0">
                  <a:solidFill>
                    <a:srgbClr val="BEFAFF"/>
                  </a:solidFill>
                  <a:latin typeface="微软雅黑" panose="020B0503020204020204" charset="-122"/>
                  <a:ea typeface="微软雅黑" panose="020B0503020204020204" charset="-122"/>
                  <a:cs typeface="Arial" panose="020B0604020202020204" pitchFamily="34" charset="0"/>
                </a:rPr>
                <a:t>3</a:t>
              </a:r>
              <a:endParaRPr lang="zh-CN" altLang="en-US" sz="5400" b="0" i="0" u="none" strike="noStrike" kern="1200" cap="none" spc="0" baseline="0">
                <a:solidFill>
                  <a:srgbClr val="BEFAFF"/>
                </a:solidFill>
                <a:latin typeface="微软雅黑" panose="020B0503020204020204" charset="-122"/>
                <a:ea typeface="微软雅黑" panose="020B0503020204020204" charset="-122"/>
                <a:cs typeface="Arial" panose="020B0604020202020204" pitchFamily="34" charset="0"/>
              </a:endParaRPr>
            </a:p>
          </p:txBody>
        </p:sp>
        <p:sp>
          <p:nvSpPr>
            <p:cNvPr id="39" name="矩形"/>
            <p:cNvSpPr/>
            <p:nvPr/>
          </p:nvSpPr>
          <p:spPr>
            <a:xfrm>
              <a:off x="5008943" y="3452493"/>
              <a:ext cx="2106681" cy="215569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9000"/>
                </a:lnSpc>
                <a:spcBef>
                  <a:spcPts val="0"/>
                </a:spcBef>
                <a:spcAft>
                  <a:spcPts val="0"/>
                </a:spcAft>
                <a:buNone/>
              </a:pPr>
              <a:r>
                <a:rPr lang="zh-CN" altLang="en-US" sz="1800" b="1" i="0" u="none" strike="noStrike" kern="1200" cap="none" spc="0" baseline="0">
                  <a:solidFill>
                    <a:schemeClr val="bg1"/>
                  </a:solidFill>
                  <a:latin typeface="Century Gothic" panose="020B0502020202020204" charset="0"/>
                  <a:ea typeface="微软雅黑" panose="020B0503020204020204" charset="-122"/>
                  <a:cs typeface="Arial" panose="020B0604020202020204" pitchFamily="34" charset="0"/>
                </a:rPr>
                <a:t>银行非现金支付业</a:t>
              </a:r>
              <a:br>
                <a:rPr lang="zh-CN" altLang="en-US" sz="2000" b="0" i="0" u="none" strike="noStrike" kern="1200" cap="none" spc="0" baseline="0">
                  <a:solidFill>
                    <a:schemeClr val="bg1"/>
                  </a:solidFill>
                  <a:latin typeface="Century Gothic" panose="020B0502020202020204" charset="0"/>
                  <a:ea typeface="微软雅黑" panose="020B0503020204020204" charset="-122"/>
                  <a:cs typeface="Arial" panose="020B0604020202020204" pitchFamily="34" charset="0"/>
                </a:rPr>
              </a:br>
              <a:r>
                <a:rPr lang="zh-CN" altLang="en-US" sz="1800" b="0" i="0" u="none" strike="noStrike" kern="1200" cap="none" spc="0" baseline="0">
                  <a:solidFill>
                    <a:schemeClr val="bg1"/>
                  </a:solidFill>
                  <a:latin typeface="Century Gothic" panose="020B0502020202020204" charset="0"/>
                  <a:ea typeface="微软雅黑" panose="020B0503020204020204" charset="-122"/>
                  <a:cs typeface="Arial" panose="020B0604020202020204" pitchFamily="34" charset="0"/>
                </a:rPr>
                <a:t>１</a:t>
              </a:r>
              <a:r>
                <a:rPr lang="en-US" altLang="zh-CN" sz="1800" b="0" i="0" u="none" strike="noStrike" kern="1200" cap="none" spc="0" baseline="0">
                  <a:solidFill>
                    <a:schemeClr val="bg1"/>
                  </a:solidFill>
                  <a:latin typeface="Century Gothic" panose="020B0502020202020204" charset="0"/>
                  <a:ea typeface="微软雅黑" panose="020B0503020204020204" charset="-122"/>
                  <a:cs typeface="Arial" panose="020B0604020202020204" pitchFamily="34" charset="0"/>
                </a:rPr>
                <a:t>.票据</a:t>
              </a:r>
              <a:br>
                <a:rPr lang="zh-CN" altLang="en-US" sz="1800" b="0" i="0" u="none" strike="noStrike" kern="1200" cap="none" spc="0" baseline="0">
                  <a:solidFill>
                    <a:schemeClr val="bg1"/>
                  </a:solidFill>
                  <a:latin typeface="Century Gothic" panose="020B0502020202020204" charset="0"/>
                  <a:ea typeface="微软雅黑" panose="020B0503020204020204" charset="-122"/>
                  <a:cs typeface="Arial" panose="020B0604020202020204" pitchFamily="34" charset="0"/>
                </a:rPr>
              </a:br>
              <a:r>
                <a:rPr lang="en-US" altLang="zh-CN" sz="1800" b="0" i="0" u="none" strike="noStrike" kern="1200" cap="none" spc="0" baseline="0">
                  <a:solidFill>
                    <a:schemeClr val="bg1"/>
                  </a:solidFill>
                  <a:latin typeface="Century Gothic" panose="020B0502020202020204" charset="0"/>
                  <a:ea typeface="微软雅黑" panose="020B0503020204020204" charset="-122"/>
                  <a:cs typeface="Arial" panose="020B0604020202020204" pitchFamily="34" charset="0"/>
                </a:rPr>
                <a:t> 2.汇兑</a:t>
              </a:r>
              <a:br>
                <a:rPr lang="zh-CN" altLang="en-US" sz="1800" b="0" i="0" u="none" strike="noStrike" kern="1200" cap="none" spc="0" baseline="0">
                  <a:solidFill>
                    <a:schemeClr val="bg1"/>
                  </a:solidFill>
                  <a:latin typeface="Century Gothic" panose="020B0502020202020204" charset="0"/>
                  <a:ea typeface="微软雅黑" panose="020B0503020204020204" charset="-122"/>
                  <a:cs typeface="Arial" panose="020B0604020202020204" pitchFamily="34" charset="0"/>
                </a:rPr>
              </a:br>
              <a:r>
                <a:rPr lang="en-US" altLang="zh-CN" sz="1800" b="0" i="0" u="none" strike="noStrike" kern="1200" cap="none" spc="0" baseline="0">
                  <a:solidFill>
                    <a:schemeClr val="bg1"/>
                  </a:solidFill>
                  <a:latin typeface="Century Gothic" panose="020B0502020202020204" charset="0"/>
                  <a:ea typeface="微软雅黑" panose="020B0503020204020204" charset="-122"/>
                  <a:cs typeface="Arial" panose="020B0604020202020204" pitchFamily="34" charset="0"/>
                </a:rPr>
                <a:t> 3.委托收款</a:t>
              </a:r>
              <a:br>
                <a:rPr lang="zh-CN" altLang="en-US" sz="1800" b="0" i="0" u="none" strike="noStrike" kern="1200" cap="none" spc="0" baseline="0">
                  <a:solidFill>
                    <a:schemeClr val="bg1"/>
                  </a:solidFill>
                  <a:latin typeface="Century Gothic" panose="020B0502020202020204" charset="0"/>
                  <a:ea typeface="微软雅黑" panose="020B0503020204020204" charset="-122"/>
                  <a:cs typeface="Arial" panose="020B0604020202020204" pitchFamily="34" charset="0"/>
                </a:rPr>
              </a:br>
              <a:r>
                <a:rPr lang="en-US" altLang="zh-CN" sz="1800" b="0" i="0" u="none" strike="noStrike" kern="1200" cap="none" spc="0" baseline="0">
                  <a:solidFill>
                    <a:schemeClr val="bg1"/>
                  </a:solidFill>
                  <a:latin typeface="Century Gothic" panose="020B0502020202020204" charset="0"/>
                  <a:ea typeface="微软雅黑" panose="020B0503020204020204" charset="-122"/>
                  <a:cs typeface="Arial" panose="020B0604020202020204" pitchFamily="34" charset="0"/>
                </a:rPr>
                <a:t> 4.银行卡</a:t>
              </a:r>
              <a:br>
                <a:rPr lang="zh-CN" altLang="en-US" sz="1800" b="0" i="0" u="none" strike="noStrike" kern="1200" cap="none" spc="0" baseline="0">
                  <a:solidFill>
                    <a:schemeClr val="bg1"/>
                  </a:solidFill>
                  <a:latin typeface="Century Gothic" panose="020B0502020202020204" charset="0"/>
                  <a:ea typeface="微软雅黑" panose="020B0503020204020204" charset="-122"/>
                  <a:cs typeface="Arial" panose="020B0604020202020204" pitchFamily="34" charset="0"/>
                </a:rPr>
              </a:br>
              <a:r>
                <a:rPr lang="en-US" altLang="zh-CN" sz="1800" b="0" i="0" u="none" strike="noStrike" kern="1200" cap="none" spc="0" baseline="0">
                  <a:solidFill>
                    <a:schemeClr val="bg1"/>
                  </a:solidFill>
                  <a:latin typeface="Century Gothic" panose="020B0502020202020204" charset="0"/>
                  <a:ea typeface="微软雅黑" panose="020B0503020204020204" charset="-122"/>
                  <a:cs typeface="Arial" panose="020B0604020202020204" pitchFamily="34" charset="0"/>
                </a:rPr>
                <a:t> 5.银行电子支付</a:t>
              </a:r>
              <a:endParaRPr lang="zh-CN" altLang="en-US" sz="1800" b="0" i="0" u="none" strike="noStrike" kern="1200" cap="none" spc="0" baseline="0">
                <a:solidFill>
                  <a:schemeClr val="bg1"/>
                </a:solidFill>
                <a:latin typeface="Century Gothic" panose="020B0502020202020204" charset="0"/>
                <a:ea typeface="微软雅黑" panose="020B0503020204020204" charset="-122"/>
                <a:cs typeface="Arial" panose="020B0604020202020204" pitchFamily="34" charset="0"/>
              </a:endParaRPr>
            </a:p>
          </p:txBody>
        </p:sp>
      </p:grpSp>
      <p:grpSp>
        <p:nvGrpSpPr>
          <p:cNvPr id="45" name="组合"/>
          <p:cNvGrpSpPr/>
          <p:nvPr/>
        </p:nvGrpSpPr>
        <p:grpSpPr>
          <a:xfrm>
            <a:off x="379818" y="2294549"/>
            <a:ext cx="2357994" cy="3851945"/>
            <a:chOff x="379818" y="2294549"/>
            <a:chExt cx="2357994" cy="3851945"/>
          </a:xfrm>
        </p:grpSpPr>
        <p:sp>
          <p:nvSpPr>
            <p:cNvPr id="41" name="曲线"/>
            <p:cNvSpPr/>
            <p:nvPr/>
          </p:nvSpPr>
          <p:spPr>
            <a:xfrm>
              <a:off x="379818" y="2294549"/>
              <a:ext cx="2159952" cy="3851945"/>
            </a:xfrm>
            <a:custGeom>
              <a:avLst/>
              <a:gdLst>
                <a:gd name="T1" fmla="*/ 0 w 21600"/>
                <a:gd name="T2" fmla="*/ 0 h 21600"/>
                <a:gd name="T3" fmla="*/ 21600 w 21600"/>
                <a:gd name="T4" fmla="*/ 21600 h 21600"/>
              </a:gdLst>
              <a:ahLst/>
              <a:cxnLst/>
              <a:rect l="T1" t="T2" r="T3" b="T4"/>
              <a:pathLst>
                <a:path w="21600" h="21600">
                  <a:moveTo>
                    <a:pt x="10798" y="0"/>
                  </a:moveTo>
                  <a:cubicBezTo>
                    <a:pt x="11193" y="0"/>
                    <a:pt x="11595" y="52"/>
                    <a:pt x="11896" y="157"/>
                  </a:cubicBezTo>
                  <a:cubicBezTo>
                    <a:pt x="20497" y="3206"/>
                    <a:pt x="20497" y="3206"/>
                    <a:pt x="20497" y="3206"/>
                  </a:cubicBezTo>
                  <a:cubicBezTo>
                    <a:pt x="21098" y="3420"/>
                    <a:pt x="21597" y="3949"/>
                    <a:pt x="21597" y="4382"/>
                  </a:cubicBezTo>
                  <a:lnTo>
                    <a:pt x="21597" y="7228"/>
                  </a:lnTo>
                  <a:lnTo>
                    <a:pt x="21597" y="8281"/>
                  </a:lnTo>
                  <a:lnTo>
                    <a:pt x="21597" y="10476"/>
                  </a:lnTo>
                  <a:lnTo>
                    <a:pt x="21597" y="11126"/>
                  </a:lnTo>
                  <a:lnTo>
                    <a:pt x="21597" y="13322"/>
                  </a:lnTo>
                  <a:lnTo>
                    <a:pt x="21597" y="14373"/>
                  </a:lnTo>
                  <a:lnTo>
                    <a:pt x="21597" y="17220"/>
                  </a:lnTo>
                  <a:cubicBezTo>
                    <a:pt x="21597" y="17647"/>
                    <a:pt x="21098" y="18180"/>
                    <a:pt x="20497" y="18398"/>
                  </a:cubicBezTo>
                  <a:cubicBezTo>
                    <a:pt x="11896" y="21443"/>
                    <a:pt x="11896" y="21443"/>
                    <a:pt x="11896" y="21443"/>
                  </a:cubicBezTo>
                  <a:cubicBezTo>
                    <a:pt x="11293" y="21650"/>
                    <a:pt x="10298" y="21650"/>
                    <a:pt x="9697" y="21443"/>
                  </a:cubicBezTo>
                  <a:cubicBezTo>
                    <a:pt x="1096" y="18398"/>
                    <a:pt x="1096" y="18398"/>
                    <a:pt x="1096" y="18398"/>
                  </a:cubicBezTo>
                  <a:cubicBezTo>
                    <a:pt x="495" y="18180"/>
                    <a:pt x="0" y="17647"/>
                    <a:pt x="0" y="17220"/>
                  </a:cubicBezTo>
                  <a:cubicBezTo>
                    <a:pt x="0" y="16076"/>
                    <a:pt x="0" y="15150"/>
                    <a:pt x="0" y="14392"/>
                  </a:cubicBezTo>
                  <a:lnTo>
                    <a:pt x="0" y="14373"/>
                  </a:lnTo>
                  <a:lnTo>
                    <a:pt x="0" y="13698"/>
                  </a:lnTo>
                  <a:lnTo>
                    <a:pt x="0" y="13322"/>
                  </a:lnTo>
                  <a:lnTo>
                    <a:pt x="0" y="13300"/>
                  </a:lnTo>
                  <a:lnTo>
                    <a:pt x="0" y="13107"/>
                  </a:lnTo>
                  <a:cubicBezTo>
                    <a:pt x="0" y="12928"/>
                    <a:pt x="0" y="12762"/>
                    <a:pt x="0" y="12615"/>
                  </a:cubicBezTo>
                  <a:lnTo>
                    <a:pt x="0" y="12361"/>
                  </a:lnTo>
                  <a:lnTo>
                    <a:pt x="0" y="12251"/>
                  </a:lnTo>
                  <a:lnTo>
                    <a:pt x="0" y="12211"/>
                  </a:lnTo>
                  <a:cubicBezTo>
                    <a:pt x="0" y="12033"/>
                    <a:pt x="0" y="11882"/>
                    <a:pt x="0" y="11755"/>
                  </a:cubicBezTo>
                  <a:lnTo>
                    <a:pt x="0" y="11550"/>
                  </a:lnTo>
                  <a:lnTo>
                    <a:pt x="0" y="11448"/>
                  </a:lnTo>
                  <a:lnTo>
                    <a:pt x="0" y="11314"/>
                  </a:lnTo>
                  <a:lnTo>
                    <a:pt x="0" y="11223"/>
                  </a:lnTo>
                  <a:cubicBezTo>
                    <a:pt x="0" y="11126"/>
                    <a:pt x="0" y="11126"/>
                    <a:pt x="0" y="11126"/>
                  </a:cubicBezTo>
                  <a:lnTo>
                    <a:pt x="0" y="10851"/>
                  </a:lnTo>
                  <a:lnTo>
                    <a:pt x="0" y="10498"/>
                  </a:lnTo>
                  <a:lnTo>
                    <a:pt x="0" y="10476"/>
                  </a:lnTo>
                  <a:lnTo>
                    <a:pt x="0" y="10260"/>
                  </a:lnTo>
                  <a:lnTo>
                    <a:pt x="0" y="9921"/>
                  </a:lnTo>
                  <a:lnTo>
                    <a:pt x="0" y="9767"/>
                  </a:lnTo>
                  <a:lnTo>
                    <a:pt x="0" y="9418"/>
                  </a:lnTo>
                  <a:lnTo>
                    <a:pt x="0" y="9405"/>
                  </a:lnTo>
                  <a:lnTo>
                    <a:pt x="0" y="9361"/>
                  </a:lnTo>
                  <a:lnTo>
                    <a:pt x="0" y="8982"/>
                  </a:lnTo>
                  <a:lnTo>
                    <a:pt x="0" y="8907"/>
                  </a:lnTo>
                  <a:lnTo>
                    <a:pt x="0" y="8610"/>
                  </a:lnTo>
                  <a:lnTo>
                    <a:pt x="0" y="8602"/>
                  </a:lnTo>
                  <a:lnTo>
                    <a:pt x="0" y="8466"/>
                  </a:lnTo>
                  <a:lnTo>
                    <a:pt x="0" y="8376"/>
                  </a:lnTo>
                  <a:lnTo>
                    <a:pt x="0" y="8293"/>
                  </a:lnTo>
                  <a:lnTo>
                    <a:pt x="0" y="8281"/>
                  </a:lnTo>
                  <a:lnTo>
                    <a:pt x="0" y="8027"/>
                  </a:lnTo>
                  <a:lnTo>
                    <a:pt x="0" y="7646"/>
                  </a:lnTo>
                  <a:lnTo>
                    <a:pt x="0" y="7637"/>
                  </a:lnTo>
                  <a:cubicBezTo>
                    <a:pt x="0" y="7228"/>
                    <a:pt x="0" y="7228"/>
                    <a:pt x="0" y="7228"/>
                  </a:cubicBezTo>
                  <a:lnTo>
                    <a:pt x="0" y="7074"/>
                  </a:lnTo>
                  <a:cubicBezTo>
                    <a:pt x="0" y="4382"/>
                    <a:pt x="0" y="4382"/>
                    <a:pt x="0" y="4382"/>
                  </a:cubicBezTo>
                  <a:cubicBezTo>
                    <a:pt x="0" y="3949"/>
                    <a:pt x="495" y="3420"/>
                    <a:pt x="1096" y="3206"/>
                  </a:cubicBezTo>
                  <a:cubicBezTo>
                    <a:pt x="9697" y="157"/>
                    <a:pt x="9697" y="157"/>
                    <a:pt x="9697" y="157"/>
                  </a:cubicBezTo>
                  <a:cubicBezTo>
                    <a:pt x="9998" y="52"/>
                    <a:pt x="10396" y="0"/>
                    <a:pt x="10798" y="0"/>
                  </a:cubicBezTo>
                  <a:close/>
                </a:path>
              </a:pathLst>
            </a:custGeom>
            <a:solidFill>
              <a:schemeClr val="accent4"/>
            </a:solidFill>
            <a:ln w="12700" cap="flat" cmpd="sng">
              <a:noFill/>
              <a:prstDash val="solid"/>
              <a:round/>
            </a:ln>
          </p:spPr>
          <p:txBody>
            <a:bodyPr rtlCol="0" anchor="ctr"/>
            <a:lstStyle/>
            <a:p>
              <a:pPr algn="ctr"/>
            </a:p>
          </p:txBody>
        </p:sp>
        <p:sp>
          <p:nvSpPr>
            <p:cNvPr id="42" name="矩形"/>
            <p:cNvSpPr/>
            <p:nvPr/>
          </p:nvSpPr>
          <p:spPr>
            <a:xfrm>
              <a:off x="935250" y="2625053"/>
              <a:ext cx="1057092" cy="910589"/>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en-US" altLang="zh-CN" sz="5400" b="0" i="0" u="none" strike="noStrike" kern="1200" cap="none" spc="0" baseline="0">
                  <a:solidFill>
                    <a:srgbClr val="BEFAFF"/>
                  </a:solidFill>
                  <a:latin typeface="微软雅黑" panose="020B0503020204020204" charset="-122"/>
                  <a:ea typeface="微软雅黑" panose="020B0503020204020204" charset="-122"/>
                  <a:cs typeface="Arial" panose="020B0604020202020204" pitchFamily="34" charset="0"/>
                </a:rPr>
                <a:t>1</a:t>
              </a:r>
              <a:endParaRPr lang="zh-CN" altLang="en-US" sz="5400" b="0" i="0" u="none" strike="noStrike" kern="1200" cap="none" spc="0" baseline="0">
                <a:solidFill>
                  <a:srgbClr val="BEFAFF"/>
                </a:solidFill>
                <a:latin typeface="微软雅黑" panose="020B0503020204020204" charset="-122"/>
                <a:ea typeface="微软雅黑" panose="020B0503020204020204" charset="-122"/>
                <a:cs typeface="Arial" panose="020B0604020202020204" pitchFamily="34" charset="0"/>
              </a:endParaRPr>
            </a:p>
          </p:txBody>
        </p:sp>
        <p:sp>
          <p:nvSpPr>
            <p:cNvPr id="43" name="矩形"/>
            <p:cNvSpPr/>
            <p:nvPr/>
          </p:nvSpPr>
          <p:spPr>
            <a:xfrm>
              <a:off x="379818" y="3305583"/>
              <a:ext cx="2357994" cy="534351"/>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2000" b="1" i="0" u="none" strike="noStrike" kern="1200" cap="none" spc="0" baseline="0">
                  <a:solidFill>
                    <a:schemeClr val="bg1"/>
                  </a:solidFill>
                  <a:latin typeface="Century Gothic" panose="020B0502020202020204" charset="0"/>
                  <a:ea typeface="微软雅黑" panose="020B0503020204020204" charset="-122"/>
                  <a:cs typeface="Arial" panose="020B0604020202020204" pitchFamily="34" charset="0"/>
                </a:rPr>
                <a:t> </a:t>
              </a:r>
              <a:endParaRPr lang="zh-CN" altLang="en-US" sz="2000" b="0" i="0" u="none" strike="noStrike" kern="1200" cap="none" spc="0" baseline="0">
                <a:solidFill>
                  <a:schemeClr val="bg1"/>
                </a:solidFill>
                <a:latin typeface="Century Gothic" panose="020B0502020202020204" charset="0"/>
                <a:ea typeface="微软雅黑" panose="020B0503020204020204" charset="-122"/>
                <a:cs typeface="Arial" panose="020B0604020202020204" pitchFamily="34" charset="0"/>
              </a:endParaRPr>
            </a:p>
          </p:txBody>
        </p:sp>
        <p:sp>
          <p:nvSpPr>
            <p:cNvPr id="44" name="矩形"/>
            <p:cNvSpPr/>
            <p:nvPr/>
          </p:nvSpPr>
          <p:spPr>
            <a:xfrm>
              <a:off x="465036" y="3322493"/>
              <a:ext cx="1981657" cy="1334452"/>
            </a:xfrm>
            <a:prstGeom prst="rect">
              <a:avLst/>
            </a:prstGeom>
            <a:noFill/>
            <a:ln w="12700" cap="flat" cmpd="sng">
              <a:noFill/>
              <a:prstDash val="solid"/>
              <a:round/>
            </a:ln>
          </p:spPr>
          <p:txBody>
            <a:bodyPr vert="horz" wrap="none" lIns="91440" tIns="45720" rIns="91440" bIns="45720" anchor="t" anchorCtr="0">
              <a:spAutoFit/>
            </a:bodyPr>
            <a:lstStyle/>
            <a:p>
              <a:pPr marL="0" indent="0" algn="l">
                <a:lnSpc>
                  <a:spcPct val="150000"/>
                </a:lnSpc>
                <a:spcBef>
                  <a:spcPts val="0"/>
                </a:spcBef>
                <a:spcAft>
                  <a:spcPts val="0"/>
                </a:spcAft>
                <a:buNone/>
              </a:pPr>
              <a:r>
                <a:rPr lang="zh-CN" altLang="en-US" sz="2000" b="1"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rPr>
                <a:t>  支付结算概述</a:t>
              </a:r>
              <a:br>
                <a:rPr lang="zh-CN" altLang="en-US" sz="2000" b="1"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rPr>
              </a:br>
              <a:r>
                <a:rPr lang="en-US" altLang="zh-CN"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rPr>
                <a:t>1.支付结算的原则</a:t>
              </a:r>
              <a:br>
                <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rPr>
              </a:br>
              <a:r>
                <a:rPr lang="en-US" altLang="zh-CN"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rPr>
                <a:t>2.支付结算的要求</a:t>
              </a:r>
              <a:endPar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900" advTm="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arn(outVertical)">
                                      <p:cBhvr>
                                        <p:cTn id="13" dur="500"/>
                                        <p:tgtEl>
                                          <p:spTgt spid="28"/>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2000"/>
                                        <p:tgtEl>
                                          <p:spTgt spid="45"/>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2000"/>
                                        <p:tgtEl>
                                          <p:spTgt spid="26"/>
                                        </p:tgtEl>
                                      </p:cBhvr>
                                    </p:animEffect>
                                  </p:childTnLst>
                                </p:cTn>
                              </p:par>
                            </p:childTnLst>
                          </p:cTn>
                        </p:par>
                        <p:par>
                          <p:cTn id="22" fill="hold">
                            <p:stCondLst>
                              <p:cond delay="4500"/>
                            </p:stCondLst>
                            <p:childTnLst>
                              <p:par>
                                <p:cTn id="23" presetID="10"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2000"/>
                                        <p:tgtEl>
                                          <p:spTgt spid="40"/>
                                        </p:tgtEl>
                                      </p:cBhvr>
                                    </p:animEffect>
                                  </p:childTnLst>
                                </p:cTn>
                              </p:par>
                            </p:childTnLst>
                          </p:cTn>
                        </p:par>
                        <p:par>
                          <p:cTn id="26" fill="hold">
                            <p:stCondLst>
                              <p:cond delay="6500"/>
                            </p:stCondLst>
                            <p:childTnLst>
                              <p:par>
                                <p:cTn id="27" presetID="10"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2000"/>
                                        <p:tgtEl>
                                          <p:spTgt spid="32"/>
                                        </p:tgtEl>
                                      </p:cBhvr>
                                    </p:animEffect>
                                  </p:childTnLst>
                                </p:cTn>
                              </p:par>
                            </p:childTnLst>
                          </p:cTn>
                        </p:par>
                        <p:par>
                          <p:cTn id="30" fill="hold">
                            <p:stCondLst>
                              <p:cond delay="8500"/>
                            </p:stCondLst>
                            <p:childTnLst>
                              <p:par>
                                <p:cTn id="31" presetID="10" presetClass="entr" presetSubtype="0"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P spid="27" grpId="0"/>
      <p:bldP spid="28" grpId="0" animBg="1"/>
      <p:bldP spid="32" grpId="0" animBg="1"/>
      <p:bldP spid="36" grpId="0" animBg="1"/>
      <p:bldP spid="40" grpId="0" animBg="1"/>
      <p:bldP spid="4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02" name="矩形"/>
          <p:cNvSpPr/>
          <p:nvPr/>
        </p:nvSpPr>
        <p:spPr>
          <a:xfrm>
            <a:off x="900247" y="-1145356"/>
            <a:ext cx="722814" cy="584775"/>
          </a:xfrm>
          <a:prstGeom prst="rect">
            <a:avLst/>
          </a:prstGeom>
          <a:noFill/>
          <a:ln w="9525" cap="flat" cmpd="sng">
            <a:noFill/>
            <a:prstDash val="solid"/>
            <a:miter/>
          </a:ln>
        </p:spPr>
        <p:txBody>
          <a:bodyPr rtlCol="0" anchor="ctr"/>
          <a:lstStyle/>
          <a:p>
            <a:pPr algn="ctr"/>
          </a:p>
        </p:txBody>
      </p:sp>
      <p:grpSp>
        <p:nvGrpSpPr>
          <p:cNvPr id="206" name="组合"/>
          <p:cNvGrpSpPr/>
          <p:nvPr/>
        </p:nvGrpSpPr>
        <p:grpSpPr>
          <a:xfrm>
            <a:off x="1585594" y="1490530"/>
            <a:ext cx="5167630" cy="601980"/>
            <a:chOff x="1585594" y="1490530"/>
            <a:chExt cx="5167630" cy="601980"/>
          </a:xfrm>
        </p:grpSpPr>
        <p:sp>
          <p:nvSpPr>
            <p:cNvPr id="203" name="圆角矩形"/>
            <p:cNvSpPr/>
            <p:nvPr/>
          </p:nvSpPr>
          <p:spPr>
            <a:xfrm>
              <a:off x="1585594" y="1497514"/>
              <a:ext cx="5167630"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204" name="流程图: 离页连接符"/>
            <p:cNvSpPr/>
            <p:nvPr/>
          </p:nvSpPr>
          <p:spPr>
            <a:xfrm>
              <a:off x="1909443" y="1490530"/>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205" name="矩形"/>
            <p:cNvSpPr/>
            <p:nvPr/>
          </p:nvSpPr>
          <p:spPr>
            <a:xfrm>
              <a:off x="3042918" y="1533073"/>
              <a:ext cx="3392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银行结算账户的变更</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207" name="矩形"/>
          <p:cNvSpPr/>
          <p:nvPr/>
        </p:nvSpPr>
        <p:spPr>
          <a:xfrm>
            <a:off x="1425064" y="305039"/>
            <a:ext cx="6426836"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考点２：银行结算账户开立、变更和撤销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208" name="矩形"/>
          <p:cNvSpPr/>
          <p:nvPr/>
        </p:nvSpPr>
        <p:spPr>
          <a:xfrm>
            <a:off x="1477010" y="2237794"/>
            <a:ext cx="9195811"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根据账户管理的要求，存款人变更账户名称、单位的法定代表人或者主要负责人、地址等其他开户资料后，应于</a:t>
            </a:r>
            <a:r>
              <a:rPr lang="en-US" altLang="zh-CN"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5个工作日内</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向开户银行办理变更手续。</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211" name="组合"/>
          <p:cNvGrpSpPr/>
          <p:nvPr/>
        </p:nvGrpSpPr>
        <p:grpSpPr>
          <a:xfrm>
            <a:off x="1599565" y="3576613"/>
            <a:ext cx="4408805" cy="526413"/>
            <a:chOff x="1599565" y="3576613"/>
            <a:chExt cx="4408805" cy="526413"/>
          </a:xfrm>
        </p:grpSpPr>
        <p:sp>
          <p:nvSpPr>
            <p:cNvPr id="209" name="矩形"/>
            <p:cNvSpPr/>
            <p:nvPr/>
          </p:nvSpPr>
          <p:spPr>
            <a:xfrm>
              <a:off x="1781175" y="3576613"/>
              <a:ext cx="4141469"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办理变更手续的时间</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210" name="剪去对角的矩形"/>
            <p:cNvSpPr/>
            <p:nvPr/>
          </p:nvSpPr>
          <p:spPr>
            <a:xfrm>
              <a:off x="1599565" y="3577248"/>
              <a:ext cx="4408805" cy="525779"/>
            </a:xfrm>
            <a:prstGeom prst="snip2DiagRect">
              <a:avLst>
                <a:gd name="adj1" fmla="val 0"/>
                <a:gd name="adj2" fmla="val 15962"/>
              </a:avLst>
            </a:prstGeom>
            <a:noFill/>
            <a:ln w="25400" cap="flat" cmpd="sng">
              <a:solidFill>
                <a:srgbClr val="4BACC6"/>
              </a:solidFill>
              <a:prstDash val="solid"/>
              <a:round/>
            </a:ln>
          </p:spPr>
          <p:txBody>
            <a:bodyPr rtlCol="0" anchor="ctr"/>
            <a:lstStyle/>
            <a:p>
              <a:pPr algn="ctr"/>
            </a:p>
          </p:txBody>
        </p:sp>
      </p:grpSp>
      <p:sp>
        <p:nvSpPr>
          <p:cNvPr id="212" name="矩形"/>
          <p:cNvSpPr/>
          <p:nvPr/>
        </p:nvSpPr>
        <p:spPr>
          <a:xfrm>
            <a:off x="1423645" y="4219270"/>
            <a:ext cx="8991463"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单选】根据支付结算法律制度的规定，存款人更改名称，但不更改开户银行及账号的，应于一定期限向其开户银行提出银行结算账户更改申请，该期限为（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3日内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3个工作日内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5个工作日内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5日内</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13" name="矩形"/>
          <p:cNvSpPr/>
          <p:nvPr/>
        </p:nvSpPr>
        <p:spPr>
          <a:xfrm>
            <a:off x="1433195" y="5651717"/>
            <a:ext cx="1446530" cy="4914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Tm="0">
        <p:dissolve/>
      </p:transition>
    </mc:Choice>
    <mc:Fallback>
      <p:transition spd="slow"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6"/>
                                        </p:tgtEl>
                                        <p:attrNameLst>
                                          <p:attrName>style.visibility</p:attrName>
                                        </p:attrNameLst>
                                      </p:cBhvr>
                                      <p:to>
                                        <p:strVal val="visible"/>
                                      </p:to>
                                    </p:set>
                                    <p:anim calcmode="lin" valueType="num">
                                      <p:cBhvr additive="base">
                                        <p:cTn id="7" dur="500"/>
                                        <p:tgtEl>
                                          <p:spTgt spid="206"/>
                                        </p:tgtEl>
                                        <p:attrNameLst>
                                          <p:attrName>ppt_y</p:attrName>
                                        </p:attrNameLst>
                                      </p:cBhvr>
                                      <p:tavLst>
                                        <p:tav tm="0">
                                          <p:val>
                                            <p:strVal val="#ppt_y+#ppt_h*1.125000"/>
                                          </p:val>
                                        </p:tav>
                                        <p:tav tm="100000">
                                          <p:val>
                                            <p:strVal val="#ppt_y"/>
                                          </p:val>
                                        </p:tav>
                                      </p:tavLst>
                                    </p:anim>
                                    <p:animEffect transition="in" filter="wipe(up)">
                                      <p:cBhvr>
                                        <p:cTn id="8" dur="500"/>
                                        <p:tgtEl>
                                          <p:spTgt spid="20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08"/>
                                        </p:tgtEl>
                                        <p:attrNameLst>
                                          <p:attrName>style.visibility</p:attrName>
                                        </p:attrNameLst>
                                      </p:cBhvr>
                                      <p:to>
                                        <p:strVal val="visible"/>
                                      </p:to>
                                    </p:set>
                                    <p:anim calcmode="lin" valueType="num">
                                      <p:cBhvr additive="base">
                                        <p:cTn id="13" dur="500"/>
                                        <p:tgtEl>
                                          <p:spTgt spid="208"/>
                                        </p:tgtEl>
                                        <p:attrNameLst>
                                          <p:attrName>ppt_y</p:attrName>
                                        </p:attrNameLst>
                                      </p:cBhvr>
                                      <p:tavLst>
                                        <p:tav tm="0">
                                          <p:val>
                                            <p:strVal val="#ppt_y+#ppt_h*1.125000"/>
                                          </p:val>
                                        </p:tav>
                                        <p:tav tm="100000">
                                          <p:val>
                                            <p:strVal val="#ppt_y"/>
                                          </p:val>
                                        </p:tav>
                                      </p:tavLst>
                                    </p:anim>
                                    <p:animEffect transition="in" filter="wipe(up)">
                                      <p:cBhvr>
                                        <p:cTn id="14" dur="500"/>
                                        <p:tgtEl>
                                          <p:spTgt spid="20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11"/>
                                        </p:tgtEl>
                                        <p:attrNameLst>
                                          <p:attrName>style.visibility</p:attrName>
                                        </p:attrNameLst>
                                      </p:cBhvr>
                                      <p:to>
                                        <p:strVal val="visible"/>
                                      </p:to>
                                    </p:set>
                                    <p:anim calcmode="lin" valueType="num">
                                      <p:cBhvr additive="base">
                                        <p:cTn id="19" dur="500"/>
                                        <p:tgtEl>
                                          <p:spTgt spid="211"/>
                                        </p:tgtEl>
                                        <p:attrNameLst>
                                          <p:attrName>ppt_y</p:attrName>
                                        </p:attrNameLst>
                                      </p:cBhvr>
                                      <p:tavLst>
                                        <p:tav tm="0">
                                          <p:val>
                                            <p:strVal val="#ppt_y+#ppt_h*1.125000"/>
                                          </p:val>
                                        </p:tav>
                                        <p:tav tm="100000">
                                          <p:val>
                                            <p:strVal val="#ppt_y"/>
                                          </p:val>
                                        </p:tav>
                                      </p:tavLst>
                                    </p:anim>
                                    <p:animEffect transition="in" filter="wipe(up)">
                                      <p:cBhvr>
                                        <p:cTn id="20" dur="500"/>
                                        <p:tgtEl>
                                          <p:spTgt spid="21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12"/>
                                        </p:tgtEl>
                                        <p:attrNameLst>
                                          <p:attrName>style.visibility</p:attrName>
                                        </p:attrNameLst>
                                      </p:cBhvr>
                                      <p:to>
                                        <p:strVal val="visible"/>
                                      </p:to>
                                    </p:set>
                                    <p:anim calcmode="lin" valueType="num">
                                      <p:cBhvr additive="base">
                                        <p:cTn id="25" dur="500"/>
                                        <p:tgtEl>
                                          <p:spTgt spid="212"/>
                                        </p:tgtEl>
                                        <p:attrNameLst>
                                          <p:attrName>ppt_y</p:attrName>
                                        </p:attrNameLst>
                                      </p:cBhvr>
                                      <p:tavLst>
                                        <p:tav tm="0">
                                          <p:val>
                                            <p:strVal val="#ppt_y+#ppt_h*1.125000"/>
                                          </p:val>
                                        </p:tav>
                                        <p:tav tm="100000">
                                          <p:val>
                                            <p:strVal val="#ppt_y"/>
                                          </p:val>
                                        </p:tav>
                                      </p:tavLst>
                                    </p:anim>
                                    <p:animEffect transition="in" filter="wipe(up)">
                                      <p:cBhvr>
                                        <p:cTn id="26" dur="500"/>
                                        <p:tgtEl>
                                          <p:spTgt spid="212"/>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213"/>
                                        </p:tgtEl>
                                        <p:attrNameLst>
                                          <p:attrName>style.visibility</p:attrName>
                                        </p:attrNameLst>
                                      </p:cBhvr>
                                      <p:to>
                                        <p:strVal val="visible"/>
                                      </p:to>
                                    </p:set>
                                    <p:anim calcmode="lin" valueType="num">
                                      <p:cBhvr additive="base">
                                        <p:cTn id="31" dur="500"/>
                                        <p:tgtEl>
                                          <p:spTgt spid="213"/>
                                        </p:tgtEl>
                                        <p:attrNameLst>
                                          <p:attrName>ppt_y</p:attrName>
                                        </p:attrNameLst>
                                      </p:cBhvr>
                                      <p:tavLst>
                                        <p:tav tm="0">
                                          <p:val>
                                            <p:strVal val="#ppt_y+#ppt_h*1.125000"/>
                                          </p:val>
                                        </p:tav>
                                        <p:tav tm="100000">
                                          <p:val>
                                            <p:strVal val="#ppt_y"/>
                                          </p:val>
                                        </p:tav>
                                      </p:tavLst>
                                    </p:anim>
                                    <p:animEffect transition="in" filter="wipe(up)">
                                      <p:cBhvr>
                                        <p:cTn id="32" dur="5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animBg="1"/>
      <p:bldP spid="208" grpId="0"/>
      <p:bldP spid="211" grpId="0" animBg="1"/>
      <p:bldP spid="212" grpId="0"/>
      <p:bldP spid="213" grpId="0"/>
    </p:bldLst>
  </p:timing>
</p:sld>
</file>

<file path=ppt/slides/slide20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490" name="矩形"/>
          <p:cNvSpPr/>
          <p:nvPr/>
        </p:nvSpPr>
        <p:spPr>
          <a:xfrm>
            <a:off x="1425064" y="305039"/>
            <a:ext cx="3883641"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考点１：支付结算纪律</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493" name="组合"/>
          <p:cNvGrpSpPr/>
          <p:nvPr/>
        </p:nvGrpSpPr>
        <p:grpSpPr>
          <a:xfrm>
            <a:off x="1474128" y="1674231"/>
            <a:ext cx="4492914" cy="525777"/>
            <a:chOff x="1474128" y="1674231"/>
            <a:chExt cx="4492914" cy="525777"/>
          </a:xfrm>
        </p:grpSpPr>
        <p:sp>
          <p:nvSpPr>
            <p:cNvPr id="1491" name="矩形"/>
            <p:cNvSpPr/>
            <p:nvPr/>
          </p:nvSpPr>
          <p:spPr>
            <a:xfrm>
              <a:off x="1661453" y="1674231"/>
              <a:ext cx="4305588" cy="525777"/>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en-US" altLang="zh-CN"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 </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结算纪律的具体内容。</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1492" name="剪去对角的矩形"/>
            <p:cNvSpPr/>
            <p:nvPr/>
          </p:nvSpPr>
          <p:spPr>
            <a:xfrm>
              <a:off x="1474128" y="1674231"/>
              <a:ext cx="4492913" cy="525777"/>
            </a:xfrm>
            <a:prstGeom prst="snip2DiagRect">
              <a:avLst>
                <a:gd name="adj1" fmla="val 0"/>
                <a:gd name="adj2" fmla="val 13537"/>
              </a:avLst>
            </a:prstGeom>
            <a:noFill/>
            <a:ln w="25400" cap="flat" cmpd="sng">
              <a:solidFill>
                <a:srgbClr val="4BACC6"/>
              </a:solidFill>
              <a:prstDash val="solid"/>
              <a:round/>
            </a:ln>
          </p:spPr>
          <p:txBody>
            <a:bodyPr rtlCol="0" anchor="ctr"/>
            <a:lstStyle/>
            <a:p>
              <a:pPr algn="ctr"/>
            </a:p>
          </p:txBody>
        </p:sp>
      </p:grpSp>
      <p:sp>
        <p:nvSpPr>
          <p:cNvPr id="1494" name="矩形"/>
          <p:cNvSpPr/>
          <p:nvPr/>
        </p:nvSpPr>
        <p:spPr>
          <a:xfrm>
            <a:off x="728370" y="2543136"/>
            <a:ext cx="10953583" cy="216852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单选】根据支付结算法律制度的规定，下列关于结算纪律的表述中，正确的是（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．银行办理支付结算，不得以任何理由压票</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．单位和个人办理支付结算，不得以任何理由拒绝付款</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．银行办理支付结算，可以在支付结算制度之外附加条件</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．单位和个人办理支付结算，可以签发无资金保证的票据</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495" name="矩形"/>
          <p:cNvSpPr/>
          <p:nvPr/>
        </p:nvSpPr>
        <p:spPr>
          <a:xfrm>
            <a:off x="723889" y="4873924"/>
            <a:ext cx="1489239"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93"/>
                                        </p:tgtEl>
                                        <p:attrNameLst>
                                          <p:attrName>style.visibility</p:attrName>
                                        </p:attrNameLst>
                                      </p:cBhvr>
                                      <p:to>
                                        <p:strVal val="visible"/>
                                      </p:to>
                                    </p:set>
                                    <p:animEffect transition="in" filter="fade">
                                      <p:cBhvr>
                                        <p:cTn id="7" dur="1000"/>
                                        <p:tgtEl>
                                          <p:spTgt spid="1493"/>
                                        </p:tgtEl>
                                      </p:cBhvr>
                                    </p:animEffect>
                                    <p:anim calcmode="lin" valueType="num">
                                      <p:cBhvr>
                                        <p:cTn id="8" dur="1000" fill="hold"/>
                                        <p:tgtEl>
                                          <p:spTgt spid="1493"/>
                                        </p:tgtEl>
                                        <p:attrNameLst>
                                          <p:attrName>ppt_x</p:attrName>
                                        </p:attrNameLst>
                                      </p:cBhvr>
                                      <p:tavLst>
                                        <p:tav tm="0">
                                          <p:val>
                                            <p:strVal val="#ppt_x"/>
                                          </p:val>
                                        </p:tav>
                                        <p:tav tm="100000">
                                          <p:val>
                                            <p:strVal val="#ppt_x"/>
                                          </p:val>
                                        </p:tav>
                                      </p:tavLst>
                                    </p:anim>
                                    <p:anim calcmode="lin" valueType="num">
                                      <p:cBhvr>
                                        <p:cTn id="9" dur="1000" fill="hold"/>
                                        <p:tgtEl>
                                          <p:spTgt spid="149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94"/>
                                        </p:tgtEl>
                                        <p:attrNameLst>
                                          <p:attrName>style.visibility</p:attrName>
                                        </p:attrNameLst>
                                      </p:cBhvr>
                                      <p:to>
                                        <p:strVal val="visible"/>
                                      </p:to>
                                    </p:set>
                                    <p:animEffect transition="in" filter="fade">
                                      <p:cBhvr>
                                        <p:cTn id="14" dur="1000"/>
                                        <p:tgtEl>
                                          <p:spTgt spid="1494"/>
                                        </p:tgtEl>
                                      </p:cBhvr>
                                    </p:animEffect>
                                    <p:anim calcmode="lin" valueType="num">
                                      <p:cBhvr>
                                        <p:cTn id="15" dur="1000" fill="hold"/>
                                        <p:tgtEl>
                                          <p:spTgt spid="1494"/>
                                        </p:tgtEl>
                                        <p:attrNameLst>
                                          <p:attrName>ppt_x</p:attrName>
                                        </p:attrNameLst>
                                      </p:cBhvr>
                                      <p:tavLst>
                                        <p:tav tm="0">
                                          <p:val>
                                            <p:strVal val="#ppt_x"/>
                                          </p:val>
                                        </p:tav>
                                        <p:tav tm="100000">
                                          <p:val>
                                            <p:strVal val="#ppt_x"/>
                                          </p:val>
                                        </p:tav>
                                      </p:tavLst>
                                    </p:anim>
                                    <p:anim calcmode="lin" valueType="num">
                                      <p:cBhvr>
                                        <p:cTn id="16" dur="1000" fill="hold"/>
                                        <p:tgtEl>
                                          <p:spTgt spid="149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95"/>
                                        </p:tgtEl>
                                        <p:attrNameLst>
                                          <p:attrName>style.visibility</p:attrName>
                                        </p:attrNameLst>
                                      </p:cBhvr>
                                      <p:to>
                                        <p:strVal val="visible"/>
                                      </p:to>
                                    </p:set>
                                    <p:animEffect transition="in" filter="fade">
                                      <p:cBhvr>
                                        <p:cTn id="21" dur="1000"/>
                                        <p:tgtEl>
                                          <p:spTgt spid="1495"/>
                                        </p:tgtEl>
                                      </p:cBhvr>
                                    </p:animEffect>
                                    <p:anim calcmode="lin" valueType="num">
                                      <p:cBhvr>
                                        <p:cTn id="22" dur="1000" fill="hold"/>
                                        <p:tgtEl>
                                          <p:spTgt spid="1495"/>
                                        </p:tgtEl>
                                        <p:attrNameLst>
                                          <p:attrName>ppt_x</p:attrName>
                                        </p:attrNameLst>
                                      </p:cBhvr>
                                      <p:tavLst>
                                        <p:tav tm="0">
                                          <p:val>
                                            <p:strVal val="#ppt_x"/>
                                          </p:val>
                                        </p:tav>
                                        <p:tav tm="100000">
                                          <p:val>
                                            <p:strVal val="#ppt_x"/>
                                          </p:val>
                                        </p:tav>
                                      </p:tavLst>
                                    </p:anim>
                                    <p:anim calcmode="lin" valueType="num">
                                      <p:cBhvr>
                                        <p:cTn id="23" dur="1000" fill="hold"/>
                                        <p:tgtEl>
                                          <p:spTgt spid="14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3" grpId="0" animBg="1"/>
      <p:bldP spid="1494" grpId="0" animBg="1"/>
      <p:bldP spid="1495" grpId="0" animBg="1"/>
    </p:bldLst>
  </p:timing>
</p:sld>
</file>

<file path=ppt/slides/slide20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496" name="矩形"/>
          <p:cNvSpPr/>
          <p:nvPr/>
        </p:nvSpPr>
        <p:spPr>
          <a:xfrm>
            <a:off x="1425064" y="305039"/>
            <a:ext cx="6993226"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考点２：违反支付结算法律制度的法律责任</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497" name="矩形"/>
          <p:cNvSpPr/>
          <p:nvPr/>
        </p:nvSpPr>
        <p:spPr>
          <a:xfrm>
            <a:off x="1148585" y="1565998"/>
            <a:ext cx="6625377" cy="491487"/>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银行、单位和个人违反结算纪律，要分别承担相应的法律责任。</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1498" name="表格"/>
          <p:cNvGraphicFramePr>
            <a:graphicFrameLocks noGrp="1"/>
          </p:cNvGraphicFramePr>
          <p:nvPr/>
        </p:nvGraphicFramePr>
        <p:xfrm>
          <a:off x="1145435" y="2327761"/>
          <a:ext cx="9952609" cy="2847391"/>
        </p:xfrm>
        <a:graphic>
          <a:graphicData uri="http://schemas.openxmlformats.org/drawingml/2006/table">
            <a:tbl>
              <a:tblPr bandRow="1">
                <a:noFill/>
              </a:tblPr>
              <a:tblGrid>
                <a:gridCol w="1884540"/>
                <a:gridCol w="8068069"/>
              </a:tblGrid>
              <a:tr h="291490">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情形</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法律责任</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2435911">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无理拒付，占用他人资金行为</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票据的付款人对见票即付或者到期的票据，故意压票、拖延支付的，银行机构违反票据承兑等结算业务规定，不予兑现，不予收付入账，压单、压票或者违反规定退票的，由国务院银行保险监督管理机构责令其改正，有违法所得的，没收违法所得。违法所得5万元以上的，并处违法所得1倍以上5倍以下罚款；没有违法所得或者违法所得不足5万元的，处5万元以上50万元以下罚款</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97"/>
                                        </p:tgtEl>
                                        <p:attrNameLst>
                                          <p:attrName>style.visibility</p:attrName>
                                        </p:attrNameLst>
                                      </p:cBhvr>
                                      <p:to>
                                        <p:strVal val="visible"/>
                                      </p:to>
                                    </p:set>
                                    <p:animEffect transition="in" filter="fade">
                                      <p:cBhvr>
                                        <p:cTn id="7" dur="1000"/>
                                        <p:tgtEl>
                                          <p:spTgt spid="1497"/>
                                        </p:tgtEl>
                                      </p:cBhvr>
                                    </p:animEffect>
                                    <p:anim calcmode="lin" valueType="num">
                                      <p:cBhvr>
                                        <p:cTn id="8" dur="1000" fill="hold"/>
                                        <p:tgtEl>
                                          <p:spTgt spid="1497"/>
                                        </p:tgtEl>
                                        <p:attrNameLst>
                                          <p:attrName>ppt_x</p:attrName>
                                        </p:attrNameLst>
                                      </p:cBhvr>
                                      <p:tavLst>
                                        <p:tav tm="0">
                                          <p:val>
                                            <p:strVal val="#ppt_x"/>
                                          </p:val>
                                        </p:tav>
                                        <p:tav tm="100000">
                                          <p:val>
                                            <p:strVal val="#ppt_x"/>
                                          </p:val>
                                        </p:tav>
                                      </p:tavLst>
                                    </p:anim>
                                    <p:anim calcmode="lin" valueType="num">
                                      <p:cBhvr>
                                        <p:cTn id="9" dur="1000" fill="hold"/>
                                        <p:tgtEl>
                                          <p:spTgt spid="149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1498"/>
                                        </p:tgtEl>
                                        <p:attrNameLst>
                                          <p:attrName>style.visibility</p:attrName>
                                        </p:attrNameLst>
                                      </p:cBhvr>
                                      <p:to>
                                        <p:strVal val="visible"/>
                                      </p:to>
                                    </p:set>
                                    <p:animEffect transition="in" filter="barn(inHorizontal)">
                                      <p:cBhvr>
                                        <p:cTn id="14" dur="500"/>
                                        <p:tgtEl>
                                          <p:spTgt spid="1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7" grpId="0" animBg="1"/>
    </p:bldLst>
  </p:timing>
</p:sld>
</file>

<file path=ppt/slides/slide20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499" name="矩形"/>
          <p:cNvSpPr/>
          <p:nvPr/>
        </p:nvSpPr>
        <p:spPr>
          <a:xfrm>
            <a:off x="1425064" y="305039"/>
            <a:ext cx="6993226"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考点２：违反支付结算法律制度的法律责任</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1500" name="表格"/>
          <p:cNvGraphicFramePr>
            <a:graphicFrameLocks noGrp="1"/>
          </p:cNvGraphicFramePr>
          <p:nvPr/>
        </p:nvGraphicFramePr>
        <p:xfrm>
          <a:off x="645100" y="1266580"/>
          <a:ext cx="10860251" cy="5349240"/>
        </p:xfrm>
        <a:graphic>
          <a:graphicData uri="http://schemas.openxmlformats.org/drawingml/2006/table">
            <a:tbl>
              <a:tblPr bandRow="1">
                <a:noFill/>
              </a:tblPr>
              <a:tblGrid>
                <a:gridCol w="1958301"/>
                <a:gridCol w="8901950"/>
              </a:tblGrid>
              <a:tr h="0">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情形</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法律责任</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0">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妨害信用卡管理行为</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l">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有下列情形之一，妨害信用卡管理的，应负刑事责任：</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（1）明知是伪造的信用卡而持有、运输的，或者明知是伪造的空白信用卡而持有、运输，数量较大的</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（2）非法持有他人信用卡，数量较大的</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（3）使用虚假的身份证明骗领信用卡的</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（4）出售、购买、为他人提供伪造的信用卡或者以虚假的身份证明骗领信用卡的</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（5）窃取、收买或者非法提供他人信用卡信息资料的</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0">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信用卡诈骗活动</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l">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行为人从事下列信用卡诈骗活动，达到一定金额的，需要承担刑事责任：</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（1）使用伪造的信用卡，或者使用以虚假的身份证明骗领的信用卡的</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（2）使用作废的信用卡的</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（3）冒用他人信用卡的</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（4）恶意透支信用卡的</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500"/>
                                        </p:tgtEl>
                                        <p:attrNameLst>
                                          <p:attrName>style.visibility</p:attrName>
                                        </p:attrNameLst>
                                      </p:cBhvr>
                                      <p:to>
                                        <p:strVal val="visible"/>
                                      </p:to>
                                    </p:set>
                                    <p:animEffect transition="in" filter="wheel(4)">
                                      <p:cBhvr>
                                        <p:cTn id="7" dur="2000"/>
                                        <p:tgtEl>
                                          <p:spTgt spid="1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501" name="矩形"/>
          <p:cNvSpPr/>
          <p:nvPr/>
        </p:nvSpPr>
        <p:spPr>
          <a:xfrm>
            <a:off x="1425064" y="305039"/>
            <a:ext cx="6993226"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考点２：违反支付结算法律制度的法律责任</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504" name="组合"/>
          <p:cNvGrpSpPr/>
          <p:nvPr/>
        </p:nvGrpSpPr>
        <p:grpSpPr>
          <a:xfrm>
            <a:off x="1544163" y="1464124"/>
            <a:ext cx="6355863" cy="525777"/>
            <a:chOff x="1544163" y="1464124"/>
            <a:chExt cx="6355863" cy="525777"/>
          </a:xfrm>
        </p:grpSpPr>
        <p:sp>
          <p:nvSpPr>
            <p:cNvPr id="1502" name="矩形"/>
            <p:cNvSpPr/>
            <p:nvPr/>
          </p:nvSpPr>
          <p:spPr>
            <a:xfrm>
              <a:off x="1731488" y="1464124"/>
              <a:ext cx="5916409" cy="525777"/>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需要承担刑事责任的信用卡诈骗活动。</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1503" name="剪去对角的矩形"/>
            <p:cNvSpPr/>
            <p:nvPr/>
          </p:nvSpPr>
          <p:spPr>
            <a:xfrm>
              <a:off x="1544163" y="1464124"/>
              <a:ext cx="6355863" cy="525777"/>
            </a:xfrm>
            <a:prstGeom prst="snip2DiagRect">
              <a:avLst>
                <a:gd name="adj1" fmla="val 0"/>
                <a:gd name="adj2" fmla="val 13430"/>
              </a:avLst>
            </a:prstGeom>
            <a:noFill/>
            <a:ln w="25400" cap="flat" cmpd="sng">
              <a:solidFill>
                <a:srgbClr val="4BACC6"/>
              </a:solidFill>
              <a:prstDash val="solid"/>
              <a:round/>
            </a:ln>
          </p:spPr>
          <p:txBody>
            <a:bodyPr rtlCol="0" anchor="ctr"/>
            <a:lstStyle/>
            <a:p>
              <a:pPr algn="ctr"/>
            </a:p>
          </p:txBody>
        </p:sp>
      </p:grpSp>
      <p:sp>
        <p:nvSpPr>
          <p:cNvPr id="1505" name="矩形"/>
          <p:cNvSpPr/>
          <p:nvPr/>
        </p:nvSpPr>
        <p:spPr>
          <a:xfrm>
            <a:off x="1359252" y="2295490"/>
            <a:ext cx="9538862" cy="175323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多选】根据支付结算法律制度的规定，行为人从事下列银行信用卡诈骗活动，达到一定金额需要承担刑事责任的有（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．使用伪造的信用卡				B．使用作废的信用卡</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．冒用他人信用卡				D．恶意透支信用卡</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506" name="矩形"/>
          <p:cNvSpPr/>
          <p:nvPr/>
        </p:nvSpPr>
        <p:spPr>
          <a:xfrm>
            <a:off x="1355891" y="4171886"/>
            <a:ext cx="1893765"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507" name="矩形"/>
          <p:cNvSpPr/>
          <p:nvPr/>
        </p:nvSpPr>
        <p:spPr>
          <a:xfrm>
            <a:off x="1355891" y="4873924"/>
            <a:ext cx="8505135" cy="50673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dirty="0">
                <a:latin typeface="宋体" panose="02010600030101010101" pitchFamily="2"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判断】非法持有他人信用卡数量较大的，应追究刑事责任。（   ）</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508" name="矩形"/>
          <p:cNvSpPr/>
          <p:nvPr/>
        </p:nvSpPr>
        <p:spPr>
          <a:xfrm>
            <a:off x="1358692" y="5572601"/>
            <a:ext cx="1470749"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04"/>
                                        </p:tgtEl>
                                        <p:attrNameLst>
                                          <p:attrName>style.visibility</p:attrName>
                                        </p:attrNameLst>
                                      </p:cBhvr>
                                      <p:to>
                                        <p:strVal val="visible"/>
                                      </p:to>
                                    </p:set>
                                    <p:animEffect transition="in" filter="fade">
                                      <p:cBhvr>
                                        <p:cTn id="7" dur="1000"/>
                                        <p:tgtEl>
                                          <p:spTgt spid="1504"/>
                                        </p:tgtEl>
                                      </p:cBhvr>
                                    </p:animEffect>
                                    <p:anim calcmode="lin" valueType="num">
                                      <p:cBhvr>
                                        <p:cTn id="8" dur="1000" fill="hold"/>
                                        <p:tgtEl>
                                          <p:spTgt spid="1504"/>
                                        </p:tgtEl>
                                        <p:attrNameLst>
                                          <p:attrName>ppt_x</p:attrName>
                                        </p:attrNameLst>
                                      </p:cBhvr>
                                      <p:tavLst>
                                        <p:tav tm="0">
                                          <p:val>
                                            <p:strVal val="#ppt_x"/>
                                          </p:val>
                                        </p:tav>
                                        <p:tav tm="100000">
                                          <p:val>
                                            <p:strVal val="#ppt_x"/>
                                          </p:val>
                                        </p:tav>
                                      </p:tavLst>
                                    </p:anim>
                                    <p:anim calcmode="lin" valueType="num">
                                      <p:cBhvr>
                                        <p:cTn id="9" dur="1000" fill="hold"/>
                                        <p:tgtEl>
                                          <p:spTgt spid="150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05"/>
                                        </p:tgtEl>
                                        <p:attrNameLst>
                                          <p:attrName>style.visibility</p:attrName>
                                        </p:attrNameLst>
                                      </p:cBhvr>
                                      <p:to>
                                        <p:strVal val="visible"/>
                                      </p:to>
                                    </p:set>
                                    <p:animEffect transition="in" filter="fade">
                                      <p:cBhvr>
                                        <p:cTn id="14" dur="1000"/>
                                        <p:tgtEl>
                                          <p:spTgt spid="1505"/>
                                        </p:tgtEl>
                                      </p:cBhvr>
                                    </p:animEffect>
                                    <p:anim calcmode="lin" valueType="num">
                                      <p:cBhvr>
                                        <p:cTn id="15" dur="1000" fill="hold"/>
                                        <p:tgtEl>
                                          <p:spTgt spid="1505"/>
                                        </p:tgtEl>
                                        <p:attrNameLst>
                                          <p:attrName>ppt_x</p:attrName>
                                        </p:attrNameLst>
                                      </p:cBhvr>
                                      <p:tavLst>
                                        <p:tav tm="0">
                                          <p:val>
                                            <p:strVal val="#ppt_x"/>
                                          </p:val>
                                        </p:tav>
                                        <p:tav tm="100000">
                                          <p:val>
                                            <p:strVal val="#ppt_x"/>
                                          </p:val>
                                        </p:tav>
                                      </p:tavLst>
                                    </p:anim>
                                    <p:anim calcmode="lin" valueType="num">
                                      <p:cBhvr>
                                        <p:cTn id="16" dur="1000" fill="hold"/>
                                        <p:tgtEl>
                                          <p:spTgt spid="150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06"/>
                                        </p:tgtEl>
                                        <p:attrNameLst>
                                          <p:attrName>style.visibility</p:attrName>
                                        </p:attrNameLst>
                                      </p:cBhvr>
                                      <p:to>
                                        <p:strVal val="visible"/>
                                      </p:to>
                                    </p:set>
                                    <p:animEffect transition="in" filter="fade">
                                      <p:cBhvr>
                                        <p:cTn id="21" dur="1000"/>
                                        <p:tgtEl>
                                          <p:spTgt spid="1506"/>
                                        </p:tgtEl>
                                      </p:cBhvr>
                                    </p:animEffect>
                                    <p:anim calcmode="lin" valueType="num">
                                      <p:cBhvr>
                                        <p:cTn id="22" dur="1000" fill="hold"/>
                                        <p:tgtEl>
                                          <p:spTgt spid="1506"/>
                                        </p:tgtEl>
                                        <p:attrNameLst>
                                          <p:attrName>ppt_x</p:attrName>
                                        </p:attrNameLst>
                                      </p:cBhvr>
                                      <p:tavLst>
                                        <p:tav tm="0">
                                          <p:val>
                                            <p:strVal val="#ppt_x"/>
                                          </p:val>
                                        </p:tav>
                                        <p:tav tm="100000">
                                          <p:val>
                                            <p:strVal val="#ppt_x"/>
                                          </p:val>
                                        </p:tav>
                                      </p:tavLst>
                                    </p:anim>
                                    <p:anim calcmode="lin" valueType="num">
                                      <p:cBhvr>
                                        <p:cTn id="23" dur="1000" fill="hold"/>
                                        <p:tgtEl>
                                          <p:spTgt spid="150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07"/>
                                        </p:tgtEl>
                                        <p:attrNameLst>
                                          <p:attrName>style.visibility</p:attrName>
                                        </p:attrNameLst>
                                      </p:cBhvr>
                                      <p:to>
                                        <p:strVal val="visible"/>
                                      </p:to>
                                    </p:set>
                                    <p:animEffect transition="in" filter="fade">
                                      <p:cBhvr>
                                        <p:cTn id="28" dur="1000"/>
                                        <p:tgtEl>
                                          <p:spTgt spid="1507"/>
                                        </p:tgtEl>
                                      </p:cBhvr>
                                    </p:animEffect>
                                    <p:anim calcmode="lin" valueType="num">
                                      <p:cBhvr>
                                        <p:cTn id="29" dur="1000" fill="hold"/>
                                        <p:tgtEl>
                                          <p:spTgt spid="1507"/>
                                        </p:tgtEl>
                                        <p:attrNameLst>
                                          <p:attrName>ppt_x</p:attrName>
                                        </p:attrNameLst>
                                      </p:cBhvr>
                                      <p:tavLst>
                                        <p:tav tm="0">
                                          <p:val>
                                            <p:strVal val="#ppt_x"/>
                                          </p:val>
                                        </p:tav>
                                        <p:tav tm="100000">
                                          <p:val>
                                            <p:strVal val="#ppt_x"/>
                                          </p:val>
                                        </p:tav>
                                      </p:tavLst>
                                    </p:anim>
                                    <p:anim calcmode="lin" valueType="num">
                                      <p:cBhvr>
                                        <p:cTn id="30" dur="1000" fill="hold"/>
                                        <p:tgtEl>
                                          <p:spTgt spid="150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08"/>
                                        </p:tgtEl>
                                        <p:attrNameLst>
                                          <p:attrName>style.visibility</p:attrName>
                                        </p:attrNameLst>
                                      </p:cBhvr>
                                      <p:to>
                                        <p:strVal val="visible"/>
                                      </p:to>
                                    </p:set>
                                    <p:animEffect transition="in" filter="fade">
                                      <p:cBhvr>
                                        <p:cTn id="35" dur="1000"/>
                                        <p:tgtEl>
                                          <p:spTgt spid="1508"/>
                                        </p:tgtEl>
                                      </p:cBhvr>
                                    </p:animEffect>
                                    <p:anim calcmode="lin" valueType="num">
                                      <p:cBhvr>
                                        <p:cTn id="36" dur="1000" fill="hold"/>
                                        <p:tgtEl>
                                          <p:spTgt spid="1508"/>
                                        </p:tgtEl>
                                        <p:attrNameLst>
                                          <p:attrName>ppt_x</p:attrName>
                                        </p:attrNameLst>
                                      </p:cBhvr>
                                      <p:tavLst>
                                        <p:tav tm="0">
                                          <p:val>
                                            <p:strVal val="#ppt_x"/>
                                          </p:val>
                                        </p:tav>
                                        <p:tav tm="100000">
                                          <p:val>
                                            <p:strVal val="#ppt_x"/>
                                          </p:val>
                                        </p:tav>
                                      </p:tavLst>
                                    </p:anim>
                                    <p:anim calcmode="lin" valueType="num">
                                      <p:cBhvr>
                                        <p:cTn id="37" dur="1000" fill="hold"/>
                                        <p:tgtEl>
                                          <p:spTgt spid="15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4" grpId="0" animBg="1"/>
      <p:bldP spid="1505" grpId="0" animBg="1"/>
      <p:bldP spid="1506" grpId="0" animBg="1"/>
      <p:bldP spid="1507" grpId="0" animBg="1"/>
      <p:bldP spid="1508" grpId="0" animBg="1"/>
    </p:bldLst>
  </p:timing>
</p:sld>
</file>

<file path=ppt/slides/slide20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509" name="矩形"/>
          <p:cNvSpPr/>
          <p:nvPr/>
        </p:nvSpPr>
        <p:spPr>
          <a:xfrm>
            <a:off x="3067050" y="2732176"/>
            <a:ext cx="6057900" cy="1569660"/>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9600" b="1" i="0" u="none" strike="noStrike" kern="1200" cap="none" spc="0" baseline="0" smtClean="0">
                <a:solidFill>
                  <a:schemeClr val="accent1"/>
                </a:solidFill>
                <a:latin typeface="微软雅黑" panose="020B0503020204020204" charset="-122"/>
                <a:ea typeface="微软雅黑" panose="020B0503020204020204" charset="-122"/>
                <a:cs typeface="经典综艺体简" pitchFamily="49" charset="-122"/>
              </a:rPr>
              <a:t>谢谢观看</a:t>
            </a:r>
            <a:endParaRPr lang="zh-CN" altLang="en-US" sz="9600" b="1" i="0" u="none" strike="noStrike" kern="1200" cap="none" spc="0" baseline="0" dirty="0">
              <a:solidFill>
                <a:schemeClr val="accent1"/>
              </a:solidFill>
              <a:latin typeface="微软雅黑" panose="020B0503020204020204" charset="-122"/>
              <a:ea typeface="微软雅黑" panose="020B0503020204020204" charset="-122"/>
              <a:cs typeface="经典综艺体简" pitchFamily="49" charset="-122"/>
            </a:endParaRPr>
          </a:p>
        </p:txBody>
      </p:sp>
      <p:sp>
        <p:nvSpPr>
          <p:cNvPr id="1510" name="矩形"/>
          <p:cNvSpPr/>
          <p:nvPr/>
        </p:nvSpPr>
        <p:spPr>
          <a:xfrm>
            <a:off x="3338599" y="1507578"/>
            <a:ext cx="5551263" cy="1186815"/>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en-US" altLang="zh-CN" sz="7200" b="0"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rPr>
              <a:t>THANKS</a:t>
            </a:r>
            <a:endParaRPr lang="zh-CN" altLang="en-US" sz="7200" b="0"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09"/>
                                        </p:tgtEl>
                                        <p:attrNameLst>
                                          <p:attrName>style.visibility</p:attrName>
                                        </p:attrNameLst>
                                      </p:cBhvr>
                                      <p:to>
                                        <p:strVal val="visible"/>
                                      </p:to>
                                    </p:set>
                                    <p:animEffect transition="in" filter="wipe(left)">
                                      <p:cBhvr>
                                        <p:cTn id="7" dur="500"/>
                                        <p:tgtEl>
                                          <p:spTgt spid="150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10"/>
                                        </p:tgtEl>
                                        <p:attrNameLst>
                                          <p:attrName>style.visibility</p:attrName>
                                        </p:attrNameLst>
                                      </p:cBhvr>
                                      <p:to>
                                        <p:strVal val="visible"/>
                                      </p:to>
                                    </p:set>
                                    <p:anim calcmode="lin" valueType="num">
                                      <p:cBhvr>
                                        <p:cTn id="11" dur="500" fill="hold"/>
                                        <p:tgtEl>
                                          <p:spTgt spid="1510"/>
                                        </p:tgtEl>
                                        <p:attrNameLst>
                                          <p:attrName>ppt_w</p:attrName>
                                        </p:attrNameLst>
                                      </p:cBhvr>
                                      <p:tavLst>
                                        <p:tav tm="0">
                                          <p:val>
                                            <p:fltVal val="0"/>
                                          </p:val>
                                        </p:tav>
                                        <p:tav tm="100000">
                                          <p:val>
                                            <p:strVal val="#ppt_w"/>
                                          </p:val>
                                        </p:tav>
                                      </p:tavLst>
                                    </p:anim>
                                    <p:anim calcmode="lin" valueType="num">
                                      <p:cBhvr>
                                        <p:cTn id="12" dur="500" fill="hold"/>
                                        <p:tgtEl>
                                          <p:spTgt spid="1510"/>
                                        </p:tgtEl>
                                        <p:attrNameLst>
                                          <p:attrName>ppt_h</p:attrName>
                                        </p:attrNameLst>
                                      </p:cBhvr>
                                      <p:tavLst>
                                        <p:tav tm="0">
                                          <p:val>
                                            <p:fltVal val="0"/>
                                          </p:val>
                                        </p:tav>
                                        <p:tav tm="100000">
                                          <p:val>
                                            <p:strVal val="#ppt_h"/>
                                          </p:val>
                                        </p:tav>
                                      </p:tavLst>
                                    </p:anim>
                                    <p:animEffect transition="in" filter="fade">
                                      <p:cBhvr>
                                        <p:cTn id="13" dur="500"/>
                                        <p:tgtEl>
                                          <p:spTgt spid="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9" grpId="0"/>
      <p:bldP spid="151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17" name="矩形"/>
          <p:cNvSpPr/>
          <p:nvPr/>
        </p:nvSpPr>
        <p:spPr>
          <a:xfrm>
            <a:off x="1425064" y="305039"/>
            <a:ext cx="6426836"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考点２：银行结算账户开立、变更和撤销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21" name="组合"/>
          <p:cNvGrpSpPr/>
          <p:nvPr/>
        </p:nvGrpSpPr>
        <p:grpSpPr>
          <a:xfrm>
            <a:off x="1304925" y="1298575"/>
            <a:ext cx="5167630" cy="601980"/>
            <a:chOff x="1304925" y="1298575"/>
            <a:chExt cx="5167630" cy="601980"/>
          </a:xfrm>
        </p:grpSpPr>
        <p:sp>
          <p:nvSpPr>
            <p:cNvPr id="218" name="圆角矩形"/>
            <p:cNvSpPr/>
            <p:nvPr/>
          </p:nvSpPr>
          <p:spPr>
            <a:xfrm>
              <a:off x="1304925" y="1305559"/>
              <a:ext cx="5167630"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219" name="流程图: 离页连接符"/>
            <p:cNvSpPr/>
            <p:nvPr/>
          </p:nvSpPr>
          <p:spPr>
            <a:xfrm>
              <a:off x="1628775" y="1298575"/>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（三）</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220" name="矩形"/>
            <p:cNvSpPr/>
            <p:nvPr/>
          </p:nvSpPr>
          <p:spPr>
            <a:xfrm>
              <a:off x="2762249" y="1341118"/>
              <a:ext cx="3392805"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银行结算账户的撤销</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222" name="矩形"/>
          <p:cNvSpPr/>
          <p:nvPr/>
        </p:nvSpPr>
        <p:spPr>
          <a:xfrm>
            <a:off x="6903321" y="1420912"/>
            <a:ext cx="4009599" cy="358136"/>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 </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应当申请撤销银行结算账户的情形</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223" name="对象"/>
          <p:cNvGraphicFramePr>
            <a:graphicFrameLocks noChangeAspect="1"/>
          </p:cNvGraphicFramePr>
          <p:nvPr/>
        </p:nvGraphicFramePr>
        <p:xfrm>
          <a:off x="1245519" y="2179399"/>
          <a:ext cx="9667402" cy="2439178"/>
        </p:xfrm>
        <a:graphic>
          <a:graphicData uri="http://schemas.openxmlformats.org/presentationml/2006/ole">
            <mc:AlternateContent xmlns:mc="http://schemas.openxmlformats.org/markup-compatibility/2006">
              <mc:Choice xmlns:v="urn:schemas-microsoft-com:vml" Requires="v">
                <p:oleObj spid="_x0000_s5124" name="package" r:id="rId2" imgW="5965825" imgH="1516380" progId="package">
                  <p:embed/>
                </p:oleObj>
              </mc:Choice>
              <mc:Fallback>
                <p:oleObj name="package" r:id="rId2" imgW="5965825" imgH="1516380" progId="package">
                  <p:embed/>
                  <p:pic>
                    <p:nvPicPr>
                      <p:cNvPr id="0" name="对象"/>
                      <p:cNvPicPr>
                        <a:picLocks noChangeAspect="1"/>
                      </p:cNvPicPr>
                      <p:nvPr/>
                    </p:nvPicPr>
                    <p:blipFill>
                      <a:blip r:embed="rId3" cstate="print"/>
                      <a:stretch>
                        <a:fillRect/>
                      </a:stretch>
                    </p:blipFill>
                    <p:spPr>
                      <a:xfrm>
                        <a:off x="1245519" y="2179399"/>
                        <a:ext cx="9667402" cy="2439178"/>
                      </a:xfrm>
                      <a:prstGeom prst="rect">
                        <a:avLst/>
                      </a:prstGeom>
                      <a:noFill/>
                      <a:ln w="9525" cap="flat" cmpd="sng">
                        <a:noFill/>
                        <a:prstDash val="solid"/>
                        <a:miter/>
                      </a:ln>
                    </p:spPr>
                  </p:pic>
                </p:oleObj>
              </mc:Fallback>
            </mc:AlternateContent>
          </a:graphicData>
        </a:graphic>
      </p:graphicFrame>
      <p:sp>
        <p:nvSpPr>
          <p:cNvPr id="224" name="矩形"/>
          <p:cNvSpPr/>
          <p:nvPr/>
        </p:nvSpPr>
        <p:spPr>
          <a:xfrm>
            <a:off x="1367671" y="4804434"/>
            <a:ext cx="9573701" cy="16916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【提示1】存款人尚未清偿其开户银行债务的，不得申请撤销该银行结算账户。</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2】对按规定应撤销而未办理销户手续的单位银行结算账户，银行通知该单位银行结算账户的存款人自发出通知之日起30日内到开户银行办理销户手续，逾期视同自愿销户，未划转款项列入久悬未取专户管理。</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advTm="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21"/>
                                        </p:tgtEl>
                                        <p:attrNameLst>
                                          <p:attrName>style.visibility</p:attrName>
                                        </p:attrNameLst>
                                      </p:cBhvr>
                                      <p:to>
                                        <p:strVal val="visible"/>
                                      </p:to>
                                    </p:set>
                                    <p:anim calcmode="lin" valueType="num">
                                      <p:cBhvr additive="base">
                                        <p:cTn id="7" dur="500"/>
                                        <p:tgtEl>
                                          <p:spTgt spid="221"/>
                                        </p:tgtEl>
                                        <p:attrNameLst>
                                          <p:attrName>ppt_y</p:attrName>
                                        </p:attrNameLst>
                                      </p:cBhvr>
                                      <p:tavLst>
                                        <p:tav tm="0">
                                          <p:val>
                                            <p:strVal val="#ppt_y+#ppt_h*1.125000"/>
                                          </p:val>
                                        </p:tav>
                                        <p:tav tm="100000">
                                          <p:val>
                                            <p:strVal val="#ppt_y"/>
                                          </p:val>
                                        </p:tav>
                                      </p:tavLst>
                                    </p:anim>
                                    <p:animEffect transition="in" filter="wipe(up)">
                                      <p:cBhvr>
                                        <p:cTn id="8" dur="500"/>
                                        <p:tgtEl>
                                          <p:spTgt spid="22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22"/>
                                        </p:tgtEl>
                                        <p:attrNameLst>
                                          <p:attrName>style.visibility</p:attrName>
                                        </p:attrNameLst>
                                      </p:cBhvr>
                                      <p:to>
                                        <p:strVal val="visible"/>
                                      </p:to>
                                    </p:set>
                                    <p:anim calcmode="lin" valueType="num">
                                      <p:cBhvr additive="base">
                                        <p:cTn id="13" dur="500"/>
                                        <p:tgtEl>
                                          <p:spTgt spid="222"/>
                                        </p:tgtEl>
                                        <p:attrNameLst>
                                          <p:attrName>ppt_y</p:attrName>
                                        </p:attrNameLst>
                                      </p:cBhvr>
                                      <p:tavLst>
                                        <p:tav tm="0">
                                          <p:val>
                                            <p:strVal val="#ppt_y+#ppt_h*1.125000"/>
                                          </p:val>
                                        </p:tav>
                                        <p:tav tm="100000">
                                          <p:val>
                                            <p:strVal val="#ppt_y"/>
                                          </p:val>
                                        </p:tav>
                                      </p:tavLst>
                                    </p:anim>
                                    <p:animEffect transition="in" filter="wipe(up)">
                                      <p:cBhvr>
                                        <p:cTn id="14" dur="500"/>
                                        <p:tgtEl>
                                          <p:spTgt spid="22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23"/>
                                        </p:tgtEl>
                                        <p:attrNameLst>
                                          <p:attrName>style.visibility</p:attrName>
                                        </p:attrNameLst>
                                      </p:cBhvr>
                                      <p:to>
                                        <p:strVal val="visible"/>
                                      </p:to>
                                    </p:set>
                                    <p:animEffect transition="in" filter="barn(inVertical)">
                                      <p:cBhvr>
                                        <p:cTn id="19" dur="500"/>
                                        <p:tgtEl>
                                          <p:spTgt spid="223"/>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224"/>
                                        </p:tgtEl>
                                        <p:attrNameLst>
                                          <p:attrName>style.visibility</p:attrName>
                                        </p:attrNameLst>
                                      </p:cBhvr>
                                      <p:to>
                                        <p:strVal val="visible"/>
                                      </p:to>
                                    </p:set>
                                    <p:anim calcmode="lin" valueType="num">
                                      <p:cBhvr additive="base">
                                        <p:cTn id="24" dur="500"/>
                                        <p:tgtEl>
                                          <p:spTgt spid="224"/>
                                        </p:tgtEl>
                                        <p:attrNameLst>
                                          <p:attrName>ppt_y</p:attrName>
                                        </p:attrNameLst>
                                      </p:cBhvr>
                                      <p:tavLst>
                                        <p:tav tm="0">
                                          <p:val>
                                            <p:strVal val="#ppt_y+#ppt_h*1.125000"/>
                                          </p:val>
                                        </p:tav>
                                        <p:tav tm="100000">
                                          <p:val>
                                            <p:strVal val="#ppt_y"/>
                                          </p:val>
                                        </p:tav>
                                      </p:tavLst>
                                    </p:anim>
                                    <p:animEffect transition="in" filter="wipe(up)">
                                      <p:cBhvr>
                                        <p:cTn id="25"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0" animBg="1"/>
      <p:bldP spid="222" grpId="0"/>
      <p:bldP spid="2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28" name="矩形"/>
          <p:cNvSpPr/>
          <p:nvPr/>
        </p:nvSpPr>
        <p:spPr>
          <a:xfrm>
            <a:off x="757103" y="1239450"/>
            <a:ext cx="3501067" cy="491486"/>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 </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撤销银行结算账户的其他规定</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29" name="矩形"/>
          <p:cNvSpPr/>
          <p:nvPr/>
        </p:nvSpPr>
        <p:spPr>
          <a:xfrm>
            <a:off x="1425064" y="305039"/>
            <a:ext cx="6426836"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考点２：银行结算账户开立、变更和撤销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230" name="表格"/>
          <p:cNvGraphicFramePr>
            <a:graphicFrameLocks noGrp="1"/>
          </p:cNvGraphicFramePr>
          <p:nvPr/>
        </p:nvGraphicFramePr>
        <p:xfrm>
          <a:off x="754930" y="1922085"/>
          <a:ext cx="10602747" cy="4381741"/>
        </p:xfrm>
        <a:graphic>
          <a:graphicData uri="http://schemas.openxmlformats.org/drawingml/2006/table">
            <a:tbl>
              <a:tblPr bandRow="1">
                <a:noFill/>
              </a:tblPr>
              <a:tblGrid>
                <a:gridCol w="1049401"/>
                <a:gridCol w="9553346"/>
              </a:tblGrid>
              <a:tr h="573316">
                <a:tc>
                  <a:txBody>
                    <a:bodyPr/>
                    <a:lstStyle/>
                    <a:p>
                      <a:pPr marL="0" indent="0" algn="ctr">
                        <a:lnSpc>
                          <a:spcPct val="150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项目</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1171829">
                <a:tc>
                  <a:txBody>
                    <a:bodyPr/>
                    <a:lstStyle/>
                    <a:p>
                      <a:pPr marL="0" indent="0" algn="ctr">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时间</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l">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银行在收到存款人撤销银行结算账户的申请后，对于符合销户条件的，应在</a:t>
                      </a:r>
                      <a:r>
                        <a:rPr lang="en-US" altLang="zh-CN"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2个工作日内</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办理撤销手续</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1566710">
                <a:tc>
                  <a:txBody>
                    <a:bodyPr/>
                    <a:lstStyle/>
                    <a:p>
                      <a:pPr marL="0" indent="0" algn="ctr">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要求</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l">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存款人撤销银行结算账户，必须与开户银行核对银行结算账户存款余额，交回各种重要空白票据、结算凭证和开户许可证，银行核对无误后方可办理销户手续</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企业因转户原因撤销基本存款账户的，银行应打印“已开立银行结算账户清单”并交付企业</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1069886">
                <a:tc>
                  <a:txBody>
                    <a:bodyPr/>
                    <a:lstStyle/>
                    <a:p>
                      <a:pPr marL="0" indent="0" algn="ctr">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顺序</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l">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撤销银行结算账户时，应当</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先撤销一般存款账户、专用存款账户、临时存款账户</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，将账户资金转入基本存款账户后，方可办理基本存款账户的撤销</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Tm="0">
        <p:split dir="in"/>
      </p:transition>
    </mc:Choice>
    <mc:Fallback>
      <p:transition spd="slow" advTm="0">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28"/>
                                        </p:tgtEl>
                                        <p:attrNameLst>
                                          <p:attrName>style.visibility</p:attrName>
                                        </p:attrNameLst>
                                      </p:cBhvr>
                                      <p:to>
                                        <p:strVal val="visible"/>
                                      </p:to>
                                    </p:set>
                                    <p:anim calcmode="lin" valueType="num">
                                      <p:cBhvr additive="base">
                                        <p:cTn id="7" dur="500"/>
                                        <p:tgtEl>
                                          <p:spTgt spid="228"/>
                                        </p:tgtEl>
                                        <p:attrNameLst>
                                          <p:attrName>ppt_y</p:attrName>
                                        </p:attrNameLst>
                                      </p:cBhvr>
                                      <p:tavLst>
                                        <p:tav tm="0">
                                          <p:val>
                                            <p:strVal val="#ppt_y+#ppt_h*1.125000"/>
                                          </p:val>
                                        </p:tav>
                                        <p:tav tm="100000">
                                          <p:val>
                                            <p:strVal val="#ppt_y"/>
                                          </p:val>
                                        </p:tav>
                                      </p:tavLst>
                                    </p:anim>
                                    <p:animEffect transition="in" filter="wipe(up)">
                                      <p:cBhvr>
                                        <p:cTn id="8" dur="500"/>
                                        <p:tgtEl>
                                          <p:spTgt spid="22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30"/>
                                        </p:tgtEl>
                                        <p:attrNameLst>
                                          <p:attrName>style.visibility</p:attrName>
                                        </p:attrNameLst>
                                      </p:cBhvr>
                                      <p:to>
                                        <p:strVal val="visible"/>
                                      </p:to>
                                    </p:set>
                                    <p:anim calcmode="lin" valueType="num">
                                      <p:cBhvr additive="base">
                                        <p:cTn id="13" dur="500"/>
                                        <p:tgtEl>
                                          <p:spTgt spid="230"/>
                                        </p:tgtEl>
                                        <p:attrNameLst>
                                          <p:attrName>ppt_y</p:attrName>
                                        </p:attrNameLst>
                                      </p:cBhvr>
                                      <p:tavLst>
                                        <p:tav tm="0">
                                          <p:val>
                                            <p:strVal val="#ppt_y+#ppt_h*1.125000"/>
                                          </p:val>
                                        </p:tav>
                                        <p:tav tm="100000">
                                          <p:val>
                                            <p:strVal val="#ppt_y"/>
                                          </p:val>
                                        </p:tav>
                                      </p:tavLst>
                                    </p:anim>
                                    <p:animEffect transition="in" filter="wipe(up)">
                                      <p:cBhvr>
                                        <p:cTn id="14" dur="5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34" name="矩形"/>
          <p:cNvSpPr/>
          <p:nvPr/>
        </p:nvSpPr>
        <p:spPr>
          <a:xfrm>
            <a:off x="1425064" y="305039"/>
            <a:ext cx="6426836"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考点２：银行结算账户开立、变更和撤销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37" name="组合"/>
          <p:cNvGrpSpPr/>
          <p:nvPr/>
        </p:nvGrpSpPr>
        <p:grpSpPr>
          <a:xfrm>
            <a:off x="1398222" y="1559667"/>
            <a:ext cx="7862570" cy="525778"/>
            <a:chOff x="1398222" y="1559667"/>
            <a:chExt cx="7862570" cy="525778"/>
          </a:xfrm>
        </p:grpSpPr>
        <p:sp>
          <p:nvSpPr>
            <p:cNvPr id="235" name="矩形"/>
            <p:cNvSpPr/>
            <p:nvPr/>
          </p:nvSpPr>
          <p:spPr>
            <a:xfrm>
              <a:off x="1518871" y="1559667"/>
              <a:ext cx="7607300"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撤销银行结算账户的情形、撤销银行结算账户的顺序</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236" name="剪去对角的矩形"/>
            <p:cNvSpPr/>
            <p:nvPr/>
          </p:nvSpPr>
          <p:spPr>
            <a:xfrm>
              <a:off x="1398222" y="1559667"/>
              <a:ext cx="7862570" cy="525778"/>
            </a:xfrm>
            <a:prstGeom prst="snip2DiagRect">
              <a:avLst>
                <a:gd name="adj1" fmla="val 0"/>
                <a:gd name="adj2" fmla="val 14995"/>
              </a:avLst>
            </a:prstGeom>
            <a:noFill/>
            <a:ln w="25400" cap="flat" cmpd="sng">
              <a:solidFill>
                <a:srgbClr val="4BACC6"/>
              </a:solidFill>
              <a:prstDash val="solid"/>
              <a:round/>
            </a:ln>
          </p:spPr>
          <p:txBody>
            <a:bodyPr rtlCol="0" anchor="ctr"/>
            <a:lstStyle/>
            <a:p>
              <a:pPr algn="ctr"/>
            </a:p>
          </p:txBody>
        </p:sp>
      </p:grpSp>
      <p:sp>
        <p:nvSpPr>
          <p:cNvPr id="238" name="矩形"/>
          <p:cNvSpPr/>
          <p:nvPr/>
        </p:nvSpPr>
        <p:spPr>
          <a:xfrm>
            <a:off x="1190606" y="2590760"/>
            <a:ext cx="9553432" cy="216852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单选】根据支付结算法律制度的规定，对于应撤销而未办理销户手续的单位银行结算账户，银行通知该账户的存款人在法定期限内办理销户手续，逾期视同自愿销户。该期限是（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 自银行发出通知之日起5日内		B. 自银行发出通知之日起10日内</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 自银行发出通知之日起30日内		D. 自银行发出通知之日起2日内</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39" name="矩形"/>
          <p:cNvSpPr/>
          <p:nvPr/>
        </p:nvSpPr>
        <p:spPr>
          <a:xfrm>
            <a:off x="1190606" y="5057698"/>
            <a:ext cx="1358692"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7"/>
                                        </p:tgtEl>
                                        <p:attrNameLst>
                                          <p:attrName>style.visibility</p:attrName>
                                        </p:attrNameLst>
                                      </p:cBhvr>
                                      <p:to>
                                        <p:strVal val="visible"/>
                                      </p:to>
                                    </p:set>
                                    <p:animEffect transition="in" filter="fade">
                                      <p:cBhvr>
                                        <p:cTn id="7" dur="1000"/>
                                        <p:tgtEl>
                                          <p:spTgt spid="237"/>
                                        </p:tgtEl>
                                      </p:cBhvr>
                                    </p:animEffect>
                                    <p:anim calcmode="lin" valueType="num">
                                      <p:cBhvr>
                                        <p:cTn id="8" dur="1000" fill="hold"/>
                                        <p:tgtEl>
                                          <p:spTgt spid="237"/>
                                        </p:tgtEl>
                                        <p:attrNameLst>
                                          <p:attrName>ppt_x</p:attrName>
                                        </p:attrNameLst>
                                      </p:cBhvr>
                                      <p:tavLst>
                                        <p:tav tm="0">
                                          <p:val>
                                            <p:strVal val="#ppt_x"/>
                                          </p:val>
                                        </p:tav>
                                        <p:tav tm="100000">
                                          <p:val>
                                            <p:strVal val="#ppt_x"/>
                                          </p:val>
                                        </p:tav>
                                      </p:tavLst>
                                    </p:anim>
                                    <p:anim calcmode="lin" valueType="num">
                                      <p:cBhvr>
                                        <p:cTn id="9" dur="1000" fill="hold"/>
                                        <p:tgtEl>
                                          <p:spTgt spid="2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8"/>
                                        </p:tgtEl>
                                        <p:attrNameLst>
                                          <p:attrName>style.visibility</p:attrName>
                                        </p:attrNameLst>
                                      </p:cBhvr>
                                      <p:to>
                                        <p:strVal val="visible"/>
                                      </p:to>
                                    </p:set>
                                    <p:animEffect transition="in" filter="fade">
                                      <p:cBhvr>
                                        <p:cTn id="14" dur="1000"/>
                                        <p:tgtEl>
                                          <p:spTgt spid="238"/>
                                        </p:tgtEl>
                                      </p:cBhvr>
                                    </p:animEffect>
                                    <p:anim calcmode="lin" valueType="num">
                                      <p:cBhvr>
                                        <p:cTn id="15" dur="1000" fill="hold"/>
                                        <p:tgtEl>
                                          <p:spTgt spid="238"/>
                                        </p:tgtEl>
                                        <p:attrNameLst>
                                          <p:attrName>ppt_x</p:attrName>
                                        </p:attrNameLst>
                                      </p:cBhvr>
                                      <p:tavLst>
                                        <p:tav tm="0">
                                          <p:val>
                                            <p:strVal val="#ppt_x"/>
                                          </p:val>
                                        </p:tav>
                                        <p:tav tm="100000">
                                          <p:val>
                                            <p:strVal val="#ppt_x"/>
                                          </p:val>
                                        </p:tav>
                                      </p:tavLst>
                                    </p:anim>
                                    <p:anim calcmode="lin" valueType="num">
                                      <p:cBhvr>
                                        <p:cTn id="16" dur="1000" fill="hold"/>
                                        <p:tgtEl>
                                          <p:spTgt spid="23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39"/>
                                        </p:tgtEl>
                                        <p:attrNameLst>
                                          <p:attrName>style.visibility</p:attrName>
                                        </p:attrNameLst>
                                      </p:cBhvr>
                                      <p:to>
                                        <p:strVal val="visible"/>
                                      </p:to>
                                    </p:set>
                                    <p:animEffect transition="in" filter="fade">
                                      <p:cBhvr>
                                        <p:cTn id="21" dur="1000"/>
                                        <p:tgtEl>
                                          <p:spTgt spid="239"/>
                                        </p:tgtEl>
                                      </p:cBhvr>
                                    </p:animEffect>
                                    <p:anim calcmode="lin" valueType="num">
                                      <p:cBhvr>
                                        <p:cTn id="22" dur="1000" fill="hold"/>
                                        <p:tgtEl>
                                          <p:spTgt spid="239"/>
                                        </p:tgtEl>
                                        <p:attrNameLst>
                                          <p:attrName>ppt_x</p:attrName>
                                        </p:attrNameLst>
                                      </p:cBhvr>
                                      <p:tavLst>
                                        <p:tav tm="0">
                                          <p:val>
                                            <p:strVal val="#ppt_x"/>
                                          </p:val>
                                        </p:tav>
                                        <p:tav tm="100000">
                                          <p:val>
                                            <p:strVal val="#ppt_x"/>
                                          </p:val>
                                        </p:tav>
                                      </p:tavLst>
                                    </p:anim>
                                    <p:anim calcmode="lin" valueType="num">
                                      <p:cBhvr>
                                        <p:cTn id="23" dur="1000" fill="hold"/>
                                        <p:tgtEl>
                                          <p:spTgt spid="2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0" animBg="1"/>
      <p:bldP spid="238" grpId="0" animBg="1"/>
      <p:bldP spid="23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40" name="矩形"/>
          <p:cNvSpPr/>
          <p:nvPr/>
        </p:nvSpPr>
        <p:spPr>
          <a:xfrm>
            <a:off x="504782" y="1217457"/>
            <a:ext cx="11181482" cy="175323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多选】根据支付结算法律制度的规定，下列情形中，存款人应向开户银行提出撤销银行结算账户申请的有（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．存款人被宣告破产的　　　　　　B．存款人因迁址需要变更开户银行的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．存款人被吊销营业执照的　　　　D．存款人被撤销合并的</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41" name="矩形"/>
          <p:cNvSpPr/>
          <p:nvPr/>
        </p:nvSpPr>
        <p:spPr>
          <a:xfrm>
            <a:off x="1425064" y="305039"/>
            <a:ext cx="6426836"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考点２：银行结算账户开立、变更和撤销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242" name="矩形"/>
          <p:cNvSpPr/>
          <p:nvPr/>
        </p:nvSpPr>
        <p:spPr>
          <a:xfrm>
            <a:off x="504825" y="3056411"/>
            <a:ext cx="1816100" cy="4914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43" name="矩形"/>
          <p:cNvSpPr/>
          <p:nvPr/>
        </p:nvSpPr>
        <p:spPr>
          <a:xfrm>
            <a:off x="504782" y="3689357"/>
            <a:ext cx="11181482" cy="216852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单选】根据支付结算法律制度的规定，下列关于银行结算账户管理的表述中，正确的是（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．撤销基本存款账户，应交回各种重要空白票据</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．撤销基本存款账户，可以保留未使用的空白支票</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．单位的地址发生变更，不需要通知开户银行</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．撤销单位银行结算账户应先撤销基本存款账户，再撤销其他类别账户</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44" name="矩形"/>
          <p:cNvSpPr/>
          <p:nvPr/>
        </p:nvSpPr>
        <p:spPr>
          <a:xfrm>
            <a:off x="505460" y="5916930"/>
            <a:ext cx="1348105" cy="4914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40"/>
                                        </p:tgtEl>
                                        <p:attrNameLst>
                                          <p:attrName>style.visibility</p:attrName>
                                        </p:attrNameLst>
                                      </p:cBhvr>
                                      <p:to>
                                        <p:strVal val="visible"/>
                                      </p:to>
                                    </p:set>
                                    <p:anim calcmode="lin" valueType="num">
                                      <p:cBhvr additive="base">
                                        <p:cTn id="7" dur="500"/>
                                        <p:tgtEl>
                                          <p:spTgt spid="240"/>
                                        </p:tgtEl>
                                        <p:attrNameLst>
                                          <p:attrName>ppt_y</p:attrName>
                                        </p:attrNameLst>
                                      </p:cBhvr>
                                      <p:tavLst>
                                        <p:tav tm="0">
                                          <p:val>
                                            <p:strVal val="#ppt_y+#ppt_h*1.125000"/>
                                          </p:val>
                                        </p:tav>
                                        <p:tav tm="100000">
                                          <p:val>
                                            <p:strVal val="#ppt_y"/>
                                          </p:val>
                                        </p:tav>
                                      </p:tavLst>
                                    </p:anim>
                                    <p:animEffect transition="in" filter="wipe(up)">
                                      <p:cBhvr>
                                        <p:cTn id="8" dur="500"/>
                                        <p:tgtEl>
                                          <p:spTgt spid="24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42"/>
                                        </p:tgtEl>
                                        <p:attrNameLst>
                                          <p:attrName>style.visibility</p:attrName>
                                        </p:attrNameLst>
                                      </p:cBhvr>
                                      <p:to>
                                        <p:strVal val="visible"/>
                                      </p:to>
                                    </p:set>
                                    <p:anim calcmode="lin" valueType="num">
                                      <p:cBhvr additive="base">
                                        <p:cTn id="13" dur="500"/>
                                        <p:tgtEl>
                                          <p:spTgt spid="242"/>
                                        </p:tgtEl>
                                        <p:attrNameLst>
                                          <p:attrName>ppt_y</p:attrName>
                                        </p:attrNameLst>
                                      </p:cBhvr>
                                      <p:tavLst>
                                        <p:tav tm="0">
                                          <p:val>
                                            <p:strVal val="#ppt_y+#ppt_h*1.125000"/>
                                          </p:val>
                                        </p:tav>
                                        <p:tav tm="100000">
                                          <p:val>
                                            <p:strVal val="#ppt_y"/>
                                          </p:val>
                                        </p:tav>
                                      </p:tavLst>
                                    </p:anim>
                                    <p:animEffect transition="in" filter="wipe(up)">
                                      <p:cBhvr>
                                        <p:cTn id="14" dur="500"/>
                                        <p:tgtEl>
                                          <p:spTgt spid="24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43"/>
                                        </p:tgtEl>
                                        <p:attrNameLst>
                                          <p:attrName>style.visibility</p:attrName>
                                        </p:attrNameLst>
                                      </p:cBhvr>
                                      <p:to>
                                        <p:strVal val="visible"/>
                                      </p:to>
                                    </p:set>
                                    <p:anim calcmode="lin" valueType="num">
                                      <p:cBhvr additive="base">
                                        <p:cTn id="19" dur="500"/>
                                        <p:tgtEl>
                                          <p:spTgt spid="243"/>
                                        </p:tgtEl>
                                        <p:attrNameLst>
                                          <p:attrName>ppt_y</p:attrName>
                                        </p:attrNameLst>
                                      </p:cBhvr>
                                      <p:tavLst>
                                        <p:tav tm="0">
                                          <p:val>
                                            <p:strVal val="#ppt_y+#ppt_h*1.125000"/>
                                          </p:val>
                                        </p:tav>
                                        <p:tav tm="100000">
                                          <p:val>
                                            <p:strVal val="#ppt_y"/>
                                          </p:val>
                                        </p:tav>
                                      </p:tavLst>
                                    </p:anim>
                                    <p:animEffect transition="in" filter="wipe(up)">
                                      <p:cBhvr>
                                        <p:cTn id="20" dur="500"/>
                                        <p:tgtEl>
                                          <p:spTgt spid="243"/>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p:tgtEl>
                                          <p:spTgt spid="244"/>
                                        </p:tgtEl>
                                        <p:attrNameLst>
                                          <p:attrName>ppt_y</p:attrName>
                                        </p:attrNameLst>
                                      </p:cBhvr>
                                      <p:tavLst>
                                        <p:tav tm="0">
                                          <p:val>
                                            <p:strVal val="#ppt_y+#ppt_h*1.125000"/>
                                          </p:val>
                                        </p:tav>
                                        <p:tav tm="100000">
                                          <p:val>
                                            <p:strVal val="#ppt_y"/>
                                          </p:val>
                                        </p:tav>
                                      </p:tavLst>
                                    </p:anim>
                                    <p:animEffect transition="in" filter="wipe(up)">
                                      <p:cBhvr>
                                        <p:cTn id="26" dur="50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 grpId="0"/>
      <p:bldP spid="242" grpId="0"/>
      <p:bldP spid="243" grpId="0"/>
      <p:bldP spid="24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48" name="矩形"/>
          <p:cNvSpPr/>
          <p:nvPr/>
        </p:nvSpPr>
        <p:spPr>
          <a:xfrm>
            <a:off x="1425064" y="305039"/>
            <a:ext cx="632914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考点３：各类银行结算账户的开立和使用</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52" name="组合"/>
          <p:cNvGrpSpPr/>
          <p:nvPr/>
        </p:nvGrpSpPr>
        <p:grpSpPr>
          <a:xfrm>
            <a:off x="1491165" y="1923366"/>
            <a:ext cx="4100830" cy="601980"/>
            <a:chOff x="1491165" y="1923366"/>
            <a:chExt cx="4100830" cy="601980"/>
          </a:xfrm>
        </p:grpSpPr>
        <p:sp>
          <p:nvSpPr>
            <p:cNvPr id="249" name="圆角矩形"/>
            <p:cNvSpPr/>
            <p:nvPr/>
          </p:nvSpPr>
          <p:spPr>
            <a:xfrm>
              <a:off x="1491165" y="1930351"/>
              <a:ext cx="4100830"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250" name="流程图: 离页连接符"/>
            <p:cNvSpPr/>
            <p:nvPr/>
          </p:nvSpPr>
          <p:spPr>
            <a:xfrm>
              <a:off x="1815014" y="1923366"/>
              <a:ext cx="884553"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251" name="矩形"/>
            <p:cNvSpPr/>
            <p:nvPr/>
          </p:nvSpPr>
          <p:spPr>
            <a:xfrm>
              <a:off x="2948490" y="1965910"/>
              <a:ext cx="23260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基本存款账户</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253" name="矩形"/>
          <p:cNvSpPr/>
          <p:nvPr/>
        </p:nvSpPr>
        <p:spPr>
          <a:xfrm>
            <a:off x="1418223" y="2776774"/>
            <a:ext cx="8288724" cy="4914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基本存款账户是存款人因办理</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日常转账结算</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和</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现金收付</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需要开立的银行结算账户。</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54" name="矩形"/>
          <p:cNvSpPr/>
          <p:nvPr/>
        </p:nvSpPr>
        <p:spPr>
          <a:xfrm>
            <a:off x="1418223" y="3457522"/>
            <a:ext cx="9563374" cy="169163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下列存款人，可以申请开立基本存款账户：① 企业法人、非法人企业、社会团体、民办非企业组织、个体工商户；② 机关、事业单位、团级（含）以上军队、武警部队及分散执勤的支（分）队；③ 外国驻华机构、境外机构；④ 异地常设机构、单位设立的独立核算的附属机构；⑤ 居民委员会、村民委员会、社区委员会；⑥ 其他组织，如业主委员会、村民小组等组织。</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2"/>
                                        </p:tgtEl>
                                        <p:attrNameLst>
                                          <p:attrName>style.visibility</p:attrName>
                                        </p:attrNameLst>
                                      </p:cBhvr>
                                      <p:to>
                                        <p:strVal val="visible"/>
                                      </p:to>
                                    </p:set>
                                    <p:animEffect transition="in" filter="fade">
                                      <p:cBhvr>
                                        <p:cTn id="7" dur="1000"/>
                                        <p:tgtEl>
                                          <p:spTgt spid="252"/>
                                        </p:tgtEl>
                                      </p:cBhvr>
                                    </p:animEffect>
                                    <p:anim calcmode="lin" valueType="num">
                                      <p:cBhvr>
                                        <p:cTn id="8" dur="1000" fill="hold"/>
                                        <p:tgtEl>
                                          <p:spTgt spid="252"/>
                                        </p:tgtEl>
                                        <p:attrNameLst>
                                          <p:attrName>ppt_x</p:attrName>
                                        </p:attrNameLst>
                                      </p:cBhvr>
                                      <p:tavLst>
                                        <p:tav tm="0">
                                          <p:val>
                                            <p:strVal val="#ppt_x"/>
                                          </p:val>
                                        </p:tav>
                                        <p:tav tm="100000">
                                          <p:val>
                                            <p:strVal val="#ppt_x"/>
                                          </p:val>
                                        </p:tav>
                                      </p:tavLst>
                                    </p:anim>
                                    <p:anim calcmode="lin" valueType="num">
                                      <p:cBhvr>
                                        <p:cTn id="9" dur="1000" fill="hold"/>
                                        <p:tgtEl>
                                          <p:spTgt spid="25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53"/>
                                        </p:tgtEl>
                                        <p:attrNameLst>
                                          <p:attrName>style.visibility</p:attrName>
                                        </p:attrNameLst>
                                      </p:cBhvr>
                                      <p:to>
                                        <p:strVal val="visible"/>
                                      </p:to>
                                    </p:set>
                                    <p:animEffect transition="in" filter="fade">
                                      <p:cBhvr>
                                        <p:cTn id="13" dur="1000"/>
                                        <p:tgtEl>
                                          <p:spTgt spid="253"/>
                                        </p:tgtEl>
                                      </p:cBhvr>
                                    </p:animEffect>
                                    <p:anim calcmode="lin" valueType="num">
                                      <p:cBhvr>
                                        <p:cTn id="14" dur="1000" fill="hold"/>
                                        <p:tgtEl>
                                          <p:spTgt spid="253"/>
                                        </p:tgtEl>
                                        <p:attrNameLst>
                                          <p:attrName>ppt_x</p:attrName>
                                        </p:attrNameLst>
                                      </p:cBhvr>
                                      <p:tavLst>
                                        <p:tav tm="0">
                                          <p:val>
                                            <p:strVal val="#ppt_x"/>
                                          </p:val>
                                        </p:tav>
                                        <p:tav tm="100000">
                                          <p:val>
                                            <p:strVal val="#ppt_x"/>
                                          </p:val>
                                        </p:tav>
                                      </p:tavLst>
                                    </p:anim>
                                    <p:anim calcmode="lin" valueType="num">
                                      <p:cBhvr>
                                        <p:cTn id="15" dur="1000" fill="hold"/>
                                        <p:tgtEl>
                                          <p:spTgt spid="25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254"/>
                                        </p:tgtEl>
                                        <p:attrNameLst>
                                          <p:attrName>style.visibility</p:attrName>
                                        </p:attrNameLst>
                                      </p:cBhvr>
                                      <p:to>
                                        <p:strVal val="visible"/>
                                      </p:to>
                                    </p:set>
                                    <p:animEffect transition="in" filter="wipe(down)">
                                      <p:cBhvr>
                                        <p:cTn id="19" dur="5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0" animBg="1"/>
      <p:bldP spid="253" grpId="0" animBg="1"/>
      <p:bldP spid="2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59" name="矩形"/>
          <p:cNvSpPr/>
          <p:nvPr/>
        </p:nvSpPr>
        <p:spPr>
          <a:xfrm>
            <a:off x="839360" y="1773345"/>
            <a:ext cx="918845" cy="491486"/>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敲黑板</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grpSp>
        <p:nvGrpSpPr>
          <p:cNvPr id="1514" name="组合"/>
          <p:cNvGrpSpPr/>
          <p:nvPr/>
        </p:nvGrpSpPr>
        <p:grpSpPr>
          <a:xfrm>
            <a:off x="1874412" y="1572688"/>
            <a:ext cx="9128124" cy="1047749"/>
            <a:chOff x="1874412" y="1572688"/>
            <a:chExt cx="9128124" cy="1047749"/>
          </a:xfrm>
        </p:grpSpPr>
        <p:sp>
          <p:nvSpPr>
            <p:cNvPr id="258" name="矩形"/>
            <p:cNvSpPr/>
            <p:nvPr/>
          </p:nvSpPr>
          <p:spPr>
            <a:xfrm>
              <a:off x="1874412" y="1655870"/>
              <a:ext cx="9116060" cy="8915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基本存款账户是存款人的主办账户，</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一个单位只能开立一个基本存款账户</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。存款人日常经营活动的资金收付及其工资、奖金和现金的支取，应通过基本存款账户办理。</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60" name="剪去对角的矩形"/>
            <p:cNvSpPr/>
            <p:nvPr/>
          </p:nvSpPr>
          <p:spPr>
            <a:xfrm>
              <a:off x="1876316" y="1572688"/>
              <a:ext cx="9126220" cy="1047749"/>
            </a:xfrm>
            <a:prstGeom prst="snip2DiagRect">
              <a:avLst>
                <a:gd name="adj1" fmla="val 0"/>
                <a:gd name="adj2" fmla="val 11037"/>
              </a:avLst>
            </a:prstGeom>
            <a:noFill/>
            <a:ln w="25400" cap="flat" cmpd="sng">
              <a:solidFill>
                <a:srgbClr val="00AAB7"/>
              </a:solidFill>
              <a:prstDash val="sysDash"/>
              <a:round/>
            </a:ln>
          </p:spPr>
          <p:txBody>
            <a:bodyPr rtlCol="0" anchor="ctr"/>
            <a:lstStyle/>
            <a:p>
              <a:pPr algn="ctr"/>
            </a:p>
          </p:txBody>
        </p:sp>
      </p:grpSp>
      <p:sp>
        <p:nvSpPr>
          <p:cNvPr id="262" name="矩形"/>
          <p:cNvSpPr/>
          <p:nvPr/>
        </p:nvSpPr>
        <p:spPr>
          <a:xfrm>
            <a:off x="1425064" y="305039"/>
            <a:ext cx="6329145"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考点３：各类银行结算账户的开立和使用</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65" name="组合"/>
          <p:cNvGrpSpPr/>
          <p:nvPr/>
        </p:nvGrpSpPr>
        <p:grpSpPr>
          <a:xfrm>
            <a:off x="863599" y="3170936"/>
            <a:ext cx="5961381" cy="526413"/>
            <a:chOff x="863599" y="3170936"/>
            <a:chExt cx="5961381" cy="526413"/>
          </a:xfrm>
        </p:grpSpPr>
        <p:sp>
          <p:nvSpPr>
            <p:cNvPr id="263" name="矩形"/>
            <p:cNvSpPr/>
            <p:nvPr/>
          </p:nvSpPr>
          <p:spPr>
            <a:xfrm>
              <a:off x="1045209" y="3170936"/>
              <a:ext cx="5657847"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基本存款账户的存款人及使用规定</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264" name="剪去对角的矩形"/>
            <p:cNvSpPr/>
            <p:nvPr/>
          </p:nvSpPr>
          <p:spPr>
            <a:xfrm>
              <a:off x="863599" y="3171572"/>
              <a:ext cx="5961381" cy="525777"/>
            </a:xfrm>
            <a:prstGeom prst="snip2DiagRect">
              <a:avLst>
                <a:gd name="adj1" fmla="val 0"/>
                <a:gd name="adj2" fmla="val 15481"/>
              </a:avLst>
            </a:prstGeom>
            <a:noFill/>
            <a:ln w="25400" cap="flat" cmpd="sng">
              <a:solidFill>
                <a:srgbClr val="4BACC6"/>
              </a:solidFill>
              <a:prstDash val="solid"/>
              <a:round/>
            </a:ln>
          </p:spPr>
          <p:txBody>
            <a:bodyPr rtlCol="0" anchor="ctr"/>
            <a:lstStyle/>
            <a:p>
              <a:pPr algn="ctr"/>
            </a:p>
          </p:txBody>
        </p:sp>
      </p:grpSp>
      <p:sp>
        <p:nvSpPr>
          <p:cNvPr id="266" name="矩形"/>
          <p:cNvSpPr/>
          <p:nvPr/>
        </p:nvSpPr>
        <p:spPr>
          <a:xfrm>
            <a:off x="666738" y="3933725"/>
            <a:ext cx="10903760"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单选】下列首次申请开立单位银行结算账户的存款人中，不应开立基本存款账户的是（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．丙学校	B．甲电影公司临时摄制组　　　C．丁居民委员会	　D．乙公司</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67" name="矩形"/>
          <p:cNvSpPr/>
          <p:nvPr/>
        </p:nvSpPr>
        <p:spPr>
          <a:xfrm>
            <a:off x="666750" y="5010825"/>
            <a:ext cx="7752080"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【解析】甲电影公司临时摄制组属于临时机构，不需要办理基本存款账户。</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fade">
                                      <p:cBhvr>
                                        <p:cTn id="7" dur="1000"/>
                                        <p:tgtEl>
                                          <p:spTgt spid="265"/>
                                        </p:tgtEl>
                                      </p:cBhvr>
                                    </p:animEffect>
                                    <p:anim calcmode="lin" valueType="num">
                                      <p:cBhvr>
                                        <p:cTn id="8" dur="1000" fill="hold"/>
                                        <p:tgtEl>
                                          <p:spTgt spid="265"/>
                                        </p:tgtEl>
                                        <p:attrNameLst>
                                          <p:attrName>ppt_x</p:attrName>
                                        </p:attrNameLst>
                                      </p:cBhvr>
                                      <p:tavLst>
                                        <p:tav tm="0">
                                          <p:val>
                                            <p:strVal val="#ppt_x"/>
                                          </p:val>
                                        </p:tav>
                                        <p:tav tm="100000">
                                          <p:val>
                                            <p:strVal val="#ppt_x"/>
                                          </p:val>
                                        </p:tav>
                                      </p:tavLst>
                                    </p:anim>
                                    <p:anim calcmode="lin" valueType="num">
                                      <p:cBhvr>
                                        <p:cTn id="9" dur="1000" fill="hold"/>
                                        <p:tgtEl>
                                          <p:spTgt spid="26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6"/>
                                        </p:tgtEl>
                                        <p:attrNameLst>
                                          <p:attrName>style.visibility</p:attrName>
                                        </p:attrNameLst>
                                      </p:cBhvr>
                                      <p:to>
                                        <p:strVal val="visible"/>
                                      </p:to>
                                    </p:set>
                                    <p:animEffect transition="in" filter="fade">
                                      <p:cBhvr>
                                        <p:cTn id="14" dur="1000"/>
                                        <p:tgtEl>
                                          <p:spTgt spid="266"/>
                                        </p:tgtEl>
                                      </p:cBhvr>
                                    </p:animEffect>
                                    <p:anim calcmode="lin" valueType="num">
                                      <p:cBhvr>
                                        <p:cTn id="15" dur="1000" fill="hold"/>
                                        <p:tgtEl>
                                          <p:spTgt spid="266"/>
                                        </p:tgtEl>
                                        <p:attrNameLst>
                                          <p:attrName>ppt_x</p:attrName>
                                        </p:attrNameLst>
                                      </p:cBhvr>
                                      <p:tavLst>
                                        <p:tav tm="0">
                                          <p:val>
                                            <p:strVal val="#ppt_x"/>
                                          </p:val>
                                        </p:tav>
                                        <p:tav tm="100000">
                                          <p:val>
                                            <p:strVal val="#ppt_x"/>
                                          </p:val>
                                        </p:tav>
                                      </p:tavLst>
                                    </p:anim>
                                    <p:anim calcmode="lin" valueType="num">
                                      <p:cBhvr>
                                        <p:cTn id="16" dur="1000" fill="hold"/>
                                        <p:tgtEl>
                                          <p:spTgt spid="26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7"/>
                                        </p:tgtEl>
                                        <p:attrNameLst>
                                          <p:attrName>style.visibility</p:attrName>
                                        </p:attrNameLst>
                                      </p:cBhvr>
                                      <p:to>
                                        <p:strVal val="visible"/>
                                      </p:to>
                                    </p:set>
                                    <p:animEffect transition="in" filter="fade">
                                      <p:cBhvr>
                                        <p:cTn id="21" dur="1000"/>
                                        <p:tgtEl>
                                          <p:spTgt spid="267"/>
                                        </p:tgtEl>
                                      </p:cBhvr>
                                    </p:animEffect>
                                    <p:anim calcmode="lin" valueType="num">
                                      <p:cBhvr>
                                        <p:cTn id="22" dur="1000" fill="hold"/>
                                        <p:tgtEl>
                                          <p:spTgt spid="267"/>
                                        </p:tgtEl>
                                        <p:attrNameLst>
                                          <p:attrName>ppt_x</p:attrName>
                                        </p:attrNameLst>
                                      </p:cBhvr>
                                      <p:tavLst>
                                        <p:tav tm="0">
                                          <p:val>
                                            <p:strVal val="#ppt_x"/>
                                          </p:val>
                                        </p:tav>
                                        <p:tav tm="100000">
                                          <p:val>
                                            <p:strVal val="#ppt_x"/>
                                          </p:val>
                                        </p:tav>
                                      </p:tavLst>
                                    </p:anim>
                                    <p:anim calcmode="lin" valueType="num">
                                      <p:cBhvr>
                                        <p:cTn id="23" dur="1000" fill="hold"/>
                                        <p:tgtEl>
                                          <p:spTgt spid="2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 grpId="0" animBg="1"/>
      <p:bldP spid="266" grpId="0" animBg="1"/>
      <p:bldP spid="26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68" name="矩形"/>
          <p:cNvSpPr/>
          <p:nvPr/>
        </p:nvSpPr>
        <p:spPr>
          <a:xfrm>
            <a:off x="1425064" y="305039"/>
            <a:ext cx="632914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考点３：各类银行结算账户的开立和使用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269" name="矩形"/>
          <p:cNvSpPr/>
          <p:nvPr/>
        </p:nvSpPr>
        <p:spPr>
          <a:xfrm>
            <a:off x="666738" y="1769595"/>
            <a:ext cx="10903760" cy="175323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单选】根据支付结算法律制度的规定，关于基本存款账户的下列表述中，不正确的是（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．基本存款账户是存款人的主办账户　　B．一个单位只能开立一个基本存款账户</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．基本存款账户可以办理现金支取业务</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．单位设立的独立核算的附属机构不得开立基本存款账户</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70" name="矩形"/>
          <p:cNvSpPr/>
          <p:nvPr/>
        </p:nvSpPr>
        <p:spPr>
          <a:xfrm>
            <a:off x="666750" y="3678542"/>
            <a:ext cx="7511415"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【解析】单位设立的独立核算的附属机构，可以申请开立基本存款账户。</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69"/>
                                        </p:tgtEl>
                                        <p:attrNameLst>
                                          <p:attrName>style.visibility</p:attrName>
                                        </p:attrNameLst>
                                      </p:cBhvr>
                                      <p:to>
                                        <p:strVal val="visible"/>
                                      </p:to>
                                    </p:set>
                                    <p:anim calcmode="lin" valueType="num">
                                      <p:cBhvr additive="base">
                                        <p:cTn id="7" dur="500"/>
                                        <p:tgtEl>
                                          <p:spTgt spid="269"/>
                                        </p:tgtEl>
                                        <p:attrNameLst>
                                          <p:attrName>ppt_y</p:attrName>
                                        </p:attrNameLst>
                                      </p:cBhvr>
                                      <p:tavLst>
                                        <p:tav tm="0">
                                          <p:val>
                                            <p:strVal val="#ppt_y+#ppt_h*1.125000"/>
                                          </p:val>
                                        </p:tav>
                                        <p:tav tm="100000">
                                          <p:val>
                                            <p:strVal val="#ppt_y"/>
                                          </p:val>
                                        </p:tav>
                                      </p:tavLst>
                                    </p:anim>
                                    <p:animEffect transition="in" filter="wipe(up)">
                                      <p:cBhvr>
                                        <p:cTn id="8" dur="500"/>
                                        <p:tgtEl>
                                          <p:spTgt spid="26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70"/>
                                        </p:tgtEl>
                                        <p:attrNameLst>
                                          <p:attrName>style.visibility</p:attrName>
                                        </p:attrNameLst>
                                      </p:cBhvr>
                                      <p:to>
                                        <p:strVal val="visible"/>
                                      </p:to>
                                    </p:set>
                                    <p:anim calcmode="lin" valueType="num">
                                      <p:cBhvr additive="base">
                                        <p:cTn id="13" dur="500"/>
                                        <p:tgtEl>
                                          <p:spTgt spid="270"/>
                                        </p:tgtEl>
                                        <p:attrNameLst>
                                          <p:attrName>ppt_y</p:attrName>
                                        </p:attrNameLst>
                                      </p:cBhvr>
                                      <p:tavLst>
                                        <p:tav tm="0">
                                          <p:val>
                                            <p:strVal val="#ppt_y+#ppt_h*1.125000"/>
                                          </p:val>
                                        </p:tav>
                                        <p:tav tm="100000">
                                          <p:val>
                                            <p:strVal val="#ppt_y"/>
                                          </p:val>
                                        </p:tav>
                                      </p:tavLst>
                                    </p:anim>
                                    <p:animEffect transition="in" filter="wipe(up)">
                                      <p:cBhvr>
                                        <p:cTn id="14" dur="500"/>
                                        <p:tgtEl>
                                          <p:spTgt spid="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 grpId="0"/>
      <p:bldP spid="2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74" name="矩形"/>
          <p:cNvSpPr/>
          <p:nvPr/>
        </p:nvSpPr>
        <p:spPr>
          <a:xfrm>
            <a:off x="1425064" y="305039"/>
            <a:ext cx="632914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考点３：各类银行结算账户的开立和使用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78" name="组合"/>
          <p:cNvGrpSpPr/>
          <p:nvPr/>
        </p:nvGrpSpPr>
        <p:grpSpPr>
          <a:xfrm>
            <a:off x="1054735" y="1449333"/>
            <a:ext cx="4100830" cy="601980"/>
            <a:chOff x="1054735" y="1449333"/>
            <a:chExt cx="4100830" cy="601980"/>
          </a:xfrm>
        </p:grpSpPr>
        <p:sp>
          <p:nvSpPr>
            <p:cNvPr id="275" name="圆角矩形"/>
            <p:cNvSpPr/>
            <p:nvPr/>
          </p:nvSpPr>
          <p:spPr>
            <a:xfrm>
              <a:off x="1054735" y="1456318"/>
              <a:ext cx="4100830"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276" name="流程图: 离页连接符"/>
            <p:cNvSpPr/>
            <p:nvPr/>
          </p:nvSpPr>
          <p:spPr>
            <a:xfrm>
              <a:off x="1378585" y="1449333"/>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277" name="矩形"/>
            <p:cNvSpPr/>
            <p:nvPr/>
          </p:nvSpPr>
          <p:spPr>
            <a:xfrm>
              <a:off x="2512060" y="1491878"/>
              <a:ext cx="23260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fontAlgn="auto">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一般存款账户</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279" name="矩形"/>
          <p:cNvSpPr/>
          <p:nvPr/>
        </p:nvSpPr>
        <p:spPr>
          <a:xfrm>
            <a:off x="1052861" y="2213042"/>
            <a:ext cx="10096823" cy="8915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一般存款账户是存款人因借款或其他结算需要，在</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基本存款账户开户银行以外的银行营业机构</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开立的银行结算账户。</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80" name="矩形"/>
          <p:cNvSpPr/>
          <p:nvPr/>
        </p:nvSpPr>
        <p:spPr>
          <a:xfrm>
            <a:off x="1057258" y="3330337"/>
            <a:ext cx="10330546"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存款人申请开立一般存款账户，应向银行出具其开立基本存款账户规定的证明文件、基本存款账户开户许可证或企业基本存款账户编号和下列证明文件：① 存款人因向银行借款需要，应出具借款合同；② 存款人因其他结算需要，应出具有关证明。</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1515" name="组合"/>
          <p:cNvGrpSpPr/>
          <p:nvPr/>
        </p:nvGrpSpPr>
        <p:grpSpPr>
          <a:xfrm>
            <a:off x="1049468" y="5144507"/>
            <a:ext cx="10163177" cy="1047749"/>
            <a:chOff x="1049468" y="5144507"/>
            <a:chExt cx="10163177" cy="1047749"/>
          </a:xfrm>
        </p:grpSpPr>
        <p:sp>
          <p:nvSpPr>
            <p:cNvPr id="281" name="矩形"/>
            <p:cNvSpPr/>
            <p:nvPr/>
          </p:nvSpPr>
          <p:spPr>
            <a:xfrm>
              <a:off x="2084519" y="5227691"/>
              <a:ext cx="9116060"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一般存款账户用于办理存款人借款转存、借款归还和其他结算的资金收付。一般存款账户可以办理现金缴存，但</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不得办理现金支取</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82" name="矩形"/>
            <p:cNvSpPr/>
            <p:nvPr/>
          </p:nvSpPr>
          <p:spPr>
            <a:xfrm>
              <a:off x="1049468" y="5345165"/>
              <a:ext cx="918844" cy="491488"/>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敲黑板</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283" name="剪去对角的矩形"/>
            <p:cNvSpPr/>
            <p:nvPr/>
          </p:nvSpPr>
          <p:spPr>
            <a:xfrm>
              <a:off x="2086424" y="5144507"/>
              <a:ext cx="9126221" cy="1047749"/>
            </a:xfrm>
            <a:prstGeom prst="snip2DiagRect">
              <a:avLst>
                <a:gd name="adj1" fmla="val 0"/>
                <a:gd name="adj2" fmla="val 11092"/>
              </a:avLst>
            </a:prstGeom>
            <a:noFill/>
            <a:ln w="25400" cap="flat" cmpd="sng">
              <a:solidFill>
                <a:srgbClr val="00AAB7"/>
              </a:solidFill>
              <a:prstDash val="sysDash"/>
              <a:round/>
            </a:ln>
          </p:spPr>
          <p:txBody>
            <a:bodyPr rtlCol="0" anchor="ctr"/>
            <a:lstStyle/>
            <a:p>
              <a:pPr algn="ctr"/>
            </a:p>
          </p:txBody>
        </p:sp>
      </p:gr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8"/>
                                        </p:tgtEl>
                                        <p:attrNameLst>
                                          <p:attrName>style.visibility</p:attrName>
                                        </p:attrNameLst>
                                      </p:cBhvr>
                                      <p:to>
                                        <p:strVal val="visible"/>
                                      </p:to>
                                    </p:set>
                                    <p:animEffect transition="in" filter="fade">
                                      <p:cBhvr>
                                        <p:cTn id="7" dur="1000"/>
                                        <p:tgtEl>
                                          <p:spTgt spid="278"/>
                                        </p:tgtEl>
                                      </p:cBhvr>
                                    </p:animEffect>
                                    <p:anim calcmode="lin" valueType="num">
                                      <p:cBhvr>
                                        <p:cTn id="8" dur="1000" fill="hold"/>
                                        <p:tgtEl>
                                          <p:spTgt spid="278"/>
                                        </p:tgtEl>
                                        <p:attrNameLst>
                                          <p:attrName>ppt_x</p:attrName>
                                        </p:attrNameLst>
                                      </p:cBhvr>
                                      <p:tavLst>
                                        <p:tav tm="0">
                                          <p:val>
                                            <p:strVal val="#ppt_x"/>
                                          </p:val>
                                        </p:tav>
                                        <p:tav tm="100000">
                                          <p:val>
                                            <p:strVal val="#ppt_x"/>
                                          </p:val>
                                        </p:tav>
                                      </p:tavLst>
                                    </p:anim>
                                    <p:anim calcmode="lin" valueType="num">
                                      <p:cBhvr>
                                        <p:cTn id="9" dur="1000" fill="hold"/>
                                        <p:tgtEl>
                                          <p:spTgt spid="27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9"/>
                                        </p:tgtEl>
                                        <p:attrNameLst>
                                          <p:attrName>style.visibility</p:attrName>
                                        </p:attrNameLst>
                                      </p:cBhvr>
                                      <p:to>
                                        <p:strVal val="visible"/>
                                      </p:to>
                                    </p:set>
                                    <p:animEffect transition="in" filter="fade">
                                      <p:cBhvr>
                                        <p:cTn id="14" dur="1000"/>
                                        <p:tgtEl>
                                          <p:spTgt spid="279"/>
                                        </p:tgtEl>
                                      </p:cBhvr>
                                    </p:animEffect>
                                    <p:anim calcmode="lin" valueType="num">
                                      <p:cBhvr>
                                        <p:cTn id="15" dur="1000" fill="hold"/>
                                        <p:tgtEl>
                                          <p:spTgt spid="279"/>
                                        </p:tgtEl>
                                        <p:attrNameLst>
                                          <p:attrName>ppt_x</p:attrName>
                                        </p:attrNameLst>
                                      </p:cBhvr>
                                      <p:tavLst>
                                        <p:tav tm="0">
                                          <p:val>
                                            <p:strVal val="#ppt_x"/>
                                          </p:val>
                                        </p:tav>
                                        <p:tav tm="100000">
                                          <p:val>
                                            <p:strVal val="#ppt_x"/>
                                          </p:val>
                                        </p:tav>
                                      </p:tavLst>
                                    </p:anim>
                                    <p:anim calcmode="lin" valueType="num">
                                      <p:cBhvr>
                                        <p:cTn id="16" dur="1000" fill="hold"/>
                                        <p:tgtEl>
                                          <p:spTgt spid="27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80"/>
                                        </p:tgtEl>
                                        <p:attrNameLst>
                                          <p:attrName>style.visibility</p:attrName>
                                        </p:attrNameLst>
                                      </p:cBhvr>
                                      <p:to>
                                        <p:strVal val="visible"/>
                                      </p:to>
                                    </p:set>
                                    <p:animEffect transition="in" filter="fade">
                                      <p:cBhvr>
                                        <p:cTn id="21" dur="1000"/>
                                        <p:tgtEl>
                                          <p:spTgt spid="280"/>
                                        </p:tgtEl>
                                      </p:cBhvr>
                                    </p:animEffect>
                                    <p:anim calcmode="lin" valueType="num">
                                      <p:cBhvr>
                                        <p:cTn id="22" dur="1000" fill="hold"/>
                                        <p:tgtEl>
                                          <p:spTgt spid="280"/>
                                        </p:tgtEl>
                                        <p:attrNameLst>
                                          <p:attrName>ppt_x</p:attrName>
                                        </p:attrNameLst>
                                      </p:cBhvr>
                                      <p:tavLst>
                                        <p:tav tm="0">
                                          <p:val>
                                            <p:strVal val="#ppt_x"/>
                                          </p:val>
                                        </p:tav>
                                        <p:tav tm="100000">
                                          <p:val>
                                            <p:strVal val="#ppt_x"/>
                                          </p:val>
                                        </p:tav>
                                      </p:tavLst>
                                    </p:anim>
                                    <p:anim calcmode="lin" valueType="num">
                                      <p:cBhvr>
                                        <p:cTn id="23" dur="1000" fill="hold"/>
                                        <p:tgtEl>
                                          <p:spTgt spid="2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 grpId="0" animBg="1"/>
      <p:bldP spid="279" grpId="0" animBg="1"/>
      <p:bldP spid="2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88" name="矩形"/>
          <p:cNvSpPr/>
          <p:nvPr/>
        </p:nvSpPr>
        <p:spPr>
          <a:xfrm>
            <a:off x="1425064" y="305039"/>
            <a:ext cx="632914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考点３：各类银行结算账户的开立和使用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91" name="组合"/>
          <p:cNvGrpSpPr/>
          <p:nvPr/>
        </p:nvGrpSpPr>
        <p:grpSpPr>
          <a:xfrm>
            <a:off x="917575" y="1524078"/>
            <a:ext cx="9620886" cy="525778"/>
            <a:chOff x="917575" y="1524078"/>
            <a:chExt cx="9620886" cy="525778"/>
          </a:xfrm>
        </p:grpSpPr>
        <p:sp>
          <p:nvSpPr>
            <p:cNvPr id="289" name="矩形"/>
            <p:cNvSpPr/>
            <p:nvPr/>
          </p:nvSpPr>
          <p:spPr>
            <a:xfrm>
              <a:off x="1038224" y="1524078"/>
              <a:ext cx="9378315"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基本存款账户和一般存款账户的开户顺序、一般存款账户的使用规定</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290" name="剪去对角的矩形"/>
            <p:cNvSpPr/>
            <p:nvPr/>
          </p:nvSpPr>
          <p:spPr>
            <a:xfrm>
              <a:off x="917575" y="1524078"/>
              <a:ext cx="9620886" cy="525778"/>
            </a:xfrm>
            <a:prstGeom prst="snip2DiagRect">
              <a:avLst>
                <a:gd name="adj1" fmla="val 0"/>
                <a:gd name="adj2" fmla="val 15250"/>
              </a:avLst>
            </a:prstGeom>
            <a:noFill/>
            <a:ln w="25400" cap="flat" cmpd="sng">
              <a:solidFill>
                <a:srgbClr val="4BACC6"/>
              </a:solidFill>
              <a:prstDash val="solid"/>
              <a:round/>
            </a:ln>
          </p:spPr>
          <p:txBody>
            <a:bodyPr rtlCol="0" anchor="ctr"/>
            <a:lstStyle/>
            <a:p>
              <a:pPr algn="ctr"/>
            </a:p>
          </p:txBody>
        </p:sp>
      </p:grpSp>
      <p:sp>
        <p:nvSpPr>
          <p:cNvPr id="292" name="矩形"/>
          <p:cNvSpPr/>
          <p:nvPr/>
        </p:nvSpPr>
        <p:spPr>
          <a:xfrm>
            <a:off x="758782" y="2266355"/>
            <a:ext cx="10634409"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单选】根据支付结算法律制度的规定，下列各项中，属于存款人在开立一般存款账户之前必须开立的账户是（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．基本存款账户　　　B．单位银行卡账户　　　C．专用存款账户　　　D．临时存款账户</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93" name="矩形"/>
          <p:cNvSpPr/>
          <p:nvPr/>
        </p:nvSpPr>
        <p:spPr>
          <a:xfrm>
            <a:off x="779145" y="3558803"/>
            <a:ext cx="1523364" cy="4914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94" name="矩形"/>
          <p:cNvSpPr/>
          <p:nvPr/>
        </p:nvSpPr>
        <p:spPr>
          <a:xfrm>
            <a:off x="758782" y="4345638"/>
            <a:ext cx="10634409"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单选】根据支付结算法律制度的规定，下列业务中，一般存款账户不得办理的是（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．现金缴存	B．借款归还	C．现金支取	D．借款转存</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95" name="矩形"/>
          <p:cNvSpPr/>
          <p:nvPr/>
        </p:nvSpPr>
        <p:spPr>
          <a:xfrm>
            <a:off x="779145" y="5432270"/>
            <a:ext cx="1322070" cy="4914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91"/>
                                        </p:tgtEl>
                                        <p:attrNameLst>
                                          <p:attrName>style.visibility</p:attrName>
                                        </p:attrNameLst>
                                      </p:cBhvr>
                                      <p:to>
                                        <p:strVal val="visible"/>
                                      </p:to>
                                    </p:set>
                                    <p:anim calcmode="lin" valueType="num">
                                      <p:cBhvr additive="base">
                                        <p:cTn id="7" dur="500"/>
                                        <p:tgtEl>
                                          <p:spTgt spid="291"/>
                                        </p:tgtEl>
                                        <p:attrNameLst>
                                          <p:attrName>ppt_y</p:attrName>
                                        </p:attrNameLst>
                                      </p:cBhvr>
                                      <p:tavLst>
                                        <p:tav tm="0">
                                          <p:val>
                                            <p:strVal val="#ppt_y+#ppt_h*1.125000"/>
                                          </p:val>
                                        </p:tav>
                                        <p:tav tm="100000">
                                          <p:val>
                                            <p:strVal val="#ppt_y"/>
                                          </p:val>
                                        </p:tav>
                                      </p:tavLst>
                                    </p:anim>
                                    <p:animEffect transition="in" filter="wipe(up)">
                                      <p:cBhvr>
                                        <p:cTn id="8" dur="500"/>
                                        <p:tgtEl>
                                          <p:spTgt spid="29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92"/>
                                        </p:tgtEl>
                                        <p:attrNameLst>
                                          <p:attrName>style.visibility</p:attrName>
                                        </p:attrNameLst>
                                      </p:cBhvr>
                                      <p:to>
                                        <p:strVal val="visible"/>
                                      </p:to>
                                    </p:set>
                                    <p:anim calcmode="lin" valueType="num">
                                      <p:cBhvr additive="base">
                                        <p:cTn id="13" dur="500"/>
                                        <p:tgtEl>
                                          <p:spTgt spid="292"/>
                                        </p:tgtEl>
                                        <p:attrNameLst>
                                          <p:attrName>ppt_y</p:attrName>
                                        </p:attrNameLst>
                                      </p:cBhvr>
                                      <p:tavLst>
                                        <p:tav tm="0">
                                          <p:val>
                                            <p:strVal val="#ppt_y+#ppt_h*1.125000"/>
                                          </p:val>
                                        </p:tav>
                                        <p:tav tm="100000">
                                          <p:val>
                                            <p:strVal val="#ppt_y"/>
                                          </p:val>
                                        </p:tav>
                                      </p:tavLst>
                                    </p:anim>
                                    <p:animEffect transition="in" filter="wipe(up)">
                                      <p:cBhvr>
                                        <p:cTn id="14" dur="500"/>
                                        <p:tgtEl>
                                          <p:spTgt spid="29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93"/>
                                        </p:tgtEl>
                                        <p:attrNameLst>
                                          <p:attrName>style.visibility</p:attrName>
                                        </p:attrNameLst>
                                      </p:cBhvr>
                                      <p:to>
                                        <p:strVal val="visible"/>
                                      </p:to>
                                    </p:set>
                                    <p:anim calcmode="lin" valueType="num">
                                      <p:cBhvr additive="base">
                                        <p:cTn id="19" dur="500"/>
                                        <p:tgtEl>
                                          <p:spTgt spid="293"/>
                                        </p:tgtEl>
                                        <p:attrNameLst>
                                          <p:attrName>ppt_y</p:attrName>
                                        </p:attrNameLst>
                                      </p:cBhvr>
                                      <p:tavLst>
                                        <p:tav tm="0">
                                          <p:val>
                                            <p:strVal val="#ppt_y+#ppt_h*1.125000"/>
                                          </p:val>
                                        </p:tav>
                                        <p:tav tm="100000">
                                          <p:val>
                                            <p:strVal val="#ppt_y"/>
                                          </p:val>
                                        </p:tav>
                                      </p:tavLst>
                                    </p:anim>
                                    <p:animEffect transition="in" filter="wipe(up)">
                                      <p:cBhvr>
                                        <p:cTn id="20" dur="500"/>
                                        <p:tgtEl>
                                          <p:spTgt spid="293"/>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94"/>
                                        </p:tgtEl>
                                        <p:attrNameLst>
                                          <p:attrName>style.visibility</p:attrName>
                                        </p:attrNameLst>
                                      </p:cBhvr>
                                      <p:to>
                                        <p:strVal val="visible"/>
                                      </p:to>
                                    </p:set>
                                    <p:anim calcmode="lin" valueType="num">
                                      <p:cBhvr additive="base">
                                        <p:cTn id="25" dur="500"/>
                                        <p:tgtEl>
                                          <p:spTgt spid="294"/>
                                        </p:tgtEl>
                                        <p:attrNameLst>
                                          <p:attrName>ppt_y</p:attrName>
                                        </p:attrNameLst>
                                      </p:cBhvr>
                                      <p:tavLst>
                                        <p:tav tm="0">
                                          <p:val>
                                            <p:strVal val="#ppt_y+#ppt_h*1.125000"/>
                                          </p:val>
                                        </p:tav>
                                        <p:tav tm="100000">
                                          <p:val>
                                            <p:strVal val="#ppt_y"/>
                                          </p:val>
                                        </p:tav>
                                      </p:tavLst>
                                    </p:anim>
                                    <p:animEffect transition="in" filter="wipe(up)">
                                      <p:cBhvr>
                                        <p:cTn id="26" dur="500"/>
                                        <p:tgtEl>
                                          <p:spTgt spid="294"/>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295"/>
                                        </p:tgtEl>
                                        <p:attrNameLst>
                                          <p:attrName>style.visibility</p:attrName>
                                        </p:attrNameLst>
                                      </p:cBhvr>
                                      <p:to>
                                        <p:strVal val="visible"/>
                                      </p:to>
                                    </p:set>
                                    <p:anim calcmode="lin" valueType="num">
                                      <p:cBhvr additive="base">
                                        <p:cTn id="31" dur="500"/>
                                        <p:tgtEl>
                                          <p:spTgt spid="295"/>
                                        </p:tgtEl>
                                        <p:attrNameLst>
                                          <p:attrName>ppt_y</p:attrName>
                                        </p:attrNameLst>
                                      </p:cBhvr>
                                      <p:tavLst>
                                        <p:tav tm="0">
                                          <p:val>
                                            <p:strVal val="#ppt_y+#ppt_h*1.125000"/>
                                          </p:val>
                                        </p:tav>
                                        <p:tav tm="100000">
                                          <p:val>
                                            <p:strVal val="#ppt_y"/>
                                          </p:val>
                                        </p:tav>
                                      </p:tavLst>
                                    </p:anim>
                                    <p:animEffect transition="in" filter="wipe(up)">
                                      <p:cBhvr>
                                        <p:cTn id="32" dur="50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 grpId="0" animBg="1"/>
      <p:bldP spid="292" grpId="0"/>
      <p:bldP spid="293" grpId="0"/>
      <p:bldP spid="294" grpId="0"/>
      <p:bldP spid="29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9" name="椭圆"/>
          <p:cNvSpPr/>
          <p:nvPr/>
        </p:nvSpPr>
        <p:spPr>
          <a:xfrm>
            <a:off x="5082443" y="1149061"/>
            <a:ext cx="2036774" cy="2049536"/>
          </a:xfrm>
          <a:prstGeom prst="ellipse">
            <a:avLst/>
          </a:prstGeom>
          <a:solidFill>
            <a:schemeClr val="accent4"/>
          </a:solidFill>
          <a:ln w="12700" cap="flat" cmpd="sng">
            <a:noFill/>
            <a:prstDash val="solid"/>
            <a:round/>
          </a:ln>
        </p:spPr>
        <p:txBody>
          <a:bodyPr rtlCol="0" anchor="ctr"/>
          <a:lstStyle/>
          <a:p>
            <a:pPr algn="ctr"/>
          </a:p>
        </p:txBody>
      </p:sp>
      <p:sp>
        <p:nvSpPr>
          <p:cNvPr id="50" name="矩形"/>
          <p:cNvSpPr/>
          <p:nvPr/>
        </p:nvSpPr>
        <p:spPr>
          <a:xfrm>
            <a:off x="4893945" y="3366135"/>
            <a:ext cx="2357120" cy="591502"/>
          </a:xfrm>
          <a:prstGeom prst="rect">
            <a:avLst/>
          </a:prstGeom>
          <a:noFill/>
          <a:ln w="9525" cap="flat" cmpd="sng">
            <a:noFill/>
            <a:prstDash val="solid"/>
            <a:miter/>
          </a:ln>
        </p:spPr>
        <p:txBody>
          <a:bodyPr vert="horz" wrap="square" lIns="91440" tIns="45720" rIns="91440" bIns="45720" anchor="t" anchorCtr="0">
            <a:spAutoFit/>
          </a:bodyPr>
          <a:lstStyle/>
          <a:p>
            <a:pPr marL="0" indent="25400" algn="ctr">
              <a:lnSpc>
                <a:spcPct val="150000"/>
              </a:lnSpc>
              <a:spcBef>
                <a:spcPts val="0"/>
              </a:spcBef>
              <a:spcAft>
                <a:spcPts val="0"/>
              </a:spcAft>
              <a:buNone/>
            </a:pPr>
            <a:r>
              <a:rPr lang="en-US" altLang="zh-CN"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 </a:t>
            </a:r>
            <a:r>
              <a:rPr lang="zh-CN" altLang="en-US"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支付结算概述</a:t>
            </a:r>
            <a:r>
              <a:rPr lang="en-US" altLang="zh-CN"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 </a:t>
            </a:r>
            <a:endParaRPr lang="zh-CN" altLang="en-US" sz="2200" b="1"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endParaRPr>
          </a:p>
        </p:txBody>
      </p:sp>
      <p:sp>
        <p:nvSpPr>
          <p:cNvPr id="51" name="矩形"/>
          <p:cNvSpPr/>
          <p:nvPr/>
        </p:nvSpPr>
        <p:spPr>
          <a:xfrm>
            <a:off x="5086455" y="1832499"/>
            <a:ext cx="1972436" cy="634365"/>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rPr>
              <a:t>第一节</a:t>
            </a:r>
            <a:endPar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ransition spd="slow" advTm="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iterate type="lt">
                                    <p:tmPct val="0"/>
                                  </p:iterate>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6" presetClass="emph" presetSubtype="0" fill="hold" grpId="1" nodeType="afterEffect">
                                  <p:stCondLst>
                                    <p:cond delay="0"/>
                                  </p:stCondLst>
                                  <p:iterate type="lt">
                                    <p:tmPct val="10000"/>
                                  </p:iterate>
                                  <p:childTnLst>
                                    <p:animEffect transition="out" filter="fade">
                                      <p:cBhvr>
                                        <p:cTn id="22" dur="500" tmFilter="0, 0; .2, .5; .8, .5; 1, 0"/>
                                        <p:tgtEl>
                                          <p:spTgt spid="50"/>
                                        </p:tgtEl>
                                      </p:cBhvr>
                                    </p:animEffect>
                                    <p:animScale>
                                      <p:cBhvr>
                                        <p:cTn id="23" dur="250" autoRev="1" fill="hold"/>
                                        <p:tgtEl>
                                          <p:spTgt spid="5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p:bldP spid="50" grpId="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99" name="矩形"/>
          <p:cNvSpPr/>
          <p:nvPr/>
        </p:nvSpPr>
        <p:spPr>
          <a:xfrm>
            <a:off x="1425064" y="305039"/>
            <a:ext cx="632914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考点３：各类银行结算账户的开立和使用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303" name="组合"/>
          <p:cNvGrpSpPr/>
          <p:nvPr/>
        </p:nvGrpSpPr>
        <p:grpSpPr>
          <a:xfrm>
            <a:off x="1552124" y="1335854"/>
            <a:ext cx="4100829" cy="601980"/>
            <a:chOff x="1552124" y="1335854"/>
            <a:chExt cx="4100829" cy="601980"/>
          </a:xfrm>
        </p:grpSpPr>
        <p:sp>
          <p:nvSpPr>
            <p:cNvPr id="300" name="圆角矩形"/>
            <p:cNvSpPr/>
            <p:nvPr/>
          </p:nvSpPr>
          <p:spPr>
            <a:xfrm>
              <a:off x="1552124" y="1342839"/>
              <a:ext cx="4100829"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301" name="流程图: 离页连接符"/>
            <p:cNvSpPr/>
            <p:nvPr/>
          </p:nvSpPr>
          <p:spPr>
            <a:xfrm>
              <a:off x="1875974" y="1335854"/>
              <a:ext cx="884552"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（三）</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302" name="矩形"/>
            <p:cNvSpPr/>
            <p:nvPr/>
          </p:nvSpPr>
          <p:spPr>
            <a:xfrm>
              <a:off x="3009450" y="1378399"/>
              <a:ext cx="23260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专用存款账户</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304" name="矩形"/>
          <p:cNvSpPr/>
          <p:nvPr/>
        </p:nvSpPr>
        <p:spPr>
          <a:xfrm>
            <a:off x="1428728" y="2123482"/>
            <a:ext cx="9734962" cy="20916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专用存款账户是存款人按照法律、行政法规和规章，对其</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特定用途资金</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进行专项管理和使用而开立的银行结算账户。专用存款账户适用于对下列资金的管理和使用：① 基本建设资金；② 更新改造资金；③ 粮、棉、油收购资金；④ 证券交易结算资金；⑤ 期货交易保证金；⑥ 信托基金；⑦ 政策性房地产开发资金；⑧ 住房基金；⑨ 社会保障基金；⑩ 收入汇缴资金和业务支出资金；, 党、团、工会设在单位的组织机构经费；- 其他需要专项管理和使用的资金。</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308" name="组合"/>
          <p:cNvGrpSpPr/>
          <p:nvPr/>
        </p:nvGrpSpPr>
        <p:grpSpPr>
          <a:xfrm>
            <a:off x="1049468" y="4524306"/>
            <a:ext cx="10163177" cy="1820928"/>
            <a:chOff x="1049468" y="4524306"/>
            <a:chExt cx="10163177" cy="1820928"/>
          </a:xfrm>
        </p:grpSpPr>
        <p:sp>
          <p:nvSpPr>
            <p:cNvPr id="305" name="矩形"/>
            <p:cNvSpPr/>
            <p:nvPr/>
          </p:nvSpPr>
          <p:spPr>
            <a:xfrm>
              <a:off x="2084519" y="4527333"/>
              <a:ext cx="9116060" cy="16916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（1）证券交易结算资金、期货交易保证金和信托基金专用存款账户不得支取现金。</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收入汇缴账户除向其基本存款账户或者预算外资金财政专用存款账户划缴款项外，只收不付，不得支取现金；业务支出账户除从其基本存款账户拨入款项外，只付不收，其现金支取必须按照国家现金管理的规定办理。</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306" name="矩形"/>
            <p:cNvSpPr/>
            <p:nvPr/>
          </p:nvSpPr>
          <p:spPr>
            <a:xfrm>
              <a:off x="1049468" y="5135058"/>
              <a:ext cx="918844" cy="491489"/>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敲黑板</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307" name="剪去对角的矩形"/>
            <p:cNvSpPr/>
            <p:nvPr/>
          </p:nvSpPr>
          <p:spPr>
            <a:xfrm>
              <a:off x="2086424" y="4524306"/>
              <a:ext cx="9126221" cy="1820928"/>
            </a:xfrm>
            <a:prstGeom prst="snip2DiagRect">
              <a:avLst>
                <a:gd name="adj1" fmla="val 0"/>
                <a:gd name="adj2" fmla="val 11615"/>
              </a:avLst>
            </a:prstGeom>
            <a:noFill/>
            <a:ln w="25400" cap="flat" cmpd="sng">
              <a:solidFill>
                <a:srgbClr val="00AAB7"/>
              </a:solidFill>
              <a:prstDash val="sysDash"/>
              <a:round/>
            </a:ln>
          </p:spPr>
          <p:txBody>
            <a:bodyPr rtlCol="0" anchor="ctr"/>
            <a:lstStyle/>
            <a:p>
              <a:pPr algn="ct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3"/>
                                        </p:tgtEl>
                                        <p:attrNameLst>
                                          <p:attrName>style.visibility</p:attrName>
                                        </p:attrNameLst>
                                      </p:cBhvr>
                                      <p:to>
                                        <p:strVal val="visible"/>
                                      </p:to>
                                    </p:set>
                                    <p:animEffect transition="in" filter="fade">
                                      <p:cBhvr>
                                        <p:cTn id="7" dur="1000"/>
                                        <p:tgtEl>
                                          <p:spTgt spid="303"/>
                                        </p:tgtEl>
                                      </p:cBhvr>
                                    </p:animEffect>
                                    <p:anim calcmode="lin" valueType="num">
                                      <p:cBhvr>
                                        <p:cTn id="8" dur="1000" fill="hold"/>
                                        <p:tgtEl>
                                          <p:spTgt spid="303"/>
                                        </p:tgtEl>
                                        <p:attrNameLst>
                                          <p:attrName>ppt_x</p:attrName>
                                        </p:attrNameLst>
                                      </p:cBhvr>
                                      <p:tavLst>
                                        <p:tav tm="0">
                                          <p:val>
                                            <p:strVal val="#ppt_x"/>
                                          </p:val>
                                        </p:tav>
                                        <p:tav tm="100000">
                                          <p:val>
                                            <p:strVal val="#ppt_x"/>
                                          </p:val>
                                        </p:tav>
                                      </p:tavLst>
                                    </p:anim>
                                    <p:anim calcmode="lin" valueType="num">
                                      <p:cBhvr>
                                        <p:cTn id="9" dur="1000" fill="hold"/>
                                        <p:tgtEl>
                                          <p:spTgt spid="30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04"/>
                                        </p:tgtEl>
                                        <p:attrNameLst>
                                          <p:attrName>style.visibility</p:attrName>
                                        </p:attrNameLst>
                                      </p:cBhvr>
                                      <p:to>
                                        <p:strVal val="visible"/>
                                      </p:to>
                                    </p:set>
                                    <p:animEffect transition="in" filter="wipe(down)">
                                      <p:cBhvr>
                                        <p:cTn id="14" dur="500"/>
                                        <p:tgtEl>
                                          <p:spTgt spid="30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grpId="0" nodeType="clickEffect">
                                  <p:stCondLst>
                                    <p:cond delay="0"/>
                                  </p:stCondLst>
                                  <p:childTnLst>
                                    <p:set>
                                      <p:cBhvr>
                                        <p:cTn id="18" dur="1" fill="hold">
                                          <p:stCondLst>
                                            <p:cond delay="0"/>
                                          </p:stCondLst>
                                        </p:cTn>
                                        <p:tgtEl>
                                          <p:spTgt spid="308"/>
                                        </p:tgtEl>
                                        <p:attrNameLst>
                                          <p:attrName>style.visibility</p:attrName>
                                        </p:attrNameLst>
                                      </p:cBhvr>
                                      <p:to>
                                        <p:strVal val="visible"/>
                                      </p:to>
                                    </p:set>
                                    <p:animEffect transition="in" filter="barn(inHorizontal)">
                                      <p:cBhvr>
                                        <p:cTn id="19" dur="500"/>
                                        <p:tgtEl>
                                          <p:spTgt spid="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 grpId="0" animBg="1"/>
      <p:bldP spid="304" grpId="0" animBg="1"/>
      <p:bldP spid="30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pSp>
        <p:nvGrpSpPr>
          <p:cNvPr id="314" name="组合"/>
          <p:cNvGrpSpPr/>
          <p:nvPr/>
        </p:nvGrpSpPr>
        <p:grpSpPr>
          <a:xfrm>
            <a:off x="1025710" y="1339850"/>
            <a:ext cx="8373744" cy="525778"/>
            <a:chOff x="1025710" y="1339850"/>
            <a:chExt cx="8373744" cy="525778"/>
          </a:xfrm>
        </p:grpSpPr>
        <p:sp>
          <p:nvSpPr>
            <p:cNvPr id="312" name="矩形"/>
            <p:cNvSpPr/>
            <p:nvPr/>
          </p:nvSpPr>
          <p:spPr>
            <a:xfrm>
              <a:off x="1146360" y="1339850"/>
              <a:ext cx="8143238"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专用存款账户的定义、不能支取现金的专用存款账户种类</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313" name="剪去对角的矩形"/>
            <p:cNvSpPr/>
            <p:nvPr/>
          </p:nvSpPr>
          <p:spPr>
            <a:xfrm>
              <a:off x="1025710" y="1339850"/>
              <a:ext cx="8373744" cy="525778"/>
            </a:xfrm>
            <a:prstGeom prst="snip2DiagRect">
              <a:avLst>
                <a:gd name="adj1" fmla="val 0"/>
                <a:gd name="adj2" fmla="val 16004"/>
              </a:avLst>
            </a:prstGeom>
            <a:noFill/>
            <a:ln w="25400" cap="flat" cmpd="sng">
              <a:solidFill>
                <a:srgbClr val="4BACC6"/>
              </a:solidFill>
              <a:prstDash val="solid"/>
              <a:round/>
            </a:ln>
          </p:spPr>
          <p:txBody>
            <a:bodyPr rtlCol="0" anchor="ctr"/>
            <a:lstStyle/>
            <a:p>
              <a:pPr algn="ctr"/>
            </a:p>
          </p:txBody>
        </p:sp>
      </p:grpSp>
      <p:sp>
        <p:nvSpPr>
          <p:cNvPr id="315" name="矩形"/>
          <p:cNvSpPr/>
          <p:nvPr/>
        </p:nvSpPr>
        <p:spPr>
          <a:xfrm>
            <a:off x="786108" y="2041784"/>
            <a:ext cx="10664907"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单选】根据支付结算法律制度的规定，下列各项中属于存款人按照法律、行政法规和规章，对其特定用途资金进行专项管理和使用而开立的银行结算账户是（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．基本存款账户	B．一般存款账户		C．专用存款账户		D．临时存款账户</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316" name="矩形"/>
          <p:cNvSpPr/>
          <p:nvPr/>
        </p:nvSpPr>
        <p:spPr>
          <a:xfrm>
            <a:off x="1425064" y="305039"/>
            <a:ext cx="632914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考点３：各类银行结算账户的开立和使用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317" name="矩形"/>
          <p:cNvSpPr/>
          <p:nvPr/>
        </p:nvSpPr>
        <p:spPr>
          <a:xfrm>
            <a:off x="786315" y="3296470"/>
            <a:ext cx="1345564" cy="4914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318" name="矩形"/>
          <p:cNvSpPr/>
          <p:nvPr/>
        </p:nvSpPr>
        <p:spPr>
          <a:xfrm>
            <a:off x="786108" y="3873495"/>
            <a:ext cx="10664907"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单选】根据支付结算法律制度的规定，下列专用存款账户中，不能支取现金的是（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．证券交易结算资金专用存款账户		B．社会保障基金专用存款账户</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．住房基金专用存款账户				D．工会经费专用存款账户</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319" name="矩形"/>
          <p:cNvSpPr/>
          <p:nvPr/>
        </p:nvSpPr>
        <p:spPr>
          <a:xfrm>
            <a:off x="786108" y="5157016"/>
            <a:ext cx="10664907" cy="12915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【解析】证券交易结算资金、期货交易保证金、信托基金、单位银行卡备用金和收入汇缴资金的专用存款账户不得办理现金支取。</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14"/>
                                        </p:tgtEl>
                                        <p:attrNameLst>
                                          <p:attrName>style.visibility</p:attrName>
                                        </p:attrNameLst>
                                      </p:cBhvr>
                                      <p:to>
                                        <p:strVal val="visible"/>
                                      </p:to>
                                    </p:set>
                                    <p:anim calcmode="lin" valueType="num">
                                      <p:cBhvr additive="base">
                                        <p:cTn id="7" dur="500"/>
                                        <p:tgtEl>
                                          <p:spTgt spid="314"/>
                                        </p:tgtEl>
                                        <p:attrNameLst>
                                          <p:attrName>ppt_y</p:attrName>
                                        </p:attrNameLst>
                                      </p:cBhvr>
                                      <p:tavLst>
                                        <p:tav tm="0">
                                          <p:val>
                                            <p:strVal val="#ppt_y+#ppt_h*1.125000"/>
                                          </p:val>
                                        </p:tav>
                                        <p:tav tm="100000">
                                          <p:val>
                                            <p:strVal val="#ppt_y"/>
                                          </p:val>
                                        </p:tav>
                                      </p:tavLst>
                                    </p:anim>
                                    <p:animEffect transition="in" filter="wipe(up)">
                                      <p:cBhvr>
                                        <p:cTn id="8" dur="500"/>
                                        <p:tgtEl>
                                          <p:spTgt spid="31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15"/>
                                        </p:tgtEl>
                                        <p:attrNameLst>
                                          <p:attrName>style.visibility</p:attrName>
                                        </p:attrNameLst>
                                      </p:cBhvr>
                                      <p:to>
                                        <p:strVal val="visible"/>
                                      </p:to>
                                    </p:set>
                                    <p:anim calcmode="lin" valueType="num">
                                      <p:cBhvr additive="base">
                                        <p:cTn id="13" dur="500"/>
                                        <p:tgtEl>
                                          <p:spTgt spid="315"/>
                                        </p:tgtEl>
                                        <p:attrNameLst>
                                          <p:attrName>ppt_y</p:attrName>
                                        </p:attrNameLst>
                                      </p:cBhvr>
                                      <p:tavLst>
                                        <p:tav tm="0">
                                          <p:val>
                                            <p:strVal val="#ppt_y+#ppt_h*1.125000"/>
                                          </p:val>
                                        </p:tav>
                                        <p:tav tm="100000">
                                          <p:val>
                                            <p:strVal val="#ppt_y"/>
                                          </p:val>
                                        </p:tav>
                                      </p:tavLst>
                                    </p:anim>
                                    <p:animEffect transition="in" filter="wipe(up)">
                                      <p:cBhvr>
                                        <p:cTn id="14" dur="500"/>
                                        <p:tgtEl>
                                          <p:spTgt spid="31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17"/>
                                        </p:tgtEl>
                                        <p:attrNameLst>
                                          <p:attrName>style.visibility</p:attrName>
                                        </p:attrNameLst>
                                      </p:cBhvr>
                                      <p:to>
                                        <p:strVal val="visible"/>
                                      </p:to>
                                    </p:set>
                                    <p:anim calcmode="lin" valueType="num">
                                      <p:cBhvr additive="base">
                                        <p:cTn id="19" dur="500"/>
                                        <p:tgtEl>
                                          <p:spTgt spid="317"/>
                                        </p:tgtEl>
                                        <p:attrNameLst>
                                          <p:attrName>ppt_y</p:attrName>
                                        </p:attrNameLst>
                                      </p:cBhvr>
                                      <p:tavLst>
                                        <p:tav tm="0">
                                          <p:val>
                                            <p:strVal val="#ppt_y+#ppt_h*1.125000"/>
                                          </p:val>
                                        </p:tav>
                                        <p:tav tm="100000">
                                          <p:val>
                                            <p:strVal val="#ppt_y"/>
                                          </p:val>
                                        </p:tav>
                                      </p:tavLst>
                                    </p:anim>
                                    <p:animEffect transition="in" filter="wipe(up)">
                                      <p:cBhvr>
                                        <p:cTn id="20" dur="500"/>
                                        <p:tgtEl>
                                          <p:spTgt spid="31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18"/>
                                        </p:tgtEl>
                                        <p:attrNameLst>
                                          <p:attrName>style.visibility</p:attrName>
                                        </p:attrNameLst>
                                      </p:cBhvr>
                                      <p:to>
                                        <p:strVal val="visible"/>
                                      </p:to>
                                    </p:set>
                                    <p:anim calcmode="lin" valueType="num">
                                      <p:cBhvr additive="base">
                                        <p:cTn id="25" dur="500"/>
                                        <p:tgtEl>
                                          <p:spTgt spid="318"/>
                                        </p:tgtEl>
                                        <p:attrNameLst>
                                          <p:attrName>ppt_y</p:attrName>
                                        </p:attrNameLst>
                                      </p:cBhvr>
                                      <p:tavLst>
                                        <p:tav tm="0">
                                          <p:val>
                                            <p:strVal val="#ppt_y+#ppt_h*1.125000"/>
                                          </p:val>
                                        </p:tav>
                                        <p:tav tm="100000">
                                          <p:val>
                                            <p:strVal val="#ppt_y"/>
                                          </p:val>
                                        </p:tav>
                                      </p:tavLst>
                                    </p:anim>
                                    <p:animEffect transition="in" filter="wipe(up)">
                                      <p:cBhvr>
                                        <p:cTn id="26" dur="500"/>
                                        <p:tgtEl>
                                          <p:spTgt spid="318"/>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19"/>
                                        </p:tgtEl>
                                        <p:attrNameLst>
                                          <p:attrName>style.visibility</p:attrName>
                                        </p:attrNameLst>
                                      </p:cBhvr>
                                      <p:to>
                                        <p:strVal val="visible"/>
                                      </p:to>
                                    </p:set>
                                    <p:anim calcmode="lin" valueType="num">
                                      <p:cBhvr additive="base">
                                        <p:cTn id="31" dur="500"/>
                                        <p:tgtEl>
                                          <p:spTgt spid="319"/>
                                        </p:tgtEl>
                                        <p:attrNameLst>
                                          <p:attrName>ppt_y</p:attrName>
                                        </p:attrNameLst>
                                      </p:cBhvr>
                                      <p:tavLst>
                                        <p:tav tm="0">
                                          <p:val>
                                            <p:strVal val="#ppt_y+#ppt_h*1.125000"/>
                                          </p:val>
                                        </p:tav>
                                        <p:tav tm="100000">
                                          <p:val>
                                            <p:strVal val="#ppt_y"/>
                                          </p:val>
                                        </p:tav>
                                      </p:tavLst>
                                    </p:anim>
                                    <p:animEffect transition="in" filter="wipe(up)">
                                      <p:cBhvr>
                                        <p:cTn id="32" dur="500"/>
                                        <p:tgtEl>
                                          <p:spTgt spid="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 grpId="0" animBg="1"/>
      <p:bldP spid="315" grpId="0"/>
      <p:bldP spid="317" grpId="0"/>
      <p:bldP spid="318" grpId="0"/>
      <p:bldP spid="31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pSp>
        <p:nvGrpSpPr>
          <p:cNvPr id="326" name="组合"/>
          <p:cNvGrpSpPr/>
          <p:nvPr/>
        </p:nvGrpSpPr>
        <p:grpSpPr>
          <a:xfrm>
            <a:off x="1071059" y="1420495"/>
            <a:ext cx="4971415" cy="601980"/>
            <a:chOff x="1071059" y="1420495"/>
            <a:chExt cx="4971415" cy="601980"/>
          </a:xfrm>
        </p:grpSpPr>
        <p:sp>
          <p:nvSpPr>
            <p:cNvPr id="323" name="圆角矩形"/>
            <p:cNvSpPr/>
            <p:nvPr/>
          </p:nvSpPr>
          <p:spPr>
            <a:xfrm>
              <a:off x="1071059" y="1427479"/>
              <a:ext cx="4971415"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324" name="流程图: 离页连接符"/>
            <p:cNvSpPr/>
            <p:nvPr/>
          </p:nvSpPr>
          <p:spPr>
            <a:xfrm>
              <a:off x="1394909" y="1420495"/>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（四）</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325" name="矩形"/>
            <p:cNvSpPr/>
            <p:nvPr/>
          </p:nvSpPr>
          <p:spPr>
            <a:xfrm>
              <a:off x="2466789" y="1463040"/>
              <a:ext cx="3392805"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预算单位零余额账户</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327" name="矩形"/>
          <p:cNvSpPr/>
          <p:nvPr/>
        </p:nvSpPr>
        <p:spPr>
          <a:xfrm>
            <a:off x="1011889" y="2337496"/>
            <a:ext cx="9957139" cy="12915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 预算单位零余额账户的开立</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预算单位使用财政性资金，应当按照规定的程序和要求，向</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财政部门</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提出设立零余额账户的申请，财政部门同意预算单位开设零余额账户后通知代理银行。</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328" name="矩形"/>
          <p:cNvSpPr/>
          <p:nvPr/>
        </p:nvSpPr>
        <p:spPr>
          <a:xfrm>
            <a:off x="1425064" y="305039"/>
            <a:ext cx="632914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考点３：各类银行结算账户的开立和使用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329" name="对象"/>
          <p:cNvGraphicFramePr>
            <a:graphicFrameLocks noChangeAspect="1"/>
          </p:cNvGraphicFramePr>
          <p:nvPr/>
        </p:nvGraphicFramePr>
        <p:xfrm>
          <a:off x="1001795" y="3948046"/>
          <a:ext cx="10180607" cy="1556759"/>
        </p:xfrm>
        <a:graphic>
          <a:graphicData uri="http://schemas.openxmlformats.org/presentationml/2006/ole">
            <mc:AlternateContent xmlns:mc="http://schemas.openxmlformats.org/markup-compatibility/2006">
              <mc:Choice xmlns:v="urn:schemas-microsoft-com:vml" Requires="v">
                <p:oleObj spid="_x0000_s6148" name="package" r:id="rId2" imgW="6434455" imgH="992505" progId="package">
                  <p:embed/>
                </p:oleObj>
              </mc:Choice>
              <mc:Fallback>
                <p:oleObj name="package" r:id="rId2" imgW="6434455" imgH="992505" progId="package">
                  <p:embed/>
                  <p:pic>
                    <p:nvPicPr>
                      <p:cNvPr id="0" name="对象"/>
                      <p:cNvPicPr>
                        <a:picLocks noChangeAspect="1"/>
                      </p:cNvPicPr>
                      <p:nvPr/>
                    </p:nvPicPr>
                    <p:blipFill>
                      <a:blip r:embed="rId3" cstate="print"/>
                      <a:stretch>
                        <a:fillRect/>
                      </a:stretch>
                    </p:blipFill>
                    <p:spPr>
                      <a:xfrm>
                        <a:off x="1001795" y="3948046"/>
                        <a:ext cx="10180607" cy="1556759"/>
                      </a:xfrm>
                      <a:prstGeom prst="rect">
                        <a:avLst/>
                      </a:prstGeom>
                      <a:noFill/>
                      <a:ln w="9525" cap="flat" cmpd="sng">
                        <a:noFill/>
                        <a:prstDash val="solid"/>
                        <a:miter/>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26"/>
                                        </p:tgtEl>
                                        <p:attrNameLst>
                                          <p:attrName>style.visibility</p:attrName>
                                        </p:attrNameLst>
                                      </p:cBhvr>
                                      <p:to>
                                        <p:strVal val="visible"/>
                                      </p:to>
                                    </p:set>
                                    <p:anim calcmode="lin" valueType="num">
                                      <p:cBhvr additive="base">
                                        <p:cTn id="7" dur="500"/>
                                        <p:tgtEl>
                                          <p:spTgt spid="326"/>
                                        </p:tgtEl>
                                        <p:attrNameLst>
                                          <p:attrName>ppt_y</p:attrName>
                                        </p:attrNameLst>
                                      </p:cBhvr>
                                      <p:tavLst>
                                        <p:tav tm="0">
                                          <p:val>
                                            <p:strVal val="#ppt_y+#ppt_h*1.125000"/>
                                          </p:val>
                                        </p:tav>
                                        <p:tav tm="100000">
                                          <p:val>
                                            <p:strVal val="#ppt_y"/>
                                          </p:val>
                                        </p:tav>
                                      </p:tavLst>
                                    </p:anim>
                                    <p:animEffect transition="in" filter="wipe(up)">
                                      <p:cBhvr>
                                        <p:cTn id="8" dur="500"/>
                                        <p:tgtEl>
                                          <p:spTgt spid="32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27"/>
                                        </p:tgtEl>
                                        <p:attrNameLst>
                                          <p:attrName>style.visibility</p:attrName>
                                        </p:attrNameLst>
                                      </p:cBhvr>
                                      <p:to>
                                        <p:strVal val="visible"/>
                                      </p:to>
                                    </p:set>
                                    <p:anim calcmode="lin" valueType="num">
                                      <p:cBhvr additive="base">
                                        <p:cTn id="13" dur="500"/>
                                        <p:tgtEl>
                                          <p:spTgt spid="327"/>
                                        </p:tgtEl>
                                        <p:attrNameLst>
                                          <p:attrName>ppt_y</p:attrName>
                                        </p:attrNameLst>
                                      </p:cBhvr>
                                      <p:tavLst>
                                        <p:tav tm="0">
                                          <p:val>
                                            <p:strVal val="#ppt_y+#ppt_h*1.125000"/>
                                          </p:val>
                                        </p:tav>
                                        <p:tav tm="100000">
                                          <p:val>
                                            <p:strVal val="#ppt_y"/>
                                          </p:val>
                                        </p:tav>
                                      </p:tavLst>
                                    </p:anim>
                                    <p:animEffect transition="in" filter="wipe(up)">
                                      <p:cBhvr>
                                        <p:cTn id="14" dur="500"/>
                                        <p:tgtEl>
                                          <p:spTgt spid="32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29"/>
                                        </p:tgtEl>
                                        <p:attrNameLst>
                                          <p:attrName>style.visibility</p:attrName>
                                        </p:attrNameLst>
                                      </p:cBhvr>
                                      <p:to>
                                        <p:strVal val="visible"/>
                                      </p:to>
                                    </p:set>
                                    <p:anim calcmode="lin" valueType="num">
                                      <p:cBhvr additive="base">
                                        <p:cTn id="19" dur="500"/>
                                        <p:tgtEl>
                                          <p:spTgt spid="329"/>
                                        </p:tgtEl>
                                        <p:attrNameLst>
                                          <p:attrName>ppt_y</p:attrName>
                                        </p:attrNameLst>
                                      </p:cBhvr>
                                      <p:tavLst>
                                        <p:tav tm="0">
                                          <p:val>
                                            <p:strVal val="#ppt_y+#ppt_h*1.125000"/>
                                          </p:val>
                                        </p:tav>
                                        <p:tav tm="100000">
                                          <p:val>
                                            <p:strVal val="#ppt_y"/>
                                          </p:val>
                                        </p:tav>
                                      </p:tavLst>
                                    </p:anim>
                                    <p:animEffect transition="in" filter="wipe(up)">
                                      <p:cBhvr>
                                        <p:cTn id="20" dur="500"/>
                                        <p:tgtEl>
                                          <p:spTgt spid="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 grpId="0" animBg="1"/>
      <p:bldP spid="32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33" name="矩形"/>
          <p:cNvSpPr/>
          <p:nvPr/>
        </p:nvSpPr>
        <p:spPr>
          <a:xfrm>
            <a:off x="1425064" y="305039"/>
            <a:ext cx="632914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考点３：各类银行结算账户的开立和使用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334" name="矩形"/>
          <p:cNvSpPr/>
          <p:nvPr/>
        </p:nvSpPr>
        <p:spPr>
          <a:xfrm>
            <a:off x="927818" y="1447778"/>
            <a:ext cx="10295880" cy="20916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．预算单位零余额账户的使用</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（1）一个基层预算单位开设一个零余额账户。</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（2）预算单位零余额账户用于财政授权支付，可以办理</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转账、提取现金</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等结算业务。可以向本单位按账户管理规定保留的相应账户</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划拨工会经费、住房公积金及提租补贴</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，以及财政部门批准的特殊款项；不得违反规定向本单位其他账户和上级主管单位及所属下级单位账户划拨资金。</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335" name="矩形"/>
          <p:cNvSpPr/>
          <p:nvPr/>
        </p:nvSpPr>
        <p:spPr>
          <a:xfrm>
            <a:off x="927818" y="3687423"/>
            <a:ext cx="10295880" cy="20916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．预算单位零余额账户的管理</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财政部门为实行财政国库集中支付的预算单位在商业银行开设的零余额账户按</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基本存款账户</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或</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专用存款账户</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管理。预算单位未开立基本存款账户或原基本存款账户按在国库集中支付改革后已按照财政部门的要求撤销的，经同级财政部门批准，预算单位零余额账户作为</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基本存款账户</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管理。除上述情况外，作为专用存款账户管理。</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4"/>
                                        </p:tgtEl>
                                        <p:attrNameLst>
                                          <p:attrName>style.visibility</p:attrName>
                                        </p:attrNameLst>
                                      </p:cBhvr>
                                      <p:to>
                                        <p:strVal val="visible"/>
                                      </p:to>
                                    </p:set>
                                    <p:animEffect transition="in" filter="checkerboard(across)">
                                      <p:cBhvr>
                                        <p:cTn id="7" dur="500"/>
                                        <p:tgtEl>
                                          <p:spTgt spid="33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35"/>
                                        </p:tgtEl>
                                        <p:attrNameLst>
                                          <p:attrName>style.visibility</p:attrName>
                                        </p:attrNameLst>
                                      </p:cBhvr>
                                      <p:to>
                                        <p:strVal val="visible"/>
                                      </p:to>
                                    </p:set>
                                    <p:animEffect transition="in" filter="checkerboard(across)">
                                      <p:cBhvr>
                                        <p:cTn id="12" dur="500"/>
                                        <p:tgtEl>
                                          <p:spTgt spid="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 grpId="0"/>
      <p:bldP spid="33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39" name="矩形"/>
          <p:cNvSpPr/>
          <p:nvPr/>
        </p:nvSpPr>
        <p:spPr>
          <a:xfrm>
            <a:off x="1425064" y="305039"/>
            <a:ext cx="632914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考点３：各类银行结算账户的开立和使用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342" name="组合"/>
          <p:cNvGrpSpPr/>
          <p:nvPr/>
        </p:nvGrpSpPr>
        <p:grpSpPr>
          <a:xfrm>
            <a:off x="1350009" y="1638963"/>
            <a:ext cx="7860665" cy="526414"/>
            <a:chOff x="1350009" y="1638963"/>
            <a:chExt cx="7860665" cy="526414"/>
          </a:xfrm>
        </p:grpSpPr>
        <p:sp>
          <p:nvSpPr>
            <p:cNvPr id="340" name="矩形"/>
            <p:cNvSpPr/>
            <p:nvPr/>
          </p:nvSpPr>
          <p:spPr>
            <a:xfrm>
              <a:off x="1470658" y="1639599"/>
              <a:ext cx="7593330"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预算单位零余额账户的开立、使用和管理的具体规定</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341" name="剪去对角的矩形"/>
            <p:cNvSpPr/>
            <p:nvPr/>
          </p:nvSpPr>
          <p:spPr>
            <a:xfrm>
              <a:off x="1350009" y="1638963"/>
              <a:ext cx="7860665" cy="525778"/>
            </a:xfrm>
            <a:prstGeom prst="snip2DiagRect">
              <a:avLst>
                <a:gd name="adj1" fmla="val 0"/>
                <a:gd name="adj2" fmla="val 14523"/>
              </a:avLst>
            </a:prstGeom>
            <a:noFill/>
            <a:ln w="25400" cap="flat" cmpd="sng">
              <a:solidFill>
                <a:srgbClr val="4BACC6"/>
              </a:solidFill>
              <a:prstDash val="solid"/>
              <a:round/>
            </a:ln>
          </p:spPr>
          <p:txBody>
            <a:bodyPr rtlCol="0" anchor="ctr"/>
            <a:lstStyle/>
            <a:p>
              <a:pPr algn="ctr"/>
            </a:p>
          </p:txBody>
        </p:sp>
      </p:grpSp>
      <p:sp>
        <p:nvSpPr>
          <p:cNvPr id="343" name="矩形"/>
          <p:cNvSpPr/>
          <p:nvPr/>
        </p:nvSpPr>
        <p:spPr>
          <a:xfrm>
            <a:off x="1166936" y="2396901"/>
            <a:ext cx="9912181" cy="80518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29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单选】根据支付结算法律制度的规定，预算单位应向（   ）申请开立零余额账户。</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29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．中国人民银行	B．财政部门	　　C．上级主管部门	　　D．社保部门</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344" name="矩形"/>
          <p:cNvSpPr/>
          <p:nvPr/>
        </p:nvSpPr>
        <p:spPr>
          <a:xfrm>
            <a:off x="1166495" y="5100936"/>
            <a:ext cx="1404620" cy="4914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345" name="矩形"/>
          <p:cNvSpPr/>
          <p:nvPr/>
        </p:nvSpPr>
        <p:spPr>
          <a:xfrm>
            <a:off x="1167130" y="3208342"/>
            <a:ext cx="1312545" cy="4914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346" name="矩形"/>
          <p:cNvSpPr/>
          <p:nvPr/>
        </p:nvSpPr>
        <p:spPr>
          <a:xfrm>
            <a:off x="1166301" y="3933894"/>
            <a:ext cx="9912181" cy="116268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29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单选】未在银行开立账户的W市退役军人事务局经批准在P银行开立了预算单位零余额账户。下列账户种类中，该零余额账户应按（   ）管理。</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29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．基本存款账户	B．一般存款账户	　　C．临时存款账户	D．专用存款账户</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42"/>
                                        </p:tgtEl>
                                        <p:attrNameLst>
                                          <p:attrName>style.visibility</p:attrName>
                                        </p:attrNameLst>
                                      </p:cBhvr>
                                      <p:to>
                                        <p:strVal val="visible"/>
                                      </p:to>
                                    </p:set>
                                    <p:anim calcmode="lin" valueType="num">
                                      <p:cBhvr additive="base">
                                        <p:cTn id="7" dur="500"/>
                                        <p:tgtEl>
                                          <p:spTgt spid="342"/>
                                        </p:tgtEl>
                                        <p:attrNameLst>
                                          <p:attrName>ppt_y</p:attrName>
                                        </p:attrNameLst>
                                      </p:cBhvr>
                                      <p:tavLst>
                                        <p:tav tm="0">
                                          <p:val>
                                            <p:strVal val="#ppt_y+#ppt_h*1.125000"/>
                                          </p:val>
                                        </p:tav>
                                        <p:tav tm="100000">
                                          <p:val>
                                            <p:strVal val="#ppt_y"/>
                                          </p:val>
                                        </p:tav>
                                      </p:tavLst>
                                    </p:anim>
                                    <p:animEffect transition="in" filter="wipe(up)">
                                      <p:cBhvr>
                                        <p:cTn id="8" dur="500"/>
                                        <p:tgtEl>
                                          <p:spTgt spid="34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43"/>
                                        </p:tgtEl>
                                        <p:attrNameLst>
                                          <p:attrName>style.visibility</p:attrName>
                                        </p:attrNameLst>
                                      </p:cBhvr>
                                      <p:to>
                                        <p:strVal val="visible"/>
                                      </p:to>
                                    </p:set>
                                    <p:anim calcmode="lin" valueType="num">
                                      <p:cBhvr additive="base">
                                        <p:cTn id="13" dur="500"/>
                                        <p:tgtEl>
                                          <p:spTgt spid="343"/>
                                        </p:tgtEl>
                                        <p:attrNameLst>
                                          <p:attrName>ppt_y</p:attrName>
                                        </p:attrNameLst>
                                      </p:cBhvr>
                                      <p:tavLst>
                                        <p:tav tm="0">
                                          <p:val>
                                            <p:strVal val="#ppt_y+#ppt_h*1.125000"/>
                                          </p:val>
                                        </p:tav>
                                        <p:tav tm="100000">
                                          <p:val>
                                            <p:strVal val="#ppt_y"/>
                                          </p:val>
                                        </p:tav>
                                      </p:tavLst>
                                    </p:anim>
                                    <p:animEffect transition="in" filter="wipe(up)">
                                      <p:cBhvr>
                                        <p:cTn id="14" dur="500"/>
                                        <p:tgtEl>
                                          <p:spTgt spid="34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45"/>
                                        </p:tgtEl>
                                        <p:attrNameLst>
                                          <p:attrName>style.visibility</p:attrName>
                                        </p:attrNameLst>
                                      </p:cBhvr>
                                      <p:to>
                                        <p:strVal val="visible"/>
                                      </p:to>
                                    </p:set>
                                    <p:anim calcmode="lin" valueType="num">
                                      <p:cBhvr additive="base">
                                        <p:cTn id="19" dur="500"/>
                                        <p:tgtEl>
                                          <p:spTgt spid="345"/>
                                        </p:tgtEl>
                                        <p:attrNameLst>
                                          <p:attrName>ppt_y</p:attrName>
                                        </p:attrNameLst>
                                      </p:cBhvr>
                                      <p:tavLst>
                                        <p:tav tm="0">
                                          <p:val>
                                            <p:strVal val="#ppt_y+#ppt_h*1.125000"/>
                                          </p:val>
                                        </p:tav>
                                        <p:tav tm="100000">
                                          <p:val>
                                            <p:strVal val="#ppt_y"/>
                                          </p:val>
                                        </p:tav>
                                      </p:tavLst>
                                    </p:anim>
                                    <p:animEffect transition="in" filter="wipe(up)">
                                      <p:cBhvr>
                                        <p:cTn id="20" dur="500"/>
                                        <p:tgtEl>
                                          <p:spTgt spid="345"/>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46"/>
                                        </p:tgtEl>
                                        <p:attrNameLst>
                                          <p:attrName>style.visibility</p:attrName>
                                        </p:attrNameLst>
                                      </p:cBhvr>
                                      <p:to>
                                        <p:strVal val="visible"/>
                                      </p:to>
                                    </p:set>
                                    <p:anim calcmode="lin" valueType="num">
                                      <p:cBhvr additive="base">
                                        <p:cTn id="25" dur="500"/>
                                        <p:tgtEl>
                                          <p:spTgt spid="346"/>
                                        </p:tgtEl>
                                        <p:attrNameLst>
                                          <p:attrName>ppt_y</p:attrName>
                                        </p:attrNameLst>
                                      </p:cBhvr>
                                      <p:tavLst>
                                        <p:tav tm="0">
                                          <p:val>
                                            <p:strVal val="#ppt_y+#ppt_h*1.125000"/>
                                          </p:val>
                                        </p:tav>
                                        <p:tav tm="100000">
                                          <p:val>
                                            <p:strVal val="#ppt_y"/>
                                          </p:val>
                                        </p:tav>
                                      </p:tavLst>
                                    </p:anim>
                                    <p:animEffect transition="in" filter="wipe(up)">
                                      <p:cBhvr>
                                        <p:cTn id="26" dur="500"/>
                                        <p:tgtEl>
                                          <p:spTgt spid="34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44"/>
                                        </p:tgtEl>
                                        <p:attrNameLst>
                                          <p:attrName>style.visibility</p:attrName>
                                        </p:attrNameLst>
                                      </p:cBhvr>
                                      <p:to>
                                        <p:strVal val="visible"/>
                                      </p:to>
                                    </p:set>
                                    <p:anim calcmode="lin" valueType="num">
                                      <p:cBhvr additive="base">
                                        <p:cTn id="31" dur="500"/>
                                        <p:tgtEl>
                                          <p:spTgt spid="344"/>
                                        </p:tgtEl>
                                        <p:attrNameLst>
                                          <p:attrName>ppt_y</p:attrName>
                                        </p:attrNameLst>
                                      </p:cBhvr>
                                      <p:tavLst>
                                        <p:tav tm="0">
                                          <p:val>
                                            <p:strVal val="#ppt_y+#ppt_h*1.125000"/>
                                          </p:val>
                                        </p:tav>
                                        <p:tav tm="100000">
                                          <p:val>
                                            <p:strVal val="#ppt_y"/>
                                          </p:val>
                                        </p:tav>
                                      </p:tavLst>
                                    </p:anim>
                                    <p:animEffect transition="in" filter="wipe(up)">
                                      <p:cBhvr>
                                        <p:cTn id="32" dur="500"/>
                                        <p:tgtEl>
                                          <p:spTgt spid="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 grpId="0" animBg="1"/>
      <p:bldP spid="343" grpId="0"/>
      <p:bldP spid="344" grpId="0"/>
      <p:bldP spid="345" grpId="0"/>
      <p:bldP spid="3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50" name="矩形"/>
          <p:cNvSpPr/>
          <p:nvPr/>
        </p:nvSpPr>
        <p:spPr>
          <a:xfrm>
            <a:off x="1425064" y="305039"/>
            <a:ext cx="6329145"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考点３：各类银行结算账户的开立和使用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351" name="矩形"/>
          <p:cNvSpPr/>
          <p:nvPr/>
        </p:nvSpPr>
        <p:spPr>
          <a:xfrm>
            <a:off x="1165666" y="1667936"/>
            <a:ext cx="9912181" cy="151955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29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【例题3</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单选】根据支付结算法律制度的规定，下列各项业务中，不得通过预算单位零余额账户办理的是（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29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．划拔本单位工会经费		B．向所属下级单位账户划拨资金</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29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C．转账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．提取现金</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352" name="矩形"/>
          <p:cNvSpPr/>
          <p:nvPr/>
        </p:nvSpPr>
        <p:spPr>
          <a:xfrm>
            <a:off x="1167129" y="3191847"/>
            <a:ext cx="1353820" cy="4914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353" name="矩形"/>
          <p:cNvSpPr/>
          <p:nvPr/>
        </p:nvSpPr>
        <p:spPr>
          <a:xfrm>
            <a:off x="1171557" y="4281142"/>
            <a:ext cx="9221741" cy="36830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【例题4·判断】一个基层预算单位可以开立两个以上的零余额账户。	（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354" name="矩形"/>
          <p:cNvSpPr/>
          <p:nvPr/>
        </p:nvSpPr>
        <p:spPr>
          <a:xfrm>
            <a:off x="1171557" y="4913144"/>
            <a:ext cx="1548629"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1"/>
                                        </p:tgtEl>
                                        <p:attrNameLst>
                                          <p:attrName>style.visibility</p:attrName>
                                        </p:attrNameLst>
                                      </p:cBhvr>
                                      <p:to>
                                        <p:strVal val="visible"/>
                                      </p:to>
                                    </p:set>
                                    <p:animEffect transition="in" filter="fade">
                                      <p:cBhvr>
                                        <p:cTn id="7" dur="1000"/>
                                        <p:tgtEl>
                                          <p:spTgt spid="351"/>
                                        </p:tgtEl>
                                      </p:cBhvr>
                                    </p:animEffect>
                                    <p:anim calcmode="lin" valueType="num">
                                      <p:cBhvr>
                                        <p:cTn id="8" dur="1000" fill="hold"/>
                                        <p:tgtEl>
                                          <p:spTgt spid="351"/>
                                        </p:tgtEl>
                                        <p:attrNameLst>
                                          <p:attrName>ppt_x</p:attrName>
                                        </p:attrNameLst>
                                      </p:cBhvr>
                                      <p:tavLst>
                                        <p:tav tm="0">
                                          <p:val>
                                            <p:strVal val="#ppt_x"/>
                                          </p:val>
                                        </p:tav>
                                        <p:tav tm="100000">
                                          <p:val>
                                            <p:strVal val="#ppt_x"/>
                                          </p:val>
                                        </p:tav>
                                      </p:tavLst>
                                    </p:anim>
                                    <p:anim calcmode="lin" valueType="num">
                                      <p:cBhvr>
                                        <p:cTn id="9" dur="1000" fill="hold"/>
                                        <p:tgtEl>
                                          <p:spTgt spid="3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52"/>
                                        </p:tgtEl>
                                        <p:attrNameLst>
                                          <p:attrName>style.visibility</p:attrName>
                                        </p:attrNameLst>
                                      </p:cBhvr>
                                      <p:to>
                                        <p:strVal val="visible"/>
                                      </p:to>
                                    </p:set>
                                    <p:animEffect transition="in" filter="fade">
                                      <p:cBhvr>
                                        <p:cTn id="14" dur="1000"/>
                                        <p:tgtEl>
                                          <p:spTgt spid="352"/>
                                        </p:tgtEl>
                                      </p:cBhvr>
                                    </p:animEffect>
                                    <p:anim calcmode="lin" valueType="num">
                                      <p:cBhvr>
                                        <p:cTn id="15" dur="1000" fill="hold"/>
                                        <p:tgtEl>
                                          <p:spTgt spid="352"/>
                                        </p:tgtEl>
                                        <p:attrNameLst>
                                          <p:attrName>ppt_x</p:attrName>
                                        </p:attrNameLst>
                                      </p:cBhvr>
                                      <p:tavLst>
                                        <p:tav tm="0">
                                          <p:val>
                                            <p:strVal val="#ppt_x"/>
                                          </p:val>
                                        </p:tav>
                                        <p:tav tm="100000">
                                          <p:val>
                                            <p:strVal val="#ppt_x"/>
                                          </p:val>
                                        </p:tav>
                                      </p:tavLst>
                                    </p:anim>
                                    <p:anim calcmode="lin" valueType="num">
                                      <p:cBhvr>
                                        <p:cTn id="16" dur="1000" fill="hold"/>
                                        <p:tgtEl>
                                          <p:spTgt spid="35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53"/>
                                        </p:tgtEl>
                                        <p:attrNameLst>
                                          <p:attrName>style.visibility</p:attrName>
                                        </p:attrNameLst>
                                      </p:cBhvr>
                                      <p:to>
                                        <p:strVal val="visible"/>
                                      </p:to>
                                    </p:set>
                                    <p:animEffect transition="in" filter="fade">
                                      <p:cBhvr>
                                        <p:cTn id="21" dur="1000"/>
                                        <p:tgtEl>
                                          <p:spTgt spid="353"/>
                                        </p:tgtEl>
                                      </p:cBhvr>
                                    </p:animEffect>
                                    <p:anim calcmode="lin" valueType="num">
                                      <p:cBhvr>
                                        <p:cTn id="22" dur="1000" fill="hold"/>
                                        <p:tgtEl>
                                          <p:spTgt spid="353"/>
                                        </p:tgtEl>
                                        <p:attrNameLst>
                                          <p:attrName>ppt_x</p:attrName>
                                        </p:attrNameLst>
                                      </p:cBhvr>
                                      <p:tavLst>
                                        <p:tav tm="0">
                                          <p:val>
                                            <p:strVal val="#ppt_x"/>
                                          </p:val>
                                        </p:tav>
                                        <p:tav tm="100000">
                                          <p:val>
                                            <p:strVal val="#ppt_x"/>
                                          </p:val>
                                        </p:tav>
                                      </p:tavLst>
                                    </p:anim>
                                    <p:anim calcmode="lin" valueType="num">
                                      <p:cBhvr>
                                        <p:cTn id="23" dur="1000" fill="hold"/>
                                        <p:tgtEl>
                                          <p:spTgt spid="35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54"/>
                                        </p:tgtEl>
                                        <p:attrNameLst>
                                          <p:attrName>style.visibility</p:attrName>
                                        </p:attrNameLst>
                                      </p:cBhvr>
                                      <p:to>
                                        <p:strVal val="visible"/>
                                      </p:to>
                                    </p:set>
                                    <p:animEffect transition="in" filter="fade">
                                      <p:cBhvr>
                                        <p:cTn id="28" dur="1000"/>
                                        <p:tgtEl>
                                          <p:spTgt spid="354"/>
                                        </p:tgtEl>
                                      </p:cBhvr>
                                    </p:animEffect>
                                    <p:anim calcmode="lin" valueType="num">
                                      <p:cBhvr>
                                        <p:cTn id="29" dur="1000" fill="hold"/>
                                        <p:tgtEl>
                                          <p:spTgt spid="354"/>
                                        </p:tgtEl>
                                        <p:attrNameLst>
                                          <p:attrName>ppt_x</p:attrName>
                                        </p:attrNameLst>
                                      </p:cBhvr>
                                      <p:tavLst>
                                        <p:tav tm="0">
                                          <p:val>
                                            <p:strVal val="#ppt_x"/>
                                          </p:val>
                                        </p:tav>
                                        <p:tav tm="100000">
                                          <p:val>
                                            <p:strVal val="#ppt_x"/>
                                          </p:val>
                                        </p:tav>
                                      </p:tavLst>
                                    </p:anim>
                                    <p:anim calcmode="lin" valueType="num">
                                      <p:cBhvr>
                                        <p:cTn id="30" dur="1000" fill="hold"/>
                                        <p:tgtEl>
                                          <p:spTgt spid="3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 grpId="0" animBg="1"/>
      <p:bldP spid="352" grpId="0" animBg="1"/>
      <p:bldP spid="353" grpId="0" animBg="1"/>
      <p:bldP spid="35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55" name="矩形"/>
          <p:cNvSpPr/>
          <p:nvPr/>
        </p:nvSpPr>
        <p:spPr>
          <a:xfrm>
            <a:off x="1425064" y="305039"/>
            <a:ext cx="632914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考点３：各类银行结算账户的开立和使用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359" name="组合"/>
          <p:cNvGrpSpPr/>
          <p:nvPr/>
        </p:nvGrpSpPr>
        <p:grpSpPr>
          <a:xfrm>
            <a:off x="1421237" y="1578717"/>
            <a:ext cx="4039231" cy="601980"/>
            <a:chOff x="1421237" y="1578717"/>
            <a:chExt cx="4039231" cy="601980"/>
          </a:xfrm>
        </p:grpSpPr>
        <p:sp>
          <p:nvSpPr>
            <p:cNvPr id="356" name="圆角矩形"/>
            <p:cNvSpPr/>
            <p:nvPr/>
          </p:nvSpPr>
          <p:spPr>
            <a:xfrm>
              <a:off x="1421237" y="1585701"/>
              <a:ext cx="4039231"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357" name="流程图: 离页连接符"/>
            <p:cNvSpPr/>
            <p:nvPr/>
          </p:nvSpPr>
          <p:spPr>
            <a:xfrm>
              <a:off x="1745086" y="1578717"/>
              <a:ext cx="884553"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（五）</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358" name="矩形"/>
            <p:cNvSpPr/>
            <p:nvPr/>
          </p:nvSpPr>
          <p:spPr>
            <a:xfrm>
              <a:off x="2816967" y="1621261"/>
              <a:ext cx="23260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临时存款账户</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360" name="矩形"/>
          <p:cNvSpPr/>
          <p:nvPr/>
        </p:nvSpPr>
        <p:spPr>
          <a:xfrm>
            <a:off x="1353087" y="2423234"/>
            <a:ext cx="9586488"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临时存款账户是存款人因</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临时需要并在规定期限内使</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用而开立的银行结算账户。临时存款账户适用于下列情况：① 设立临时机构；② 异地临时经营活动；③ 注册验资、增资；④ 军队、武警单位承担基本建设或异地执行作战、演习、抢险救灾、应对突发事件等临时任务。</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1516" name="组合"/>
          <p:cNvGrpSpPr/>
          <p:nvPr/>
        </p:nvGrpSpPr>
        <p:grpSpPr>
          <a:xfrm>
            <a:off x="1049468" y="4524306"/>
            <a:ext cx="10163177" cy="964599"/>
            <a:chOff x="1049468" y="4524306"/>
            <a:chExt cx="10163177" cy="964599"/>
          </a:xfrm>
        </p:grpSpPr>
        <p:sp>
          <p:nvSpPr>
            <p:cNvPr id="361" name="矩形"/>
            <p:cNvSpPr/>
            <p:nvPr/>
          </p:nvSpPr>
          <p:spPr>
            <a:xfrm>
              <a:off x="2084519" y="4527333"/>
              <a:ext cx="9116060" cy="891537"/>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临时存款账户用于办理临时机构以及存款人临时经营活动发生的资金收付。</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临时存款账户有效期最长不得超过2年</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。注册验资的临时存款账户在验资期间只收不付。</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362" name="矩形"/>
            <p:cNvSpPr/>
            <p:nvPr/>
          </p:nvSpPr>
          <p:spPr>
            <a:xfrm>
              <a:off x="1049468" y="4784879"/>
              <a:ext cx="918844" cy="491489"/>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敲黑板</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363" name="剪去对角的矩形"/>
            <p:cNvSpPr/>
            <p:nvPr/>
          </p:nvSpPr>
          <p:spPr>
            <a:xfrm>
              <a:off x="2086424" y="4524306"/>
              <a:ext cx="9126221" cy="964599"/>
            </a:xfrm>
            <a:prstGeom prst="snip2DiagRect">
              <a:avLst>
                <a:gd name="adj1" fmla="val 0"/>
                <a:gd name="adj2" fmla="val 11060"/>
              </a:avLst>
            </a:prstGeom>
            <a:noFill/>
            <a:ln w="25400" cap="flat" cmpd="sng">
              <a:solidFill>
                <a:srgbClr val="00AAB7"/>
              </a:solidFill>
              <a:prstDash val="sysDash"/>
              <a:round/>
            </a:ln>
          </p:spPr>
          <p:txBody>
            <a:bodyPr rtlCol="0" anchor="ctr"/>
            <a:lstStyle/>
            <a:p>
              <a:pPr algn="ctr"/>
            </a:p>
          </p:txBody>
        </p:sp>
      </p:gr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fade">
                                      <p:cBhvr>
                                        <p:cTn id="7" dur="1000"/>
                                        <p:tgtEl>
                                          <p:spTgt spid="359"/>
                                        </p:tgtEl>
                                      </p:cBhvr>
                                    </p:animEffect>
                                    <p:anim calcmode="lin" valueType="num">
                                      <p:cBhvr>
                                        <p:cTn id="8" dur="1000" fill="hold"/>
                                        <p:tgtEl>
                                          <p:spTgt spid="359"/>
                                        </p:tgtEl>
                                        <p:attrNameLst>
                                          <p:attrName>ppt_x</p:attrName>
                                        </p:attrNameLst>
                                      </p:cBhvr>
                                      <p:tavLst>
                                        <p:tav tm="0">
                                          <p:val>
                                            <p:strVal val="#ppt_x"/>
                                          </p:val>
                                        </p:tav>
                                        <p:tav tm="100000">
                                          <p:val>
                                            <p:strVal val="#ppt_x"/>
                                          </p:val>
                                        </p:tav>
                                      </p:tavLst>
                                    </p:anim>
                                    <p:anim calcmode="lin" valueType="num">
                                      <p:cBhvr>
                                        <p:cTn id="9" dur="1000" fill="hold"/>
                                        <p:tgtEl>
                                          <p:spTgt spid="35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60"/>
                                        </p:tgtEl>
                                        <p:attrNameLst>
                                          <p:attrName>style.visibility</p:attrName>
                                        </p:attrNameLst>
                                      </p:cBhvr>
                                      <p:to>
                                        <p:strVal val="visible"/>
                                      </p:to>
                                    </p:set>
                                    <p:animEffect transition="in" filter="fade">
                                      <p:cBhvr>
                                        <p:cTn id="14" dur="1000"/>
                                        <p:tgtEl>
                                          <p:spTgt spid="360"/>
                                        </p:tgtEl>
                                      </p:cBhvr>
                                    </p:animEffect>
                                    <p:anim calcmode="lin" valueType="num">
                                      <p:cBhvr>
                                        <p:cTn id="15" dur="1000" fill="hold"/>
                                        <p:tgtEl>
                                          <p:spTgt spid="360"/>
                                        </p:tgtEl>
                                        <p:attrNameLst>
                                          <p:attrName>ppt_x</p:attrName>
                                        </p:attrNameLst>
                                      </p:cBhvr>
                                      <p:tavLst>
                                        <p:tav tm="0">
                                          <p:val>
                                            <p:strVal val="#ppt_x"/>
                                          </p:val>
                                        </p:tav>
                                        <p:tav tm="100000">
                                          <p:val>
                                            <p:strVal val="#ppt_x"/>
                                          </p:val>
                                        </p:tav>
                                      </p:tavLst>
                                    </p:anim>
                                    <p:anim calcmode="lin" valueType="num">
                                      <p:cBhvr>
                                        <p:cTn id="16" dur="1000" fill="hold"/>
                                        <p:tgtEl>
                                          <p:spTgt spid="3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 grpId="0" animBg="1"/>
      <p:bldP spid="3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68" name="矩形"/>
          <p:cNvSpPr/>
          <p:nvPr/>
        </p:nvSpPr>
        <p:spPr>
          <a:xfrm>
            <a:off x="780549" y="2334482"/>
            <a:ext cx="10782624"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单选】某电影制作企业临时到外地拍摄，其在外地设立的摄制组可以开立的账户是（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．基本存款账户	B．一般存款账户		C．专用存款账户	　　　D．临时存款账户</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369" name="矩形"/>
          <p:cNvSpPr/>
          <p:nvPr/>
        </p:nvSpPr>
        <p:spPr>
          <a:xfrm>
            <a:off x="1425064" y="305039"/>
            <a:ext cx="632914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考点３：各类银行结算账户的开立和使用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372" name="组合"/>
          <p:cNvGrpSpPr/>
          <p:nvPr/>
        </p:nvGrpSpPr>
        <p:grpSpPr>
          <a:xfrm>
            <a:off x="994410" y="1547122"/>
            <a:ext cx="6346189" cy="526414"/>
            <a:chOff x="994410" y="1547122"/>
            <a:chExt cx="6346189" cy="526414"/>
          </a:xfrm>
        </p:grpSpPr>
        <p:sp>
          <p:nvSpPr>
            <p:cNvPr id="370" name="矩形"/>
            <p:cNvSpPr/>
            <p:nvPr/>
          </p:nvSpPr>
          <p:spPr>
            <a:xfrm>
              <a:off x="1115060" y="1547758"/>
              <a:ext cx="6079490"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临时存款账户的适用范围及最长有效期</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371" name="剪去对角的矩形"/>
            <p:cNvSpPr/>
            <p:nvPr/>
          </p:nvSpPr>
          <p:spPr>
            <a:xfrm>
              <a:off x="994410" y="1547122"/>
              <a:ext cx="6346189" cy="525778"/>
            </a:xfrm>
            <a:prstGeom prst="snip2DiagRect">
              <a:avLst>
                <a:gd name="adj1" fmla="val 0"/>
                <a:gd name="adj2" fmla="val 13912"/>
              </a:avLst>
            </a:prstGeom>
            <a:noFill/>
            <a:ln w="25400" cap="flat" cmpd="sng">
              <a:solidFill>
                <a:srgbClr val="4BACC6"/>
              </a:solidFill>
              <a:prstDash val="solid"/>
              <a:round/>
            </a:ln>
          </p:spPr>
          <p:txBody>
            <a:bodyPr rtlCol="0" anchor="ctr"/>
            <a:lstStyle/>
            <a:p>
              <a:pPr algn="ctr"/>
            </a:p>
          </p:txBody>
        </p:sp>
      </p:grpSp>
      <p:sp>
        <p:nvSpPr>
          <p:cNvPr id="373" name="矩形"/>
          <p:cNvSpPr/>
          <p:nvPr/>
        </p:nvSpPr>
        <p:spPr>
          <a:xfrm>
            <a:off x="780549" y="4010990"/>
            <a:ext cx="10782624"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单选】根据支付结算法律制度的规定，临时存款账户的有效期最长不得超过一定期限，该期限为（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A．1年		B．10年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5年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2年</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374" name="矩形"/>
          <p:cNvSpPr/>
          <p:nvPr/>
        </p:nvSpPr>
        <p:spPr>
          <a:xfrm>
            <a:off x="780414" y="3305810"/>
            <a:ext cx="1430655" cy="4914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375" name="矩形"/>
          <p:cNvSpPr/>
          <p:nvPr/>
        </p:nvSpPr>
        <p:spPr>
          <a:xfrm>
            <a:off x="780414" y="5375384"/>
            <a:ext cx="1454785" cy="4914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72"/>
                                        </p:tgtEl>
                                        <p:attrNameLst>
                                          <p:attrName>style.visibility</p:attrName>
                                        </p:attrNameLst>
                                      </p:cBhvr>
                                      <p:to>
                                        <p:strVal val="visible"/>
                                      </p:to>
                                    </p:set>
                                    <p:anim calcmode="lin" valueType="num">
                                      <p:cBhvr additive="base">
                                        <p:cTn id="7" dur="500"/>
                                        <p:tgtEl>
                                          <p:spTgt spid="372"/>
                                        </p:tgtEl>
                                        <p:attrNameLst>
                                          <p:attrName>ppt_y</p:attrName>
                                        </p:attrNameLst>
                                      </p:cBhvr>
                                      <p:tavLst>
                                        <p:tav tm="0">
                                          <p:val>
                                            <p:strVal val="#ppt_y+#ppt_h*1.125000"/>
                                          </p:val>
                                        </p:tav>
                                        <p:tav tm="100000">
                                          <p:val>
                                            <p:strVal val="#ppt_y"/>
                                          </p:val>
                                        </p:tav>
                                      </p:tavLst>
                                    </p:anim>
                                    <p:animEffect transition="in" filter="wipe(up)">
                                      <p:cBhvr>
                                        <p:cTn id="8" dur="500"/>
                                        <p:tgtEl>
                                          <p:spTgt spid="37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68"/>
                                        </p:tgtEl>
                                        <p:attrNameLst>
                                          <p:attrName>style.visibility</p:attrName>
                                        </p:attrNameLst>
                                      </p:cBhvr>
                                      <p:to>
                                        <p:strVal val="visible"/>
                                      </p:to>
                                    </p:set>
                                    <p:anim calcmode="lin" valueType="num">
                                      <p:cBhvr additive="base">
                                        <p:cTn id="13" dur="500"/>
                                        <p:tgtEl>
                                          <p:spTgt spid="368"/>
                                        </p:tgtEl>
                                        <p:attrNameLst>
                                          <p:attrName>ppt_y</p:attrName>
                                        </p:attrNameLst>
                                      </p:cBhvr>
                                      <p:tavLst>
                                        <p:tav tm="0">
                                          <p:val>
                                            <p:strVal val="#ppt_y+#ppt_h*1.125000"/>
                                          </p:val>
                                        </p:tav>
                                        <p:tav tm="100000">
                                          <p:val>
                                            <p:strVal val="#ppt_y"/>
                                          </p:val>
                                        </p:tav>
                                      </p:tavLst>
                                    </p:anim>
                                    <p:animEffect transition="in" filter="wipe(up)">
                                      <p:cBhvr>
                                        <p:cTn id="14" dur="500"/>
                                        <p:tgtEl>
                                          <p:spTgt spid="36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74"/>
                                        </p:tgtEl>
                                        <p:attrNameLst>
                                          <p:attrName>style.visibility</p:attrName>
                                        </p:attrNameLst>
                                      </p:cBhvr>
                                      <p:to>
                                        <p:strVal val="visible"/>
                                      </p:to>
                                    </p:set>
                                    <p:anim calcmode="lin" valueType="num">
                                      <p:cBhvr additive="base">
                                        <p:cTn id="19" dur="500"/>
                                        <p:tgtEl>
                                          <p:spTgt spid="374"/>
                                        </p:tgtEl>
                                        <p:attrNameLst>
                                          <p:attrName>ppt_y</p:attrName>
                                        </p:attrNameLst>
                                      </p:cBhvr>
                                      <p:tavLst>
                                        <p:tav tm="0">
                                          <p:val>
                                            <p:strVal val="#ppt_y+#ppt_h*1.125000"/>
                                          </p:val>
                                        </p:tav>
                                        <p:tav tm="100000">
                                          <p:val>
                                            <p:strVal val="#ppt_y"/>
                                          </p:val>
                                        </p:tav>
                                      </p:tavLst>
                                    </p:anim>
                                    <p:animEffect transition="in" filter="wipe(up)">
                                      <p:cBhvr>
                                        <p:cTn id="20" dur="500"/>
                                        <p:tgtEl>
                                          <p:spTgt spid="37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73"/>
                                        </p:tgtEl>
                                        <p:attrNameLst>
                                          <p:attrName>style.visibility</p:attrName>
                                        </p:attrNameLst>
                                      </p:cBhvr>
                                      <p:to>
                                        <p:strVal val="visible"/>
                                      </p:to>
                                    </p:set>
                                    <p:anim calcmode="lin" valueType="num">
                                      <p:cBhvr additive="base">
                                        <p:cTn id="25" dur="500"/>
                                        <p:tgtEl>
                                          <p:spTgt spid="373"/>
                                        </p:tgtEl>
                                        <p:attrNameLst>
                                          <p:attrName>ppt_y</p:attrName>
                                        </p:attrNameLst>
                                      </p:cBhvr>
                                      <p:tavLst>
                                        <p:tav tm="0">
                                          <p:val>
                                            <p:strVal val="#ppt_y+#ppt_h*1.125000"/>
                                          </p:val>
                                        </p:tav>
                                        <p:tav tm="100000">
                                          <p:val>
                                            <p:strVal val="#ppt_y"/>
                                          </p:val>
                                        </p:tav>
                                      </p:tavLst>
                                    </p:anim>
                                    <p:animEffect transition="in" filter="wipe(up)">
                                      <p:cBhvr>
                                        <p:cTn id="26" dur="500"/>
                                        <p:tgtEl>
                                          <p:spTgt spid="373"/>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75"/>
                                        </p:tgtEl>
                                        <p:attrNameLst>
                                          <p:attrName>style.visibility</p:attrName>
                                        </p:attrNameLst>
                                      </p:cBhvr>
                                      <p:to>
                                        <p:strVal val="visible"/>
                                      </p:to>
                                    </p:set>
                                    <p:anim calcmode="lin" valueType="num">
                                      <p:cBhvr additive="base">
                                        <p:cTn id="31" dur="500"/>
                                        <p:tgtEl>
                                          <p:spTgt spid="375"/>
                                        </p:tgtEl>
                                        <p:attrNameLst>
                                          <p:attrName>ppt_y</p:attrName>
                                        </p:attrNameLst>
                                      </p:cBhvr>
                                      <p:tavLst>
                                        <p:tav tm="0">
                                          <p:val>
                                            <p:strVal val="#ppt_y+#ppt_h*1.125000"/>
                                          </p:val>
                                        </p:tav>
                                        <p:tav tm="100000">
                                          <p:val>
                                            <p:strVal val="#ppt_y"/>
                                          </p:val>
                                        </p:tav>
                                      </p:tavLst>
                                    </p:anim>
                                    <p:animEffect transition="in" filter="wipe(up)">
                                      <p:cBhvr>
                                        <p:cTn id="32" dur="500"/>
                                        <p:tgtEl>
                                          <p:spTgt spid="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p:bldP spid="372" grpId="0" animBg="1"/>
      <p:bldP spid="373" grpId="0"/>
      <p:bldP spid="374" grpId="0"/>
      <p:bldP spid="37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pSp>
        <p:nvGrpSpPr>
          <p:cNvPr id="382" name="组合"/>
          <p:cNvGrpSpPr/>
          <p:nvPr/>
        </p:nvGrpSpPr>
        <p:grpSpPr>
          <a:xfrm>
            <a:off x="864235" y="1362710"/>
            <a:ext cx="4750435" cy="601980"/>
            <a:chOff x="864235" y="1362710"/>
            <a:chExt cx="4750435" cy="601980"/>
          </a:xfrm>
        </p:grpSpPr>
        <p:sp>
          <p:nvSpPr>
            <p:cNvPr id="379" name="圆角矩形"/>
            <p:cNvSpPr/>
            <p:nvPr/>
          </p:nvSpPr>
          <p:spPr>
            <a:xfrm>
              <a:off x="864235" y="1369694"/>
              <a:ext cx="4750435"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380" name="流程图: 离页连接符"/>
            <p:cNvSpPr/>
            <p:nvPr/>
          </p:nvSpPr>
          <p:spPr>
            <a:xfrm>
              <a:off x="1188085" y="1362710"/>
              <a:ext cx="884553"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（六）</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381" name="矩形"/>
            <p:cNvSpPr/>
            <p:nvPr/>
          </p:nvSpPr>
          <p:spPr>
            <a:xfrm>
              <a:off x="2259965" y="1405255"/>
              <a:ext cx="3037205" cy="520062"/>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个人银行结算账户</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383" name="矩形"/>
          <p:cNvSpPr/>
          <p:nvPr/>
        </p:nvSpPr>
        <p:spPr>
          <a:xfrm>
            <a:off x="1425064" y="305039"/>
            <a:ext cx="632914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考点３：各类银行结算账户的开立和使用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384" name="矩形"/>
          <p:cNvSpPr/>
          <p:nvPr/>
        </p:nvSpPr>
        <p:spPr>
          <a:xfrm>
            <a:off x="5789109" y="1220685"/>
            <a:ext cx="5778578"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个人银行结算账户是指存款人因投资、消费、结算等需要而凭个人身份证件以自然人姓名开立的银行结算账户。</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385" name="对象"/>
          <p:cNvGraphicFramePr>
            <a:graphicFrameLocks noChangeAspect="1"/>
          </p:cNvGraphicFramePr>
          <p:nvPr/>
        </p:nvGraphicFramePr>
        <p:xfrm>
          <a:off x="1428689" y="2727424"/>
          <a:ext cx="9134130" cy="3814441"/>
        </p:xfrm>
        <a:graphic>
          <a:graphicData uri="http://schemas.openxmlformats.org/presentationml/2006/ole">
            <mc:AlternateContent xmlns:mc="http://schemas.openxmlformats.org/markup-compatibility/2006">
              <mc:Choice xmlns:v="urn:schemas-microsoft-com:vml" Requires="v">
                <p:oleObj spid="_x0000_s7172" name="package" r:id="rId2" imgW="5965825" imgH="2498090" progId="package">
                  <p:embed/>
                </p:oleObj>
              </mc:Choice>
              <mc:Fallback>
                <p:oleObj name="package" r:id="rId2" imgW="5965825" imgH="2498090" progId="package">
                  <p:embed/>
                  <p:pic>
                    <p:nvPicPr>
                      <p:cNvPr id="0" name="对象"/>
                      <p:cNvPicPr>
                        <a:picLocks noChangeAspect="1"/>
                      </p:cNvPicPr>
                      <p:nvPr/>
                    </p:nvPicPr>
                    <p:blipFill>
                      <a:blip r:embed="rId3" cstate="print"/>
                      <a:stretch>
                        <a:fillRect/>
                      </a:stretch>
                    </p:blipFill>
                    <p:spPr>
                      <a:xfrm>
                        <a:off x="1428689" y="2727424"/>
                        <a:ext cx="9134130" cy="3814441"/>
                      </a:xfrm>
                      <a:prstGeom prst="rect">
                        <a:avLst/>
                      </a:prstGeom>
                      <a:noFill/>
                      <a:ln w="9525" cap="flat" cmpd="sng">
                        <a:noFill/>
                        <a:prstDash val="solid"/>
                        <a:miter/>
                      </a:ln>
                    </p:spPr>
                  </p:pic>
                </p:oleObj>
              </mc:Fallback>
            </mc:AlternateContent>
          </a:graphicData>
        </a:graphic>
      </p:graphicFrame>
      <p:sp>
        <p:nvSpPr>
          <p:cNvPr id="386" name="矩形"/>
          <p:cNvSpPr/>
          <p:nvPr/>
        </p:nvSpPr>
        <p:spPr>
          <a:xfrm>
            <a:off x="1425653" y="2111443"/>
            <a:ext cx="3370477" cy="4914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1．个人银行账户的分类及功能</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82"/>
                                        </p:tgtEl>
                                        <p:attrNameLst>
                                          <p:attrName>style.visibility</p:attrName>
                                        </p:attrNameLst>
                                      </p:cBhvr>
                                      <p:to>
                                        <p:strVal val="visible"/>
                                      </p:to>
                                    </p:set>
                                    <p:anim calcmode="lin" valueType="num">
                                      <p:cBhvr additive="base">
                                        <p:cTn id="7" dur="500"/>
                                        <p:tgtEl>
                                          <p:spTgt spid="382"/>
                                        </p:tgtEl>
                                        <p:attrNameLst>
                                          <p:attrName>ppt_y</p:attrName>
                                        </p:attrNameLst>
                                      </p:cBhvr>
                                      <p:tavLst>
                                        <p:tav tm="0">
                                          <p:val>
                                            <p:strVal val="#ppt_y+#ppt_h*1.125000"/>
                                          </p:val>
                                        </p:tav>
                                        <p:tav tm="100000">
                                          <p:val>
                                            <p:strVal val="#ppt_y"/>
                                          </p:val>
                                        </p:tav>
                                      </p:tavLst>
                                    </p:anim>
                                    <p:animEffect transition="in" filter="wipe(up)">
                                      <p:cBhvr>
                                        <p:cTn id="8" dur="500"/>
                                        <p:tgtEl>
                                          <p:spTgt spid="38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84"/>
                                        </p:tgtEl>
                                        <p:attrNameLst>
                                          <p:attrName>style.visibility</p:attrName>
                                        </p:attrNameLst>
                                      </p:cBhvr>
                                      <p:to>
                                        <p:strVal val="visible"/>
                                      </p:to>
                                    </p:set>
                                    <p:anim calcmode="lin" valueType="num">
                                      <p:cBhvr additive="base">
                                        <p:cTn id="13" dur="500"/>
                                        <p:tgtEl>
                                          <p:spTgt spid="384"/>
                                        </p:tgtEl>
                                        <p:attrNameLst>
                                          <p:attrName>ppt_y</p:attrName>
                                        </p:attrNameLst>
                                      </p:cBhvr>
                                      <p:tavLst>
                                        <p:tav tm="0">
                                          <p:val>
                                            <p:strVal val="#ppt_y+#ppt_h*1.125000"/>
                                          </p:val>
                                        </p:tav>
                                        <p:tav tm="100000">
                                          <p:val>
                                            <p:strVal val="#ppt_y"/>
                                          </p:val>
                                        </p:tav>
                                      </p:tavLst>
                                    </p:anim>
                                    <p:animEffect transition="in" filter="wipe(up)">
                                      <p:cBhvr>
                                        <p:cTn id="14" dur="500"/>
                                        <p:tgtEl>
                                          <p:spTgt spid="38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86"/>
                                        </p:tgtEl>
                                        <p:attrNameLst>
                                          <p:attrName>style.visibility</p:attrName>
                                        </p:attrNameLst>
                                      </p:cBhvr>
                                      <p:to>
                                        <p:strVal val="visible"/>
                                      </p:to>
                                    </p:set>
                                    <p:anim calcmode="lin" valueType="num">
                                      <p:cBhvr additive="base">
                                        <p:cTn id="19" dur="500"/>
                                        <p:tgtEl>
                                          <p:spTgt spid="386"/>
                                        </p:tgtEl>
                                        <p:attrNameLst>
                                          <p:attrName>ppt_y</p:attrName>
                                        </p:attrNameLst>
                                      </p:cBhvr>
                                      <p:tavLst>
                                        <p:tav tm="0">
                                          <p:val>
                                            <p:strVal val="#ppt_y+#ppt_h*1.125000"/>
                                          </p:val>
                                        </p:tav>
                                        <p:tav tm="100000">
                                          <p:val>
                                            <p:strVal val="#ppt_y"/>
                                          </p:val>
                                        </p:tav>
                                      </p:tavLst>
                                    </p:anim>
                                    <p:animEffect transition="in" filter="wipe(up)">
                                      <p:cBhvr>
                                        <p:cTn id="20" dur="500"/>
                                        <p:tgtEl>
                                          <p:spTgt spid="386"/>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385"/>
                                        </p:tgtEl>
                                        <p:attrNameLst>
                                          <p:attrName>style.visibility</p:attrName>
                                        </p:attrNameLst>
                                      </p:cBhvr>
                                      <p:to>
                                        <p:strVal val="visible"/>
                                      </p:to>
                                    </p:set>
                                    <p:animEffect transition="in" filter="checkerboard(across)">
                                      <p:cBhvr>
                                        <p:cTn id="25" dur="500"/>
                                        <p:tgtEl>
                                          <p:spTgt spid="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 grpId="0" animBg="1"/>
      <p:bldP spid="384" grpId="0"/>
      <p:bldP spid="386"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90" name="矩形"/>
          <p:cNvSpPr/>
          <p:nvPr/>
        </p:nvSpPr>
        <p:spPr>
          <a:xfrm>
            <a:off x="1425064" y="305039"/>
            <a:ext cx="632914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考点３：各类银行结算账户的开立和使用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393" name="组合"/>
          <p:cNvGrpSpPr/>
          <p:nvPr/>
        </p:nvGrpSpPr>
        <p:grpSpPr>
          <a:xfrm>
            <a:off x="1454149" y="1380675"/>
            <a:ext cx="5294630" cy="525777"/>
            <a:chOff x="1454149" y="1380675"/>
            <a:chExt cx="5294630" cy="525777"/>
          </a:xfrm>
        </p:grpSpPr>
        <p:sp>
          <p:nvSpPr>
            <p:cNvPr id="391" name="矩形"/>
            <p:cNvSpPr/>
            <p:nvPr/>
          </p:nvSpPr>
          <p:spPr>
            <a:xfrm>
              <a:off x="1574799" y="1380675"/>
              <a:ext cx="5173978" cy="525777"/>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各类个人银行结算账户的功能</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392" name="剪去对角的矩形"/>
            <p:cNvSpPr/>
            <p:nvPr/>
          </p:nvSpPr>
          <p:spPr>
            <a:xfrm>
              <a:off x="1454149" y="1380675"/>
              <a:ext cx="5294630" cy="525777"/>
            </a:xfrm>
            <a:prstGeom prst="snip2DiagRect">
              <a:avLst>
                <a:gd name="adj1" fmla="val 0"/>
                <a:gd name="adj2" fmla="val 15481"/>
              </a:avLst>
            </a:prstGeom>
            <a:noFill/>
            <a:ln w="25400" cap="flat" cmpd="sng">
              <a:solidFill>
                <a:srgbClr val="4BACC6"/>
              </a:solidFill>
              <a:prstDash val="solid"/>
              <a:round/>
            </a:ln>
          </p:spPr>
          <p:txBody>
            <a:bodyPr rtlCol="0" anchor="ctr"/>
            <a:lstStyle/>
            <a:p>
              <a:pPr algn="ctr"/>
            </a:p>
          </p:txBody>
        </p:sp>
      </p:grpSp>
      <p:sp>
        <p:nvSpPr>
          <p:cNvPr id="394" name="矩形"/>
          <p:cNvSpPr/>
          <p:nvPr/>
        </p:nvSpPr>
        <p:spPr>
          <a:xfrm>
            <a:off x="1261206" y="2073565"/>
            <a:ext cx="9826701" cy="258445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单选】根据支付结算法律制度的规定，下列关于个人银行结算账户使用的表述，错误的是（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．银行可以通过Ⅱ类银行账户为存款人提供购买投资理财产品服务</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．银行可以通过Ⅲ类银行账户为存款人提供限制金额的消费和缴费支付服务</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．银行可以通过Ⅱ类银行账户为存款人提供单笔无限额的存取现金服务</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．银行可以通过Ⅰ类银行账户为存款人提供购买投资理财产品服务</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395" name="矩形"/>
          <p:cNvSpPr/>
          <p:nvPr/>
        </p:nvSpPr>
        <p:spPr>
          <a:xfrm>
            <a:off x="1261110" y="4563481"/>
            <a:ext cx="1403983" cy="4914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396" name="矩形"/>
          <p:cNvSpPr/>
          <p:nvPr/>
        </p:nvSpPr>
        <p:spPr>
          <a:xfrm>
            <a:off x="1261110" y="5210283"/>
            <a:ext cx="8234680" cy="50673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判断】个人可以通过开立的Ⅰ类银行账户存取现金。	（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397" name="矩形"/>
          <p:cNvSpPr/>
          <p:nvPr/>
        </p:nvSpPr>
        <p:spPr>
          <a:xfrm>
            <a:off x="1261110" y="5741515"/>
            <a:ext cx="1367155" cy="4914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93"/>
                                        </p:tgtEl>
                                        <p:attrNameLst>
                                          <p:attrName>style.visibility</p:attrName>
                                        </p:attrNameLst>
                                      </p:cBhvr>
                                      <p:to>
                                        <p:strVal val="visible"/>
                                      </p:to>
                                    </p:set>
                                    <p:anim calcmode="lin" valueType="num">
                                      <p:cBhvr additive="base">
                                        <p:cTn id="7" dur="500"/>
                                        <p:tgtEl>
                                          <p:spTgt spid="393"/>
                                        </p:tgtEl>
                                        <p:attrNameLst>
                                          <p:attrName>ppt_y</p:attrName>
                                        </p:attrNameLst>
                                      </p:cBhvr>
                                      <p:tavLst>
                                        <p:tav tm="0">
                                          <p:val>
                                            <p:strVal val="#ppt_y+#ppt_h*1.125000"/>
                                          </p:val>
                                        </p:tav>
                                        <p:tav tm="100000">
                                          <p:val>
                                            <p:strVal val="#ppt_y"/>
                                          </p:val>
                                        </p:tav>
                                      </p:tavLst>
                                    </p:anim>
                                    <p:animEffect transition="in" filter="wipe(up)">
                                      <p:cBhvr>
                                        <p:cTn id="8" dur="500"/>
                                        <p:tgtEl>
                                          <p:spTgt spid="39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94"/>
                                        </p:tgtEl>
                                        <p:attrNameLst>
                                          <p:attrName>style.visibility</p:attrName>
                                        </p:attrNameLst>
                                      </p:cBhvr>
                                      <p:to>
                                        <p:strVal val="visible"/>
                                      </p:to>
                                    </p:set>
                                    <p:anim calcmode="lin" valueType="num">
                                      <p:cBhvr additive="base">
                                        <p:cTn id="13" dur="500"/>
                                        <p:tgtEl>
                                          <p:spTgt spid="394"/>
                                        </p:tgtEl>
                                        <p:attrNameLst>
                                          <p:attrName>ppt_y</p:attrName>
                                        </p:attrNameLst>
                                      </p:cBhvr>
                                      <p:tavLst>
                                        <p:tav tm="0">
                                          <p:val>
                                            <p:strVal val="#ppt_y+#ppt_h*1.125000"/>
                                          </p:val>
                                        </p:tav>
                                        <p:tav tm="100000">
                                          <p:val>
                                            <p:strVal val="#ppt_y"/>
                                          </p:val>
                                        </p:tav>
                                      </p:tavLst>
                                    </p:anim>
                                    <p:animEffect transition="in" filter="wipe(up)">
                                      <p:cBhvr>
                                        <p:cTn id="14" dur="500"/>
                                        <p:tgtEl>
                                          <p:spTgt spid="39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95"/>
                                        </p:tgtEl>
                                        <p:attrNameLst>
                                          <p:attrName>style.visibility</p:attrName>
                                        </p:attrNameLst>
                                      </p:cBhvr>
                                      <p:to>
                                        <p:strVal val="visible"/>
                                      </p:to>
                                    </p:set>
                                    <p:anim calcmode="lin" valueType="num">
                                      <p:cBhvr additive="base">
                                        <p:cTn id="19" dur="500"/>
                                        <p:tgtEl>
                                          <p:spTgt spid="395"/>
                                        </p:tgtEl>
                                        <p:attrNameLst>
                                          <p:attrName>ppt_y</p:attrName>
                                        </p:attrNameLst>
                                      </p:cBhvr>
                                      <p:tavLst>
                                        <p:tav tm="0">
                                          <p:val>
                                            <p:strVal val="#ppt_y+#ppt_h*1.125000"/>
                                          </p:val>
                                        </p:tav>
                                        <p:tav tm="100000">
                                          <p:val>
                                            <p:strVal val="#ppt_y"/>
                                          </p:val>
                                        </p:tav>
                                      </p:tavLst>
                                    </p:anim>
                                    <p:animEffect transition="in" filter="wipe(up)">
                                      <p:cBhvr>
                                        <p:cTn id="20" dur="500"/>
                                        <p:tgtEl>
                                          <p:spTgt spid="395"/>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96"/>
                                        </p:tgtEl>
                                        <p:attrNameLst>
                                          <p:attrName>style.visibility</p:attrName>
                                        </p:attrNameLst>
                                      </p:cBhvr>
                                      <p:to>
                                        <p:strVal val="visible"/>
                                      </p:to>
                                    </p:set>
                                    <p:anim calcmode="lin" valueType="num">
                                      <p:cBhvr additive="base">
                                        <p:cTn id="25" dur="500"/>
                                        <p:tgtEl>
                                          <p:spTgt spid="396"/>
                                        </p:tgtEl>
                                        <p:attrNameLst>
                                          <p:attrName>ppt_y</p:attrName>
                                        </p:attrNameLst>
                                      </p:cBhvr>
                                      <p:tavLst>
                                        <p:tav tm="0">
                                          <p:val>
                                            <p:strVal val="#ppt_y+#ppt_h*1.125000"/>
                                          </p:val>
                                        </p:tav>
                                        <p:tav tm="100000">
                                          <p:val>
                                            <p:strVal val="#ppt_y"/>
                                          </p:val>
                                        </p:tav>
                                      </p:tavLst>
                                    </p:anim>
                                    <p:animEffect transition="in" filter="wipe(up)">
                                      <p:cBhvr>
                                        <p:cTn id="26" dur="500"/>
                                        <p:tgtEl>
                                          <p:spTgt spid="39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97"/>
                                        </p:tgtEl>
                                        <p:attrNameLst>
                                          <p:attrName>style.visibility</p:attrName>
                                        </p:attrNameLst>
                                      </p:cBhvr>
                                      <p:to>
                                        <p:strVal val="visible"/>
                                      </p:to>
                                    </p:set>
                                    <p:anim calcmode="lin" valueType="num">
                                      <p:cBhvr additive="base">
                                        <p:cTn id="31" dur="500"/>
                                        <p:tgtEl>
                                          <p:spTgt spid="397"/>
                                        </p:tgtEl>
                                        <p:attrNameLst>
                                          <p:attrName>ppt_y</p:attrName>
                                        </p:attrNameLst>
                                      </p:cBhvr>
                                      <p:tavLst>
                                        <p:tav tm="0">
                                          <p:val>
                                            <p:strVal val="#ppt_y+#ppt_h*1.125000"/>
                                          </p:val>
                                        </p:tav>
                                        <p:tav tm="100000">
                                          <p:val>
                                            <p:strVal val="#ppt_y"/>
                                          </p:val>
                                        </p:tav>
                                      </p:tavLst>
                                    </p:anim>
                                    <p:animEffect transition="in" filter="wipe(up)">
                                      <p:cBhvr>
                                        <p:cTn id="32" dur="500"/>
                                        <p:tgtEl>
                                          <p:spTgt spid="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 grpId="0" animBg="1"/>
      <p:bldP spid="394" grpId="0"/>
      <p:bldP spid="395" grpId="0"/>
      <p:bldP spid="396" grpId="0"/>
      <p:bldP spid="39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5" name="矩形"/>
          <p:cNvSpPr/>
          <p:nvPr/>
        </p:nvSpPr>
        <p:spPr>
          <a:xfrm>
            <a:off x="1425064" y="305039"/>
            <a:ext cx="4448596"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1</a:t>
            </a: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：支付结算的原则</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endParaRPr>
          </a:p>
        </p:txBody>
      </p:sp>
      <p:graphicFrame>
        <p:nvGraphicFramePr>
          <p:cNvPr id="56" name="对象"/>
          <p:cNvGraphicFramePr>
            <a:graphicFrameLocks noChangeAspect="1"/>
          </p:cNvGraphicFramePr>
          <p:nvPr/>
        </p:nvGraphicFramePr>
        <p:xfrm>
          <a:off x="4199452" y="4503159"/>
          <a:ext cx="6526717" cy="1750086"/>
        </p:xfrm>
        <a:graphic>
          <a:graphicData uri="http://schemas.openxmlformats.org/presentationml/2006/ole">
            <mc:AlternateContent xmlns:mc="http://schemas.openxmlformats.org/markup-compatibility/2006">
              <mc:Choice xmlns:v="urn:schemas-microsoft-com:vml" Requires="v">
                <p:oleObj spid="_x0000_s1028" name="package" r:id="rId2" imgW="3033395" imgH="791845" progId="package">
                  <p:embed/>
                </p:oleObj>
              </mc:Choice>
              <mc:Fallback>
                <p:oleObj name="package" r:id="rId2" imgW="3033395" imgH="791845" progId="package">
                  <p:embed/>
                  <p:pic>
                    <p:nvPicPr>
                      <p:cNvPr id="0" name="对象"/>
                      <p:cNvPicPr>
                        <a:picLocks noChangeAspect="1"/>
                      </p:cNvPicPr>
                      <p:nvPr/>
                    </p:nvPicPr>
                    <p:blipFill>
                      <a:blip r:embed="rId3" cstate="print"/>
                      <a:stretch>
                        <a:fillRect/>
                      </a:stretch>
                    </p:blipFill>
                    <p:spPr>
                      <a:xfrm>
                        <a:off x="4199452" y="4503159"/>
                        <a:ext cx="6526717" cy="1750086"/>
                      </a:xfrm>
                      <a:prstGeom prst="rect">
                        <a:avLst/>
                      </a:prstGeom>
                      <a:noFill/>
                      <a:ln w="9525" cap="flat" cmpd="sng">
                        <a:noFill/>
                        <a:prstDash val="solid"/>
                        <a:miter/>
                      </a:ln>
                    </p:spPr>
                  </p:pic>
                </p:oleObj>
              </mc:Fallback>
            </mc:AlternateContent>
          </a:graphicData>
        </a:graphic>
      </p:graphicFrame>
      <p:sp>
        <p:nvSpPr>
          <p:cNvPr id="57" name="矩形"/>
          <p:cNvSpPr/>
          <p:nvPr/>
        </p:nvSpPr>
        <p:spPr>
          <a:xfrm>
            <a:off x="1074627" y="2352079"/>
            <a:ext cx="9987089" cy="1291590"/>
          </a:xfrm>
          <a:prstGeom prst="rect">
            <a:avLst/>
          </a:prstGeom>
          <a:noFill/>
          <a:ln w="12700" cap="flat" cmpd="sng">
            <a:noFill/>
            <a:prstDash val="solid"/>
            <a:round/>
          </a:ln>
        </p:spPr>
        <p:txBody>
          <a:bodyPr vert="horz" wrap="square" lIns="91440" tIns="45720" rIns="91440" bIns="45720" anchor="t" anchorCtr="0">
            <a:spAutoFit/>
          </a:bodyPr>
          <a:lstStyle/>
          <a:p>
            <a:pPr marL="12700" indent="25400" algn="just">
              <a:lnSpc>
                <a:spcPct val="150000"/>
              </a:lnSpc>
              <a:spcBef>
                <a:spcPts val="0"/>
              </a:spcBef>
              <a:spcAft>
                <a:spcPct val="50000"/>
              </a:spcAft>
              <a:buNone/>
            </a:pPr>
            <a:r>
              <a:rPr lang="zh-CN" altLang="en-US" sz="18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rPr>
              <a:t>支付结算是指单位、个人在社会经济活动中使用票据、银行卡和汇兑、托收承付、委托收款以及电子支付等结算方式进行货币给付及其资金清算的行为，其主要功能是完成资金从一方当事人向另一方当事人的转移。</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61" name="组合"/>
          <p:cNvGrpSpPr/>
          <p:nvPr/>
        </p:nvGrpSpPr>
        <p:grpSpPr>
          <a:xfrm>
            <a:off x="1075690" y="1314735"/>
            <a:ext cx="2356959" cy="1071959"/>
            <a:chOff x="1075690" y="1314735"/>
            <a:chExt cx="2356959" cy="1071959"/>
          </a:xfrm>
        </p:grpSpPr>
        <p:pic>
          <p:nvPicPr>
            <p:cNvPr id="58" name="图片"/>
            <p:cNvPicPr/>
            <p:nvPr/>
          </p:nvPicPr>
          <p:blipFill>
            <a:blip r:embed="rId4" cstate="print"/>
            <a:srcRect l="57115" t="49510"/>
            <a:stretch>
              <a:fillRect/>
            </a:stretch>
          </p:blipFill>
          <p:spPr>
            <a:xfrm>
              <a:off x="1075690" y="1314735"/>
              <a:ext cx="956413" cy="1071959"/>
            </a:xfrm>
            <a:custGeom>
              <a:avLst/>
              <a:gdLst>
                <a:gd name="T1" fmla="*/ 0 w 21600"/>
                <a:gd name="T2" fmla="*/ 0 h 21600"/>
                <a:gd name="T3" fmla="*/ 21600 w 21600"/>
                <a:gd name="T4" fmla="*/ 21600 h 21600"/>
              </a:gdLst>
              <a:ahLst/>
              <a:cxnLst/>
              <a:rect l="T1" t="T2" r="T3" b="T4"/>
              <a:pathLst>
                <a:path w="21600" h="21600">
                  <a:moveTo>
                    <a:pt x="0" y="0"/>
                  </a:moveTo>
                  <a:lnTo>
                    <a:pt x="21600" y="0"/>
                  </a:lnTo>
                  <a:lnTo>
                    <a:pt x="21600" y="21598"/>
                  </a:lnTo>
                  <a:lnTo>
                    <a:pt x="0" y="21598"/>
                  </a:lnTo>
                  <a:close/>
                </a:path>
              </a:pathLst>
            </a:custGeom>
            <a:noFill/>
            <a:ln w="9525" cap="flat" cmpd="sng">
              <a:noFill/>
              <a:prstDash val="solid"/>
              <a:miter/>
            </a:ln>
            <a:effectLst>
              <a:outerShdw blurRad="50800" dist="38100" dir="2700000" algn="tl" rotWithShape="0">
                <a:srgbClr val="000000">
                  <a:alpha val="39607"/>
                </a:srgbClr>
              </a:outerShdw>
            </a:effectLst>
          </p:spPr>
        </p:pic>
        <p:sp>
          <p:nvSpPr>
            <p:cNvPr id="59" name="矩形"/>
            <p:cNvSpPr/>
            <p:nvPr/>
          </p:nvSpPr>
          <p:spPr>
            <a:xfrm>
              <a:off x="1993569" y="1669284"/>
              <a:ext cx="1439080" cy="470740"/>
            </a:xfrm>
            <a:prstGeom prst="rect">
              <a:avLst/>
            </a:prstGeom>
            <a:solidFill>
              <a:srgbClr val="E4CE87"/>
            </a:solidFill>
            <a:ln w="25400" cap="flat" cmpd="sng">
              <a:noFill/>
              <a:prstDash val="solid"/>
              <a:round/>
            </a:ln>
            <a:effectLst>
              <a:outerShdw blurRad="50800" dist="38100" dir="2700000" algn="tl" rotWithShape="0">
                <a:srgbClr val="000000">
                  <a:alpha val="39607"/>
                </a:srgbClr>
              </a:outerShdw>
            </a:effectLst>
          </p:spPr>
          <p:txBody>
            <a:bodyPr rtlCol="0" anchor="ctr"/>
            <a:lstStyle/>
            <a:p>
              <a:pPr algn="ctr"/>
            </a:p>
          </p:txBody>
        </p:sp>
        <p:sp>
          <p:nvSpPr>
            <p:cNvPr id="60" name="矩形"/>
            <p:cNvSpPr/>
            <p:nvPr/>
          </p:nvSpPr>
          <p:spPr>
            <a:xfrm>
              <a:off x="2307189" y="1709864"/>
              <a:ext cx="883635" cy="358136"/>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Calibri" panose="020F0502020204030204" charset="0"/>
                </a:rPr>
                <a:t>概   念</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Calibri" panose="020F0502020204030204" charset="0"/>
              </a:endParaRPr>
            </a:p>
          </p:txBody>
        </p:sp>
      </p:grpSp>
      <p:sp>
        <p:nvSpPr>
          <p:cNvPr id="62" name="矩形"/>
          <p:cNvSpPr/>
          <p:nvPr/>
        </p:nvSpPr>
        <p:spPr>
          <a:xfrm>
            <a:off x="6935773" y="3648019"/>
            <a:ext cx="1885360"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支付结算的原则</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63" name="下箭头"/>
          <p:cNvSpPr/>
          <p:nvPr/>
        </p:nvSpPr>
        <p:spPr>
          <a:xfrm>
            <a:off x="7624492" y="4066377"/>
            <a:ext cx="512877" cy="366340"/>
          </a:xfrm>
          <a:prstGeom prst="downArrow">
            <a:avLst>
              <a:gd name="adj1" fmla="val 50000"/>
              <a:gd name="adj2" fmla="val 25000"/>
            </a:avLst>
          </a:prstGeom>
          <a:solidFill>
            <a:schemeClr val="accent1"/>
          </a:solidFill>
          <a:ln w="12700" cap="flat" cmpd="sng">
            <a:noFill/>
            <a:prstDash val="solid"/>
            <a:round/>
          </a:ln>
        </p:spPr>
        <p:txBody>
          <a:bodyPr rtlCol="0" anchor="ctr"/>
          <a:lstStyle/>
          <a:p>
            <a:pPr algn="ctr"/>
          </a:p>
        </p:txBody>
      </p:sp>
    </p:spTree>
  </p:cSld>
  <p:clrMapOvr>
    <a:masterClrMapping/>
  </p:clrMapOvr>
  <mc:AlternateContent xmlns:mc="http://schemas.openxmlformats.org/markup-compatibility/2006">
    <mc:Choice xmlns:p14="http://schemas.microsoft.com/office/powerpoint/2010/main" Requires="p14">
      <p:transition spd="slow" p14:dur="1500" advTm="0">
        <p:split dir="in"/>
      </p:transition>
    </mc:Choice>
    <mc:Fallback>
      <p:transition spd="slow" advTm="0">
        <p:spli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1000"/>
                                        <p:tgtEl>
                                          <p:spTgt spid="57"/>
                                        </p:tgtEl>
                                      </p:cBhvr>
                                    </p:animEffect>
                                    <p:anim calcmode="lin" valueType="num">
                                      <p:cBhvr>
                                        <p:cTn id="14" dur="1000" fill="hold"/>
                                        <p:tgtEl>
                                          <p:spTgt spid="57"/>
                                        </p:tgtEl>
                                        <p:attrNameLst>
                                          <p:attrName>ppt_x</p:attrName>
                                        </p:attrNameLst>
                                      </p:cBhvr>
                                      <p:tavLst>
                                        <p:tav tm="0">
                                          <p:val>
                                            <p:strVal val="#ppt_x"/>
                                          </p:val>
                                        </p:tav>
                                        <p:tav tm="100000">
                                          <p:val>
                                            <p:strVal val="#ppt_x"/>
                                          </p:val>
                                        </p:tav>
                                      </p:tavLst>
                                    </p:anim>
                                    <p:anim calcmode="lin" valueType="num">
                                      <p:cBhvr>
                                        <p:cTn id="15" dur="1000" fill="hold"/>
                                        <p:tgtEl>
                                          <p:spTgt spid="5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1000"/>
                                        <p:tgtEl>
                                          <p:spTgt spid="62"/>
                                        </p:tgtEl>
                                      </p:cBhvr>
                                    </p:animEffect>
                                    <p:anim calcmode="lin" valueType="num">
                                      <p:cBhvr>
                                        <p:cTn id="20" dur="1000" fill="hold"/>
                                        <p:tgtEl>
                                          <p:spTgt spid="62"/>
                                        </p:tgtEl>
                                        <p:attrNameLst>
                                          <p:attrName>ppt_x</p:attrName>
                                        </p:attrNameLst>
                                      </p:cBhvr>
                                      <p:tavLst>
                                        <p:tav tm="0">
                                          <p:val>
                                            <p:strVal val="#ppt_x"/>
                                          </p:val>
                                        </p:tav>
                                        <p:tav tm="100000">
                                          <p:val>
                                            <p:strVal val="#ppt_x"/>
                                          </p:val>
                                        </p:tav>
                                      </p:tavLst>
                                    </p:anim>
                                    <p:anim calcmode="lin" valueType="num">
                                      <p:cBhvr>
                                        <p:cTn id="21" dur="1000" fill="hold"/>
                                        <p:tgtEl>
                                          <p:spTgt spid="6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fade">
                                      <p:cBhvr>
                                        <p:cTn id="25" dur="1000"/>
                                        <p:tgtEl>
                                          <p:spTgt spid="63"/>
                                        </p:tgtEl>
                                      </p:cBhvr>
                                    </p:animEffect>
                                    <p:anim calcmode="lin" valueType="num">
                                      <p:cBhvr>
                                        <p:cTn id="26" dur="1000" fill="hold"/>
                                        <p:tgtEl>
                                          <p:spTgt spid="63"/>
                                        </p:tgtEl>
                                        <p:attrNameLst>
                                          <p:attrName>ppt_x</p:attrName>
                                        </p:attrNameLst>
                                      </p:cBhvr>
                                      <p:tavLst>
                                        <p:tav tm="0">
                                          <p:val>
                                            <p:strVal val="#ppt_x"/>
                                          </p:val>
                                        </p:tav>
                                        <p:tav tm="100000">
                                          <p:val>
                                            <p:strVal val="#ppt_x"/>
                                          </p:val>
                                        </p:tav>
                                      </p:tavLst>
                                    </p:anim>
                                    <p:anim calcmode="lin" valueType="num">
                                      <p:cBhvr>
                                        <p:cTn id="27" dur="1000" fill="hold"/>
                                        <p:tgtEl>
                                          <p:spTgt spid="6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1000"/>
                                        <p:tgtEl>
                                          <p:spTgt spid="56"/>
                                        </p:tgtEl>
                                      </p:cBhvr>
                                    </p:animEffect>
                                    <p:anim calcmode="lin" valueType="num">
                                      <p:cBhvr>
                                        <p:cTn id="32" dur="1000" fill="hold"/>
                                        <p:tgtEl>
                                          <p:spTgt spid="56"/>
                                        </p:tgtEl>
                                        <p:attrNameLst>
                                          <p:attrName>ppt_x</p:attrName>
                                        </p:attrNameLst>
                                      </p:cBhvr>
                                      <p:tavLst>
                                        <p:tav tm="0">
                                          <p:val>
                                            <p:strVal val="#ppt_x"/>
                                          </p:val>
                                        </p:tav>
                                        <p:tav tm="100000">
                                          <p:val>
                                            <p:strVal val="#ppt_x"/>
                                          </p:val>
                                        </p:tav>
                                      </p:tavLst>
                                    </p:anim>
                                    <p:anim calcmode="lin" valueType="num">
                                      <p:cBhvr>
                                        <p:cTn id="33"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1" grpId="0" animBg="1"/>
      <p:bldP spid="62"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01" name="矩形"/>
          <p:cNvSpPr/>
          <p:nvPr/>
        </p:nvSpPr>
        <p:spPr>
          <a:xfrm>
            <a:off x="1425064" y="305039"/>
            <a:ext cx="632914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考点３：各类银行结算账户的开立和使用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402" name="矩形"/>
          <p:cNvSpPr/>
          <p:nvPr/>
        </p:nvSpPr>
        <p:spPr>
          <a:xfrm>
            <a:off x="816062" y="1035133"/>
            <a:ext cx="1639395" cy="4914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２．开户方式</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403" name="表格"/>
          <p:cNvGraphicFramePr>
            <a:graphicFrameLocks noGrp="1"/>
          </p:cNvGraphicFramePr>
          <p:nvPr/>
        </p:nvGraphicFramePr>
        <p:xfrm>
          <a:off x="587738" y="1526624"/>
          <a:ext cx="10695848" cy="2113213"/>
        </p:xfrm>
        <a:graphic>
          <a:graphicData uri="http://schemas.openxmlformats.org/drawingml/2006/table">
            <a:tbl>
              <a:tblPr bandRow="1">
                <a:noFill/>
              </a:tblPr>
              <a:tblGrid>
                <a:gridCol w="2440177"/>
                <a:gridCol w="4308919"/>
                <a:gridCol w="1300530"/>
                <a:gridCol w="1513357"/>
                <a:gridCol w="1132865"/>
              </a:tblGrid>
              <a:tr h="366783">
                <a:tc gridSpan="2">
                  <a:txBody>
                    <a:bodyPr/>
                    <a:lstStyle/>
                    <a:p>
                      <a:pPr marL="0" indent="0" algn="ctr">
                        <a:lnSpc>
                          <a:spcPct val="100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开户方式</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00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Calibri" panose="020F0502020204030204" charset="0"/>
                        </a:rPr>
                        <a:t>Ⅰ类户</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00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Calibri" panose="020F0502020204030204" charset="0"/>
                        </a:rPr>
                        <a:t>Ⅱ类户</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00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Calibri" panose="020F0502020204030204" charset="0"/>
                        </a:rPr>
                        <a:t>Ⅲ类户</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357791">
                <a:tc gridSpan="2">
                  <a:txBody>
                    <a:bodyPr/>
                    <a:lstStyle/>
                    <a:p>
                      <a:pPr marL="0" indent="12700" algn="l">
                        <a:lnSpc>
                          <a:spcPct val="100000"/>
                        </a:lnSpc>
                        <a:spcBef>
                          <a:spcPts val="100"/>
                        </a:spcBef>
                        <a:spcAft>
                          <a:spcPts val="1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（1）柜面开户</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00000"/>
                        </a:lnSpc>
                        <a:spcBef>
                          <a:spcPts val="100"/>
                        </a:spcBef>
                        <a:spcAft>
                          <a:spcPts val="1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00000"/>
                        </a:lnSpc>
                        <a:spcBef>
                          <a:spcPts val="100"/>
                        </a:spcBef>
                        <a:spcAft>
                          <a:spcPts val="1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0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507461">
                <a:tc rowSpan="2">
                  <a:txBody>
                    <a:bodyPr/>
                    <a:lstStyle/>
                    <a:p>
                      <a:pPr marL="0" indent="0" algn="l">
                        <a:lnSpc>
                          <a:spcPct val="100000"/>
                        </a:lnSpc>
                        <a:spcBef>
                          <a:spcPts val="100"/>
                        </a:spcBef>
                        <a:spcAft>
                          <a:spcPts val="1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（2）自助机具开户</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l">
                        <a:lnSpc>
                          <a:spcPct val="100000"/>
                        </a:lnSpc>
                        <a:spcBef>
                          <a:spcPts val="100"/>
                        </a:spcBef>
                        <a:spcAft>
                          <a:spcPts val="100"/>
                        </a:spcAft>
                        <a:buNone/>
                      </a:pPr>
                      <a:r>
                        <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银行工作人员现场核验申请人身份信息</a:t>
                      </a:r>
                      <a:endPar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00000"/>
                        </a:lnSpc>
                        <a:spcBef>
                          <a:spcPts val="100"/>
                        </a:spcBef>
                        <a:spcAft>
                          <a:spcPts val="1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00000"/>
                        </a:lnSpc>
                        <a:spcBef>
                          <a:spcPts val="100"/>
                        </a:spcBef>
                        <a:spcAft>
                          <a:spcPts val="1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0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514395">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l">
                        <a:lnSpc>
                          <a:spcPct val="100000"/>
                        </a:lnSpc>
                        <a:spcBef>
                          <a:spcPts val="100"/>
                        </a:spcBef>
                        <a:spcAft>
                          <a:spcPts val="100"/>
                        </a:spcAft>
                        <a:buNone/>
                      </a:pPr>
                      <a:r>
                        <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银行工作人员未现场核验申请人身份信息</a:t>
                      </a:r>
                      <a:endPar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00000"/>
                        </a:lnSpc>
                        <a:spcBef>
                          <a:spcPts val="100"/>
                        </a:spcBef>
                        <a:spcAft>
                          <a:spcPts val="1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00000"/>
                        </a:lnSpc>
                        <a:spcBef>
                          <a:spcPts val="100"/>
                        </a:spcBef>
                        <a:spcAft>
                          <a:spcPts val="1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0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366783">
                <a:tc gridSpan="2">
                  <a:txBody>
                    <a:bodyPr/>
                    <a:lstStyle/>
                    <a:p>
                      <a:pPr marL="0" indent="12700" algn="l">
                        <a:lnSpc>
                          <a:spcPct val="100000"/>
                        </a:lnSpc>
                        <a:spcBef>
                          <a:spcPts val="100"/>
                        </a:spcBef>
                        <a:spcAft>
                          <a:spcPts val="1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（3）电子渠道开户（手机银行、网上银行）</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0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0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0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
        <p:nvSpPr>
          <p:cNvPr id="404" name="矩形"/>
          <p:cNvSpPr/>
          <p:nvPr/>
        </p:nvSpPr>
        <p:spPr>
          <a:xfrm>
            <a:off x="587738" y="3793132"/>
            <a:ext cx="11086315" cy="12915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1】银行通过电子渠道非面对面为个人开立Ⅱ类户或Ⅲ类户时，应当向绑定账户开户行验证Ⅱ类户或Ⅲ类户与绑定账户为同一人开立，且开户申请人登记验证的手机号码应与绑定账户使用的手机号码保持一致，开立Ⅱ类户还应向绑定账户开户行验证绑定账户为Ⅰ类户或信用卡账户。</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05" name="矩形"/>
          <p:cNvSpPr/>
          <p:nvPr/>
        </p:nvSpPr>
        <p:spPr>
          <a:xfrm>
            <a:off x="584663" y="5225511"/>
            <a:ext cx="11086314" cy="12915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2】开户申请人开立个人银行账户或者办理其他个人银行账户业务，原则上应当由开户申请人本人亲自办理；符合条件的，可以由他人代理办理。存款人开立代发工资、教育、社会保障、公共管理等特殊用途个人银行账户时，可由所在单位代理办理。</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02"/>
                                        </p:tgtEl>
                                        <p:attrNameLst>
                                          <p:attrName>style.visibility</p:attrName>
                                        </p:attrNameLst>
                                      </p:cBhvr>
                                      <p:to>
                                        <p:strVal val="visible"/>
                                      </p:to>
                                    </p:set>
                                    <p:anim calcmode="lin" valueType="num">
                                      <p:cBhvr additive="base">
                                        <p:cTn id="7" dur="500"/>
                                        <p:tgtEl>
                                          <p:spTgt spid="402"/>
                                        </p:tgtEl>
                                        <p:attrNameLst>
                                          <p:attrName>ppt_y</p:attrName>
                                        </p:attrNameLst>
                                      </p:cBhvr>
                                      <p:tavLst>
                                        <p:tav tm="0">
                                          <p:val>
                                            <p:strVal val="#ppt_y+#ppt_h*1.125000"/>
                                          </p:val>
                                        </p:tav>
                                        <p:tav tm="100000">
                                          <p:val>
                                            <p:strVal val="#ppt_y"/>
                                          </p:val>
                                        </p:tav>
                                      </p:tavLst>
                                    </p:anim>
                                    <p:animEffect transition="in" filter="wipe(up)">
                                      <p:cBhvr>
                                        <p:cTn id="8" dur="500"/>
                                        <p:tgtEl>
                                          <p:spTgt spid="402"/>
                                        </p:tgtEl>
                                      </p:cBhvr>
                                    </p:animEffec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403"/>
                                        </p:tgtEl>
                                        <p:attrNameLst>
                                          <p:attrName>style.visibility</p:attrName>
                                        </p:attrNameLst>
                                      </p:cBhvr>
                                      <p:to>
                                        <p:strVal val="visible"/>
                                      </p:to>
                                    </p:set>
                                    <p:animEffect transition="in" filter="checkerboard(across)">
                                      <p:cBhvr>
                                        <p:cTn id="13" dur="500"/>
                                        <p:tgtEl>
                                          <p:spTgt spid="40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404"/>
                                        </p:tgtEl>
                                        <p:attrNameLst>
                                          <p:attrName>style.visibility</p:attrName>
                                        </p:attrNameLst>
                                      </p:cBhvr>
                                      <p:to>
                                        <p:strVal val="visible"/>
                                      </p:to>
                                    </p:set>
                                    <p:anim calcmode="lin" valueType="num">
                                      <p:cBhvr additive="base">
                                        <p:cTn id="18" dur="500"/>
                                        <p:tgtEl>
                                          <p:spTgt spid="404"/>
                                        </p:tgtEl>
                                        <p:attrNameLst>
                                          <p:attrName>ppt_y</p:attrName>
                                        </p:attrNameLst>
                                      </p:cBhvr>
                                      <p:tavLst>
                                        <p:tav tm="0">
                                          <p:val>
                                            <p:strVal val="#ppt_y+#ppt_h*1.125000"/>
                                          </p:val>
                                        </p:tav>
                                        <p:tav tm="100000">
                                          <p:val>
                                            <p:strVal val="#ppt_y"/>
                                          </p:val>
                                        </p:tav>
                                      </p:tavLst>
                                    </p:anim>
                                    <p:animEffect transition="in" filter="wipe(up)">
                                      <p:cBhvr>
                                        <p:cTn id="19" dur="500"/>
                                        <p:tgtEl>
                                          <p:spTgt spid="404"/>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405"/>
                                        </p:tgtEl>
                                        <p:attrNameLst>
                                          <p:attrName>style.visibility</p:attrName>
                                        </p:attrNameLst>
                                      </p:cBhvr>
                                      <p:to>
                                        <p:strVal val="visible"/>
                                      </p:to>
                                    </p:set>
                                    <p:anim calcmode="lin" valueType="num">
                                      <p:cBhvr additive="base">
                                        <p:cTn id="24" dur="500"/>
                                        <p:tgtEl>
                                          <p:spTgt spid="405"/>
                                        </p:tgtEl>
                                        <p:attrNameLst>
                                          <p:attrName>ppt_y</p:attrName>
                                        </p:attrNameLst>
                                      </p:cBhvr>
                                      <p:tavLst>
                                        <p:tav tm="0">
                                          <p:val>
                                            <p:strVal val="#ppt_y+#ppt_h*1.125000"/>
                                          </p:val>
                                        </p:tav>
                                        <p:tav tm="100000">
                                          <p:val>
                                            <p:strVal val="#ppt_y"/>
                                          </p:val>
                                        </p:tav>
                                      </p:tavLst>
                                    </p:anim>
                                    <p:animEffect transition="in" filter="wipe(up)">
                                      <p:cBhvr>
                                        <p:cTn id="25" dur="500"/>
                                        <p:tgtEl>
                                          <p:spTgt spid="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 grpId="0"/>
      <p:bldP spid="404" grpId="0"/>
      <p:bldP spid="40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09" name="矩形"/>
          <p:cNvSpPr/>
          <p:nvPr/>
        </p:nvSpPr>
        <p:spPr>
          <a:xfrm>
            <a:off x="1425064" y="305039"/>
            <a:ext cx="632914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考点３：各类银行结算账户的开立和使用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410" name="矩形"/>
          <p:cNvSpPr/>
          <p:nvPr/>
        </p:nvSpPr>
        <p:spPr>
          <a:xfrm>
            <a:off x="953737" y="1542118"/>
            <a:ext cx="10145659"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可通过电子渠道开立的个人银行结算账户有哪些、可由单位代理开户的情形</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411" name="剪去对角的矩形"/>
          <p:cNvSpPr/>
          <p:nvPr/>
        </p:nvSpPr>
        <p:spPr>
          <a:xfrm>
            <a:off x="833087" y="1542021"/>
            <a:ext cx="10412845" cy="525777"/>
          </a:xfrm>
          <a:prstGeom prst="snip2DiagRect">
            <a:avLst>
              <a:gd name="adj1" fmla="val 0"/>
              <a:gd name="adj2" fmla="val 13939"/>
            </a:avLst>
          </a:prstGeom>
          <a:noFill/>
          <a:ln w="25400" cap="flat" cmpd="sng">
            <a:solidFill>
              <a:srgbClr val="4BACC6"/>
            </a:solidFill>
            <a:prstDash val="solid"/>
            <a:round/>
          </a:ln>
        </p:spPr>
        <p:txBody>
          <a:bodyPr rtlCol="0" anchor="ctr"/>
          <a:lstStyle/>
          <a:p>
            <a:pPr algn="ctr"/>
          </a:p>
        </p:txBody>
      </p:sp>
      <p:sp>
        <p:nvSpPr>
          <p:cNvPr id="412" name="矩形"/>
          <p:cNvSpPr/>
          <p:nvPr/>
        </p:nvSpPr>
        <p:spPr>
          <a:xfrm>
            <a:off x="629889" y="4717114"/>
            <a:ext cx="11023412" cy="50673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判断】新入学大学生开立用于缴纳学费的个人银行结算账户，可由所在大学代理办理。（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13" name="矩形"/>
          <p:cNvSpPr/>
          <p:nvPr/>
        </p:nvSpPr>
        <p:spPr>
          <a:xfrm>
            <a:off x="637509" y="2312633"/>
            <a:ext cx="11023412" cy="175323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单选】甲拟通过电子渠道申请开立两个个人银行存款账户。根据规定，下列选项中，甲可以成功开立的是（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．Ⅰ类银行账户和Ⅱ类银行账户			B．Ⅰ类银行账户和Ⅲ类银行账户</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．Ⅱ类银行账户和Ⅲ类银行账户			D．两个均为Ⅰ类银行账户</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14" name="矩形"/>
          <p:cNvSpPr/>
          <p:nvPr/>
        </p:nvSpPr>
        <p:spPr>
          <a:xfrm>
            <a:off x="646244" y="4063735"/>
            <a:ext cx="1316355" cy="4914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15" name="矩形"/>
          <p:cNvSpPr/>
          <p:nvPr/>
        </p:nvSpPr>
        <p:spPr>
          <a:xfrm>
            <a:off x="628464" y="5228327"/>
            <a:ext cx="1449070" cy="4914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10"/>
                                        </p:tgtEl>
                                        <p:attrNameLst>
                                          <p:attrName>style.visibility</p:attrName>
                                        </p:attrNameLst>
                                      </p:cBhvr>
                                      <p:to>
                                        <p:strVal val="visible"/>
                                      </p:to>
                                    </p:set>
                                    <p:anim calcmode="lin" valueType="num">
                                      <p:cBhvr additive="base">
                                        <p:cTn id="7" dur="500"/>
                                        <p:tgtEl>
                                          <p:spTgt spid="410"/>
                                        </p:tgtEl>
                                        <p:attrNameLst>
                                          <p:attrName>ppt_y</p:attrName>
                                        </p:attrNameLst>
                                      </p:cBhvr>
                                      <p:tavLst>
                                        <p:tav tm="0">
                                          <p:val>
                                            <p:strVal val="#ppt_y+#ppt_h*1.125000"/>
                                          </p:val>
                                        </p:tav>
                                        <p:tav tm="100000">
                                          <p:val>
                                            <p:strVal val="#ppt_y"/>
                                          </p:val>
                                        </p:tav>
                                      </p:tavLst>
                                    </p:anim>
                                    <p:animEffect transition="in" filter="wipe(up)">
                                      <p:cBhvr>
                                        <p:cTn id="8" dur="500"/>
                                        <p:tgtEl>
                                          <p:spTgt spid="410"/>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411"/>
                                        </p:tgtEl>
                                        <p:attrNameLst>
                                          <p:attrName>style.visibility</p:attrName>
                                        </p:attrNameLst>
                                      </p:cBhvr>
                                      <p:to>
                                        <p:strVal val="visible"/>
                                      </p:to>
                                    </p:set>
                                    <p:anim calcmode="lin" valueType="num">
                                      <p:cBhvr additive="base">
                                        <p:cTn id="11" dur="500"/>
                                        <p:tgtEl>
                                          <p:spTgt spid="411"/>
                                        </p:tgtEl>
                                        <p:attrNameLst>
                                          <p:attrName>ppt_y</p:attrName>
                                        </p:attrNameLst>
                                      </p:cBhvr>
                                      <p:tavLst>
                                        <p:tav tm="0">
                                          <p:val>
                                            <p:strVal val="#ppt_y+#ppt_h*1.125000"/>
                                          </p:val>
                                        </p:tav>
                                        <p:tav tm="100000">
                                          <p:val>
                                            <p:strVal val="#ppt_y"/>
                                          </p:val>
                                        </p:tav>
                                      </p:tavLst>
                                    </p:anim>
                                    <p:animEffect transition="in" filter="wipe(up)">
                                      <p:cBhvr>
                                        <p:cTn id="12" dur="500"/>
                                        <p:tgtEl>
                                          <p:spTgt spid="41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13"/>
                                        </p:tgtEl>
                                        <p:attrNameLst>
                                          <p:attrName>style.visibility</p:attrName>
                                        </p:attrNameLst>
                                      </p:cBhvr>
                                      <p:to>
                                        <p:strVal val="visible"/>
                                      </p:to>
                                    </p:set>
                                    <p:anim calcmode="lin" valueType="num">
                                      <p:cBhvr additive="base">
                                        <p:cTn id="17" dur="500"/>
                                        <p:tgtEl>
                                          <p:spTgt spid="413"/>
                                        </p:tgtEl>
                                        <p:attrNameLst>
                                          <p:attrName>ppt_y</p:attrName>
                                        </p:attrNameLst>
                                      </p:cBhvr>
                                      <p:tavLst>
                                        <p:tav tm="0">
                                          <p:val>
                                            <p:strVal val="#ppt_y+#ppt_h*1.125000"/>
                                          </p:val>
                                        </p:tav>
                                        <p:tav tm="100000">
                                          <p:val>
                                            <p:strVal val="#ppt_y"/>
                                          </p:val>
                                        </p:tav>
                                      </p:tavLst>
                                    </p:anim>
                                    <p:animEffect transition="in" filter="wipe(up)">
                                      <p:cBhvr>
                                        <p:cTn id="18" dur="500"/>
                                        <p:tgtEl>
                                          <p:spTgt spid="413"/>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414"/>
                                        </p:tgtEl>
                                        <p:attrNameLst>
                                          <p:attrName>style.visibility</p:attrName>
                                        </p:attrNameLst>
                                      </p:cBhvr>
                                      <p:to>
                                        <p:strVal val="visible"/>
                                      </p:to>
                                    </p:set>
                                    <p:anim calcmode="lin" valueType="num">
                                      <p:cBhvr additive="base">
                                        <p:cTn id="23" dur="500"/>
                                        <p:tgtEl>
                                          <p:spTgt spid="414"/>
                                        </p:tgtEl>
                                        <p:attrNameLst>
                                          <p:attrName>ppt_y</p:attrName>
                                        </p:attrNameLst>
                                      </p:cBhvr>
                                      <p:tavLst>
                                        <p:tav tm="0">
                                          <p:val>
                                            <p:strVal val="#ppt_y+#ppt_h*1.125000"/>
                                          </p:val>
                                        </p:tav>
                                        <p:tav tm="100000">
                                          <p:val>
                                            <p:strVal val="#ppt_y"/>
                                          </p:val>
                                        </p:tav>
                                      </p:tavLst>
                                    </p:anim>
                                    <p:animEffect transition="in" filter="wipe(up)">
                                      <p:cBhvr>
                                        <p:cTn id="24" dur="500"/>
                                        <p:tgtEl>
                                          <p:spTgt spid="414"/>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412"/>
                                        </p:tgtEl>
                                        <p:attrNameLst>
                                          <p:attrName>style.visibility</p:attrName>
                                        </p:attrNameLst>
                                      </p:cBhvr>
                                      <p:to>
                                        <p:strVal val="visible"/>
                                      </p:to>
                                    </p:set>
                                    <p:anim calcmode="lin" valueType="num">
                                      <p:cBhvr additive="base">
                                        <p:cTn id="29" dur="500"/>
                                        <p:tgtEl>
                                          <p:spTgt spid="412"/>
                                        </p:tgtEl>
                                        <p:attrNameLst>
                                          <p:attrName>ppt_y</p:attrName>
                                        </p:attrNameLst>
                                      </p:cBhvr>
                                      <p:tavLst>
                                        <p:tav tm="0">
                                          <p:val>
                                            <p:strVal val="#ppt_y+#ppt_h*1.125000"/>
                                          </p:val>
                                        </p:tav>
                                        <p:tav tm="100000">
                                          <p:val>
                                            <p:strVal val="#ppt_y"/>
                                          </p:val>
                                        </p:tav>
                                      </p:tavLst>
                                    </p:anim>
                                    <p:animEffect transition="in" filter="wipe(up)">
                                      <p:cBhvr>
                                        <p:cTn id="30" dur="500"/>
                                        <p:tgtEl>
                                          <p:spTgt spid="412"/>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415"/>
                                        </p:tgtEl>
                                        <p:attrNameLst>
                                          <p:attrName>style.visibility</p:attrName>
                                        </p:attrNameLst>
                                      </p:cBhvr>
                                      <p:to>
                                        <p:strVal val="visible"/>
                                      </p:to>
                                    </p:set>
                                    <p:anim calcmode="lin" valueType="num">
                                      <p:cBhvr additive="base">
                                        <p:cTn id="35" dur="500"/>
                                        <p:tgtEl>
                                          <p:spTgt spid="415"/>
                                        </p:tgtEl>
                                        <p:attrNameLst>
                                          <p:attrName>ppt_y</p:attrName>
                                        </p:attrNameLst>
                                      </p:cBhvr>
                                      <p:tavLst>
                                        <p:tav tm="0">
                                          <p:val>
                                            <p:strVal val="#ppt_y+#ppt_h*1.125000"/>
                                          </p:val>
                                        </p:tav>
                                        <p:tav tm="100000">
                                          <p:val>
                                            <p:strVal val="#ppt_y"/>
                                          </p:val>
                                        </p:tav>
                                      </p:tavLst>
                                    </p:anim>
                                    <p:animEffect transition="in" filter="wipe(up)">
                                      <p:cBhvr>
                                        <p:cTn id="36" dur="500"/>
                                        <p:tgtEl>
                                          <p:spTgt spid="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 grpId="0"/>
      <p:bldP spid="411" grpId="0" animBg="1"/>
      <p:bldP spid="412" grpId="0"/>
      <p:bldP spid="413" grpId="0"/>
      <p:bldP spid="414" grpId="0"/>
      <p:bldP spid="41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19" name="矩形"/>
          <p:cNvSpPr/>
          <p:nvPr/>
        </p:nvSpPr>
        <p:spPr>
          <a:xfrm>
            <a:off x="1425064" y="305039"/>
            <a:ext cx="632914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考点３：各类银行结算账户的开立和使用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420" name="矩形"/>
          <p:cNvSpPr/>
          <p:nvPr/>
        </p:nvSpPr>
        <p:spPr>
          <a:xfrm>
            <a:off x="1134434" y="1890962"/>
            <a:ext cx="9940040" cy="20916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．开户证明文件</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根据个人银行账户实名制的要求，存款人申请开立个人银行结算账户时，应向银行出具本人有效身份证件（如身份证、户口簿、中国护照等），银行通过有效身份证件仍无法准确判断开户申请人身份的，应要求其出具辅助身份证明材料（如机动车驾驶证、社保卡、军官证、户籍证明、工作证、完税证明等）。</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20"/>
                                        </p:tgtEl>
                                        <p:attrNameLst>
                                          <p:attrName>style.visibility</p:attrName>
                                        </p:attrNameLst>
                                      </p:cBhvr>
                                      <p:to>
                                        <p:strVal val="visible"/>
                                      </p:to>
                                    </p:set>
                                    <p:anim calcmode="lin" valueType="num">
                                      <p:cBhvr additive="base">
                                        <p:cTn id="7" dur="500"/>
                                        <p:tgtEl>
                                          <p:spTgt spid="420"/>
                                        </p:tgtEl>
                                        <p:attrNameLst>
                                          <p:attrName>ppt_y</p:attrName>
                                        </p:attrNameLst>
                                      </p:cBhvr>
                                      <p:tavLst>
                                        <p:tav tm="0">
                                          <p:val>
                                            <p:strVal val="#ppt_y+#ppt_h*1.125000"/>
                                          </p:val>
                                        </p:tav>
                                        <p:tav tm="100000">
                                          <p:val>
                                            <p:strVal val="#ppt_y"/>
                                          </p:val>
                                        </p:tav>
                                      </p:tavLst>
                                    </p:anim>
                                    <p:animEffect transition="in" filter="wipe(up)">
                                      <p:cBhvr>
                                        <p:cTn id="8" dur="500"/>
                                        <p:tgtEl>
                                          <p:spTgt spid="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pSp>
        <p:nvGrpSpPr>
          <p:cNvPr id="426" name="组合"/>
          <p:cNvGrpSpPr/>
          <p:nvPr/>
        </p:nvGrpSpPr>
        <p:grpSpPr>
          <a:xfrm>
            <a:off x="1240155" y="1651253"/>
            <a:ext cx="6367145" cy="526413"/>
            <a:chOff x="1240155" y="1651253"/>
            <a:chExt cx="6367145" cy="526413"/>
          </a:xfrm>
        </p:grpSpPr>
        <p:sp>
          <p:nvSpPr>
            <p:cNvPr id="424" name="矩形"/>
            <p:cNvSpPr/>
            <p:nvPr/>
          </p:nvSpPr>
          <p:spPr>
            <a:xfrm>
              <a:off x="1360805" y="1651888"/>
              <a:ext cx="6112509"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辨析有效身份证件与辅助身份证明材料</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425" name="剪去对角的矩形"/>
            <p:cNvSpPr/>
            <p:nvPr/>
          </p:nvSpPr>
          <p:spPr>
            <a:xfrm>
              <a:off x="1240155" y="1651253"/>
              <a:ext cx="6367145" cy="525778"/>
            </a:xfrm>
            <a:prstGeom prst="snip2DiagRect">
              <a:avLst>
                <a:gd name="adj1" fmla="val 0"/>
                <a:gd name="adj2" fmla="val 13912"/>
              </a:avLst>
            </a:prstGeom>
            <a:noFill/>
            <a:ln w="25400" cap="flat" cmpd="sng">
              <a:solidFill>
                <a:srgbClr val="4BACC6"/>
              </a:solidFill>
              <a:prstDash val="solid"/>
              <a:round/>
            </a:ln>
          </p:spPr>
          <p:txBody>
            <a:bodyPr rtlCol="0" anchor="ctr"/>
            <a:lstStyle/>
            <a:p>
              <a:pPr algn="ctr"/>
            </a:p>
          </p:txBody>
        </p:sp>
      </p:grpSp>
      <p:sp>
        <p:nvSpPr>
          <p:cNvPr id="427" name="矩形"/>
          <p:cNvSpPr/>
          <p:nvPr/>
        </p:nvSpPr>
        <p:spPr>
          <a:xfrm>
            <a:off x="1063421" y="2502265"/>
            <a:ext cx="9771280" cy="175323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单选】根据个人银行结算账户实名制的要求，下列人员出具的身份证件中，不属于在境内银行申请开立个人银行账户的有效身份证件的是（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20周岁的吴某出具的机动车驾驶证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．定居美国的周某出具的中国护照</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25周岁的王某出具的居民身份证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15周岁的学生赵某出具的户口簿</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28" name="矩形"/>
          <p:cNvSpPr/>
          <p:nvPr/>
        </p:nvSpPr>
        <p:spPr>
          <a:xfrm>
            <a:off x="1063439" y="4289147"/>
            <a:ext cx="1438910" cy="4914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29" name="矩形"/>
          <p:cNvSpPr/>
          <p:nvPr/>
        </p:nvSpPr>
        <p:spPr>
          <a:xfrm>
            <a:off x="1425064" y="305039"/>
            <a:ext cx="6329145"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考点３：各类银行结算账户的开立和使用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26"/>
                                        </p:tgtEl>
                                        <p:attrNameLst>
                                          <p:attrName>style.visibility</p:attrName>
                                        </p:attrNameLst>
                                      </p:cBhvr>
                                      <p:to>
                                        <p:strVal val="visible"/>
                                      </p:to>
                                    </p:set>
                                    <p:anim calcmode="lin" valueType="num">
                                      <p:cBhvr additive="base">
                                        <p:cTn id="7" dur="500"/>
                                        <p:tgtEl>
                                          <p:spTgt spid="426"/>
                                        </p:tgtEl>
                                        <p:attrNameLst>
                                          <p:attrName>ppt_y</p:attrName>
                                        </p:attrNameLst>
                                      </p:cBhvr>
                                      <p:tavLst>
                                        <p:tav tm="0">
                                          <p:val>
                                            <p:strVal val="#ppt_y+#ppt_h*1.125000"/>
                                          </p:val>
                                        </p:tav>
                                        <p:tav tm="100000">
                                          <p:val>
                                            <p:strVal val="#ppt_y"/>
                                          </p:val>
                                        </p:tav>
                                      </p:tavLst>
                                    </p:anim>
                                    <p:animEffect transition="in" filter="wipe(up)">
                                      <p:cBhvr>
                                        <p:cTn id="8" dur="500"/>
                                        <p:tgtEl>
                                          <p:spTgt spid="42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27"/>
                                        </p:tgtEl>
                                        <p:attrNameLst>
                                          <p:attrName>style.visibility</p:attrName>
                                        </p:attrNameLst>
                                      </p:cBhvr>
                                      <p:to>
                                        <p:strVal val="visible"/>
                                      </p:to>
                                    </p:set>
                                    <p:anim calcmode="lin" valueType="num">
                                      <p:cBhvr additive="base">
                                        <p:cTn id="13" dur="500"/>
                                        <p:tgtEl>
                                          <p:spTgt spid="427"/>
                                        </p:tgtEl>
                                        <p:attrNameLst>
                                          <p:attrName>ppt_y</p:attrName>
                                        </p:attrNameLst>
                                      </p:cBhvr>
                                      <p:tavLst>
                                        <p:tav tm="0">
                                          <p:val>
                                            <p:strVal val="#ppt_y+#ppt_h*1.125000"/>
                                          </p:val>
                                        </p:tav>
                                        <p:tav tm="100000">
                                          <p:val>
                                            <p:strVal val="#ppt_y"/>
                                          </p:val>
                                        </p:tav>
                                      </p:tavLst>
                                    </p:anim>
                                    <p:animEffect transition="in" filter="wipe(up)">
                                      <p:cBhvr>
                                        <p:cTn id="14" dur="500"/>
                                        <p:tgtEl>
                                          <p:spTgt spid="42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28"/>
                                        </p:tgtEl>
                                        <p:attrNameLst>
                                          <p:attrName>style.visibility</p:attrName>
                                        </p:attrNameLst>
                                      </p:cBhvr>
                                      <p:to>
                                        <p:strVal val="visible"/>
                                      </p:to>
                                    </p:set>
                                    <p:anim calcmode="lin" valueType="num">
                                      <p:cBhvr additive="base">
                                        <p:cTn id="19" dur="500"/>
                                        <p:tgtEl>
                                          <p:spTgt spid="428"/>
                                        </p:tgtEl>
                                        <p:attrNameLst>
                                          <p:attrName>ppt_y</p:attrName>
                                        </p:attrNameLst>
                                      </p:cBhvr>
                                      <p:tavLst>
                                        <p:tav tm="0">
                                          <p:val>
                                            <p:strVal val="#ppt_y+#ppt_h*1.125000"/>
                                          </p:val>
                                        </p:tav>
                                        <p:tav tm="100000">
                                          <p:val>
                                            <p:strVal val="#ppt_y"/>
                                          </p:val>
                                        </p:tav>
                                      </p:tavLst>
                                    </p:anim>
                                    <p:animEffect transition="in" filter="wipe(up)">
                                      <p:cBhvr>
                                        <p:cTn id="20" dur="500"/>
                                        <p:tgtEl>
                                          <p:spTgt spid="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6" grpId="0" animBg="1"/>
      <p:bldP spid="427" grpId="0"/>
      <p:bldP spid="4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30" name="矩形"/>
          <p:cNvSpPr/>
          <p:nvPr/>
        </p:nvSpPr>
        <p:spPr>
          <a:xfrm>
            <a:off x="1245557" y="1163194"/>
            <a:ext cx="9559291" cy="24917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４．账户的使用</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个人银行结算账户用于办理个人转账收付和现金存取。下列款项可以转入个人银行结算账户：① 工资、奖金收入；② 稿费、演出费等劳务收入；③ 债券、期货、信托等投资的本金和收益；④ 个人债权或产权转让收益；⑤ 个人贷款转存；⑥ 证券交易结算资金和期货交易保证金；⑦ 继承、赠与款项；⑧ 保险理赔、保费退还等款项；⑨ 纳税退还；⑩ 农、副、矿产品销售收入；, 其他合法款项。</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31" name="矩形"/>
          <p:cNvSpPr/>
          <p:nvPr/>
        </p:nvSpPr>
        <p:spPr>
          <a:xfrm>
            <a:off x="1425064" y="305039"/>
            <a:ext cx="632914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考点３：各类银行结算账户的开立和使用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434" name="组合"/>
          <p:cNvGrpSpPr/>
          <p:nvPr/>
        </p:nvGrpSpPr>
        <p:grpSpPr>
          <a:xfrm>
            <a:off x="873279" y="4011958"/>
            <a:ext cx="6375398" cy="525779"/>
            <a:chOff x="873279" y="4011958"/>
            <a:chExt cx="6375398" cy="525779"/>
          </a:xfrm>
        </p:grpSpPr>
        <p:sp>
          <p:nvSpPr>
            <p:cNvPr id="432" name="矩形"/>
            <p:cNvSpPr/>
            <p:nvPr/>
          </p:nvSpPr>
          <p:spPr>
            <a:xfrm>
              <a:off x="993929" y="4011958"/>
              <a:ext cx="6120764"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辨析可以转入个人银行结算账户的资金</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433" name="剪去对角的矩形"/>
            <p:cNvSpPr/>
            <p:nvPr/>
          </p:nvSpPr>
          <p:spPr>
            <a:xfrm>
              <a:off x="873279" y="4011958"/>
              <a:ext cx="6375398" cy="525779"/>
            </a:xfrm>
            <a:prstGeom prst="snip2DiagRect">
              <a:avLst>
                <a:gd name="adj1" fmla="val 0"/>
                <a:gd name="adj2" fmla="val 14546"/>
              </a:avLst>
            </a:prstGeom>
            <a:noFill/>
            <a:ln w="25400" cap="flat" cmpd="sng">
              <a:solidFill>
                <a:srgbClr val="4BACC6"/>
              </a:solidFill>
              <a:prstDash val="solid"/>
              <a:round/>
            </a:ln>
          </p:spPr>
          <p:txBody>
            <a:bodyPr rtlCol="0" anchor="ctr"/>
            <a:lstStyle/>
            <a:p>
              <a:pPr algn="ctr"/>
            </a:p>
          </p:txBody>
        </p:sp>
      </p:grpSp>
      <p:sp>
        <p:nvSpPr>
          <p:cNvPr id="435" name="矩形"/>
          <p:cNvSpPr/>
          <p:nvPr/>
        </p:nvSpPr>
        <p:spPr>
          <a:xfrm>
            <a:off x="751342" y="4728809"/>
            <a:ext cx="10832561"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多选】根据支付结算法律制度的规定，下列款项中，可以转入个人银行结算账户的有（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ClrTx/>
              <a:buAutoNum type="alphaUcPeriod"/>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工资、奖金收入　　B．继承、赠与款项　　C．农、副、矿产品销售收入　D．个人贷款转存</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36" name="矩形"/>
          <p:cNvSpPr/>
          <p:nvPr/>
        </p:nvSpPr>
        <p:spPr>
          <a:xfrm>
            <a:off x="751360" y="5618852"/>
            <a:ext cx="1899285" cy="4914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【答案】ABCD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0"/>
                                        </p:tgtEl>
                                        <p:attrNameLst>
                                          <p:attrName>style.visibility</p:attrName>
                                        </p:attrNameLst>
                                      </p:cBhvr>
                                      <p:to>
                                        <p:strVal val="visible"/>
                                      </p:to>
                                    </p:set>
                                    <p:animEffect transition="in" filter="barn(inVertical)">
                                      <p:cBhvr>
                                        <p:cTn id="7" dur="500"/>
                                        <p:tgtEl>
                                          <p:spTgt spid="43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34"/>
                                        </p:tgtEl>
                                        <p:attrNameLst>
                                          <p:attrName>style.visibility</p:attrName>
                                        </p:attrNameLst>
                                      </p:cBhvr>
                                      <p:to>
                                        <p:strVal val="visible"/>
                                      </p:to>
                                    </p:set>
                                    <p:anim calcmode="lin" valueType="num">
                                      <p:cBhvr additive="base">
                                        <p:cTn id="12" dur="500"/>
                                        <p:tgtEl>
                                          <p:spTgt spid="434"/>
                                        </p:tgtEl>
                                        <p:attrNameLst>
                                          <p:attrName>ppt_y</p:attrName>
                                        </p:attrNameLst>
                                      </p:cBhvr>
                                      <p:tavLst>
                                        <p:tav tm="0">
                                          <p:val>
                                            <p:strVal val="#ppt_y+#ppt_h*1.125000"/>
                                          </p:val>
                                        </p:tav>
                                        <p:tav tm="100000">
                                          <p:val>
                                            <p:strVal val="#ppt_y"/>
                                          </p:val>
                                        </p:tav>
                                      </p:tavLst>
                                    </p:anim>
                                    <p:animEffect transition="in" filter="wipe(up)">
                                      <p:cBhvr>
                                        <p:cTn id="13" dur="500"/>
                                        <p:tgtEl>
                                          <p:spTgt spid="434"/>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435"/>
                                        </p:tgtEl>
                                        <p:attrNameLst>
                                          <p:attrName>style.visibility</p:attrName>
                                        </p:attrNameLst>
                                      </p:cBhvr>
                                      <p:to>
                                        <p:strVal val="visible"/>
                                      </p:to>
                                    </p:set>
                                    <p:anim calcmode="lin" valueType="num">
                                      <p:cBhvr additive="base">
                                        <p:cTn id="18" dur="500"/>
                                        <p:tgtEl>
                                          <p:spTgt spid="435"/>
                                        </p:tgtEl>
                                        <p:attrNameLst>
                                          <p:attrName>ppt_y</p:attrName>
                                        </p:attrNameLst>
                                      </p:cBhvr>
                                      <p:tavLst>
                                        <p:tav tm="0">
                                          <p:val>
                                            <p:strVal val="#ppt_y+#ppt_h*1.125000"/>
                                          </p:val>
                                        </p:tav>
                                        <p:tav tm="100000">
                                          <p:val>
                                            <p:strVal val="#ppt_y"/>
                                          </p:val>
                                        </p:tav>
                                      </p:tavLst>
                                    </p:anim>
                                    <p:animEffect transition="in" filter="wipe(up)">
                                      <p:cBhvr>
                                        <p:cTn id="19" dur="500"/>
                                        <p:tgtEl>
                                          <p:spTgt spid="435"/>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436"/>
                                        </p:tgtEl>
                                        <p:attrNameLst>
                                          <p:attrName>style.visibility</p:attrName>
                                        </p:attrNameLst>
                                      </p:cBhvr>
                                      <p:to>
                                        <p:strVal val="visible"/>
                                      </p:to>
                                    </p:set>
                                    <p:anim calcmode="lin" valueType="num">
                                      <p:cBhvr additive="base">
                                        <p:cTn id="24" dur="500"/>
                                        <p:tgtEl>
                                          <p:spTgt spid="436"/>
                                        </p:tgtEl>
                                        <p:attrNameLst>
                                          <p:attrName>ppt_y</p:attrName>
                                        </p:attrNameLst>
                                      </p:cBhvr>
                                      <p:tavLst>
                                        <p:tav tm="0">
                                          <p:val>
                                            <p:strVal val="#ppt_y+#ppt_h*1.125000"/>
                                          </p:val>
                                        </p:tav>
                                        <p:tav tm="100000">
                                          <p:val>
                                            <p:strVal val="#ppt_y"/>
                                          </p:val>
                                        </p:tav>
                                      </p:tavLst>
                                    </p:anim>
                                    <p:animEffect transition="in" filter="wipe(up)">
                                      <p:cBhvr>
                                        <p:cTn id="25" dur="500"/>
                                        <p:tgtEl>
                                          <p:spTgt spid="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 grpId="0"/>
      <p:bldP spid="434" grpId="0" animBg="1"/>
      <p:bldP spid="435" grpId="0"/>
      <p:bldP spid="43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40" name="矩形"/>
          <p:cNvSpPr/>
          <p:nvPr/>
        </p:nvSpPr>
        <p:spPr>
          <a:xfrm>
            <a:off x="1425064" y="305039"/>
            <a:ext cx="632914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考点３：各类银行结算账户的开立和使用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444" name="组合"/>
          <p:cNvGrpSpPr/>
          <p:nvPr/>
        </p:nvGrpSpPr>
        <p:grpSpPr>
          <a:xfrm>
            <a:off x="1048008" y="1886577"/>
            <a:ext cx="4750435" cy="601980"/>
            <a:chOff x="1048008" y="1886577"/>
            <a:chExt cx="4750435" cy="601980"/>
          </a:xfrm>
        </p:grpSpPr>
        <p:sp>
          <p:nvSpPr>
            <p:cNvPr id="441" name="圆角矩形"/>
            <p:cNvSpPr/>
            <p:nvPr/>
          </p:nvSpPr>
          <p:spPr>
            <a:xfrm>
              <a:off x="1048008" y="1893561"/>
              <a:ext cx="4750435"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442" name="流程图: 离页连接符"/>
            <p:cNvSpPr/>
            <p:nvPr/>
          </p:nvSpPr>
          <p:spPr>
            <a:xfrm>
              <a:off x="1371858" y="1886577"/>
              <a:ext cx="884553"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（七）</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443" name="矩形"/>
            <p:cNvSpPr/>
            <p:nvPr/>
          </p:nvSpPr>
          <p:spPr>
            <a:xfrm>
              <a:off x="2443738" y="1929121"/>
              <a:ext cx="3037205" cy="520063"/>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异地银行结算账户</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445" name="矩形"/>
          <p:cNvSpPr/>
          <p:nvPr/>
        </p:nvSpPr>
        <p:spPr>
          <a:xfrm>
            <a:off x="964811" y="3114627"/>
            <a:ext cx="10351277" cy="4914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异地银行结算账户是存款人在其注册地或住所地行政区域之外（跨省、市、县）开立的银行结算账户。</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44"/>
                                        </p:tgtEl>
                                        <p:attrNameLst>
                                          <p:attrName>style.visibility</p:attrName>
                                        </p:attrNameLst>
                                      </p:cBhvr>
                                      <p:to>
                                        <p:strVal val="visible"/>
                                      </p:to>
                                    </p:set>
                                    <p:animEffect transition="in" filter="fade">
                                      <p:cBhvr>
                                        <p:cTn id="7" dur="1000"/>
                                        <p:tgtEl>
                                          <p:spTgt spid="444"/>
                                        </p:tgtEl>
                                      </p:cBhvr>
                                    </p:animEffect>
                                    <p:anim calcmode="lin" valueType="num">
                                      <p:cBhvr>
                                        <p:cTn id="8" dur="1000" fill="hold"/>
                                        <p:tgtEl>
                                          <p:spTgt spid="444"/>
                                        </p:tgtEl>
                                        <p:attrNameLst>
                                          <p:attrName>ppt_x</p:attrName>
                                        </p:attrNameLst>
                                      </p:cBhvr>
                                      <p:tavLst>
                                        <p:tav tm="0">
                                          <p:val>
                                            <p:strVal val="#ppt_x"/>
                                          </p:val>
                                        </p:tav>
                                        <p:tav tm="100000">
                                          <p:val>
                                            <p:strVal val="#ppt_x"/>
                                          </p:val>
                                        </p:tav>
                                      </p:tavLst>
                                    </p:anim>
                                    <p:anim calcmode="lin" valueType="num">
                                      <p:cBhvr>
                                        <p:cTn id="9" dur="1000" fill="hold"/>
                                        <p:tgtEl>
                                          <p:spTgt spid="44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45"/>
                                        </p:tgtEl>
                                        <p:attrNameLst>
                                          <p:attrName>style.visibility</p:attrName>
                                        </p:attrNameLst>
                                      </p:cBhvr>
                                      <p:to>
                                        <p:strVal val="visible"/>
                                      </p:to>
                                    </p:set>
                                    <p:animEffect transition="in" filter="fade">
                                      <p:cBhvr>
                                        <p:cTn id="14" dur="1000"/>
                                        <p:tgtEl>
                                          <p:spTgt spid="445"/>
                                        </p:tgtEl>
                                      </p:cBhvr>
                                    </p:animEffect>
                                    <p:anim calcmode="lin" valueType="num">
                                      <p:cBhvr>
                                        <p:cTn id="15" dur="1000" fill="hold"/>
                                        <p:tgtEl>
                                          <p:spTgt spid="445"/>
                                        </p:tgtEl>
                                        <p:attrNameLst>
                                          <p:attrName>ppt_x</p:attrName>
                                        </p:attrNameLst>
                                      </p:cBhvr>
                                      <p:tavLst>
                                        <p:tav tm="0">
                                          <p:val>
                                            <p:strVal val="#ppt_x"/>
                                          </p:val>
                                        </p:tav>
                                        <p:tav tm="100000">
                                          <p:val>
                                            <p:strVal val="#ppt_x"/>
                                          </p:val>
                                        </p:tav>
                                      </p:tavLst>
                                    </p:anim>
                                    <p:anim calcmode="lin" valueType="num">
                                      <p:cBhvr>
                                        <p:cTn id="16" dur="1000" fill="hold"/>
                                        <p:tgtEl>
                                          <p:spTgt spid="4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 grpId="0" animBg="1"/>
      <p:bldP spid="44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49" name="矩形"/>
          <p:cNvSpPr/>
          <p:nvPr/>
        </p:nvSpPr>
        <p:spPr>
          <a:xfrm>
            <a:off x="1425064" y="305039"/>
            <a:ext cx="5004213"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银行结算账户的管理</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450" name="表格"/>
          <p:cNvGraphicFramePr>
            <a:graphicFrameLocks noGrp="1"/>
          </p:cNvGraphicFramePr>
          <p:nvPr/>
        </p:nvGraphicFramePr>
        <p:xfrm>
          <a:off x="476454" y="2051765"/>
          <a:ext cx="11230025" cy="3604461"/>
        </p:xfrm>
        <a:graphic>
          <a:graphicData uri="http://schemas.openxmlformats.org/drawingml/2006/table">
            <a:tbl>
              <a:tblPr bandRow="1">
                <a:noFill/>
              </a:tblPr>
              <a:tblGrid>
                <a:gridCol w="1800186"/>
                <a:gridCol w="9429839"/>
              </a:tblGrid>
              <a:tr h="460336">
                <a:tc>
                  <a:txBody>
                    <a:bodyPr/>
                    <a:lstStyle/>
                    <a:p>
                      <a:pPr marL="0" indent="0" algn="ctr">
                        <a:lnSpc>
                          <a:spcPct val="150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项目</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1355661">
                <a:tc>
                  <a:txBody>
                    <a:bodyPr/>
                    <a:lstStyle/>
                    <a:p>
                      <a:pPr marL="0" indent="0" algn="ctr">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实名制管理</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l">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（１）存款人应以实名开立银行结算账户</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（2）存款人不得出租、出借银行结算账户，不得利用银行结算账户套取银行信用或进行洗钱活动</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894232">
                <a:tc>
                  <a:txBody>
                    <a:bodyPr/>
                    <a:lstStyle/>
                    <a:p>
                      <a:pPr marL="0" indent="0" algn="ctr">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账户资金的管理</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l">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除国家法律、行政法规另有规定外，银行不得为任何单位或者个人查询账户情况，不得为任何单位或者个人冻结、扣划款项，不得停止单位、个人存款的正常支付</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894232">
                <a:tc>
                  <a:txBody>
                    <a:bodyPr/>
                    <a:lstStyle/>
                    <a:p>
                      <a:pPr marL="0" indent="0" algn="ctr">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变更事项的管理</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l">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存款人申请临时存款账户展期，变更、撤销单位银行结算账户以及补（换）发开户许可证时，可由法定代表人或单位负责人直接办理，也可授权他人办理</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450"/>
                                        </p:tgtEl>
                                        <p:attrNameLst>
                                          <p:attrName>style.visibility</p:attrName>
                                        </p:attrNameLst>
                                      </p:cBhvr>
                                      <p:to>
                                        <p:strVal val="visible"/>
                                      </p:to>
                                    </p:set>
                                    <p:animEffect transition="in" filter="barn(inHorizontal)">
                                      <p:cBhvr>
                                        <p:cTn id="7" dur="500"/>
                                        <p:tgtEl>
                                          <p:spTgt spid="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51" name="矩形"/>
          <p:cNvSpPr/>
          <p:nvPr/>
        </p:nvSpPr>
        <p:spPr>
          <a:xfrm>
            <a:off x="1425064" y="305039"/>
            <a:ext cx="6329145"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考点３：各类银行结算账户的开立和使用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452" name="表格"/>
          <p:cNvGraphicFramePr>
            <a:graphicFrameLocks noGrp="1"/>
          </p:cNvGraphicFramePr>
          <p:nvPr/>
        </p:nvGraphicFramePr>
        <p:xfrm>
          <a:off x="476454" y="1561515"/>
          <a:ext cx="11230025" cy="4570970"/>
        </p:xfrm>
        <a:graphic>
          <a:graphicData uri="http://schemas.openxmlformats.org/drawingml/2006/table">
            <a:tbl>
              <a:tblPr bandRow="1">
                <a:noFill/>
              </a:tblPr>
              <a:tblGrid>
                <a:gridCol w="1800186"/>
                <a:gridCol w="9429839"/>
              </a:tblGrid>
              <a:tr h="476004">
                <a:tc>
                  <a:txBody>
                    <a:bodyPr/>
                    <a:lstStyle/>
                    <a:p>
                      <a:pPr marL="0" indent="0" algn="ctr">
                        <a:lnSpc>
                          <a:spcPct val="150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项目</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3174005">
                <a:tc>
                  <a:txBody>
                    <a:bodyPr/>
                    <a:lstStyle/>
                    <a:p>
                      <a:pPr marL="0" indent="0" algn="ctr">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预留银行签章的管理</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l">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单位遗失预留公章或财务专用章的，应向开户银行出具书面申请、开户许可证、营业执照等相关证明文件；更换预留公章或财务专用章时，应向开户银行出具书面申请、原预留公章或财务专用章等相关证明文件</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（2）单位存款人申请变更预留公章或财务专用章，可由法定代表人或单位负责人直接办理，也可授权他人办理</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（3）个人遗失或更换预留个人印章或更换签字人时，应向开户银行出具经签名确认的书面申请，以及原预留印章或签字人的个人身份证件</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E7E8E9"/>
                    </a:solidFill>
                  </a:tcPr>
                </a:tc>
              </a:tr>
              <a:tr h="920961">
                <a:tc>
                  <a:txBody>
                    <a:bodyPr/>
                    <a:lstStyle/>
                    <a:p>
                      <a:pPr marL="0" indent="0" algn="ctr">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对账管理</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l">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银行结算账户的存款人应与银行按规定核对账务。存款人收到对账单或对账信息后，应及时核对账务并在规定期限内向银行发出对账回单或确认信息</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52"/>
                                        </p:tgtEl>
                                        <p:attrNameLst>
                                          <p:attrName>style.visibility</p:attrName>
                                        </p:attrNameLst>
                                      </p:cBhvr>
                                      <p:to>
                                        <p:strVal val="visible"/>
                                      </p:to>
                                    </p:set>
                                    <p:animEffect transition="in" filter="wheel(4)">
                                      <p:cBhvr>
                                        <p:cTn id="7" dur="2000"/>
                                        <p:tgtEl>
                                          <p:spTgt spid="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53" name="矩形"/>
          <p:cNvSpPr/>
          <p:nvPr/>
        </p:nvSpPr>
        <p:spPr>
          <a:xfrm>
            <a:off x="1425064" y="305039"/>
            <a:ext cx="6329145"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考点３：各类银行结算账户的开立和使用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454" name="矩形"/>
          <p:cNvSpPr/>
          <p:nvPr/>
        </p:nvSpPr>
        <p:spPr>
          <a:xfrm>
            <a:off x="1640947" y="1651888"/>
            <a:ext cx="5110494"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银行结算账户管理的具体内容</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455" name="剪去对角的矩形"/>
          <p:cNvSpPr/>
          <p:nvPr/>
        </p:nvSpPr>
        <p:spPr>
          <a:xfrm>
            <a:off x="1520297" y="1651253"/>
            <a:ext cx="5315186" cy="525778"/>
          </a:xfrm>
          <a:prstGeom prst="snip2DiagRect">
            <a:avLst>
              <a:gd name="adj1" fmla="val 0"/>
              <a:gd name="adj2" fmla="val 13856"/>
            </a:avLst>
          </a:prstGeom>
          <a:noFill/>
          <a:ln w="25400" cap="flat" cmpd="sng">
            <a:solidFill>
              <a:srgbClr val="4BACC6"/>
            </a:solidFill>
            <a:prstDash val="solid"/>
            <a:round/>
          </a:ln>
        </p:spPr>
        <p:txBody>
          <a:bodyPr rtlCol="0" anchor="ctr"/>
          <a:lstStyle/>
          <a:p>
            <a:pPr algn="ctr"/>
          </a:p>
        </p:txBody>
      </p:sp>
      <p:sp>
        <p:nvSpPr>
          <p:cNvPr id="456" name="矩形"/>
          <p:cNvSpPr/>
          <p:nvPr/>
        </p:nvSpPr>
        <p:spPr>
          <a:xfrm>
            <a:off x="1288656" y="2543136"/>
            <a:ext cx="9440812" cy="175323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单选】根据支付结算法律制度的规定，关于银行结算账户管理的下列表述中，不正确的是（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 存款人可以出借银行结算账户		　B. 存款人不得出租银行结算账户</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 存款人应当以实名开立银行结算账户　　　D. 存款人不得利用银行结算账户洗钱</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57" name="矩形"/>
          <p:cNvSpPr/>
          <p:nvPr/>
        </p:nvSpPr>
        <p:spPr>
          <a:xfrm>
            <a:off x="1285855" y="4524306"/>
            <a:ext cx="1501565"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4"/>
                                        </p:tgtEl>
                                        <p:attrNameLst>
                                          <p:attrName>style.visibility</p:attrName>
                                        </p:attrNameLst>
                                      </p:cBhvr>
                                      <p:to>
                                        <p:strVal val="visible"/>
                                      </p:to>
                                    </p:set>
                                    <p:animEffect transition="in" filter="fade">
                                      <p:cBhvr>
                                        <p:cTn id="7" dur="1000"/>
                                        <p:tgtEl>
                                          <p:spTgt spid="454"/>
                                        </p:tgtEl>
                                      </p:cBhvr>
                                    </p:animEffect>
                                    <p:anim calcmode="lin" valueType="num">
                                      <p:cBhvr>
                                        <p:cTn id="8" dur="1000" fill="hold"/>
                                        <p:tgtEl>
                                          <p:spTgt spid="454"/>
                                        </p:tgtEl>
                                        <p:attrNameLst>
                                          <p:attrName>ppt_x</p:attrName>
                                        </p:attrNameLst>
                                      </p:cBhvr>
                                      <p:tavLst>
                                        <p:tav tm="0">
                                          <p:val>
                                            <p:strVal val="#ppt_x"/>
                                          </p:val>
                                        </p:tav>
                                        <p:tav tm="100000">
                                          <p:val>
                                            <p:strVal val="#ppt_x"/>
                                          </p:val>
                                        </p:tav>
                                      </p:tavLst>
                                    </p:anim>
                                    <p:anim calcmode="lin" valueType="num">
                                      <p:cBhvr>
                                        <p:cTn id="9" dur="1000" fill="hold"/>
                                        <p:tgtEl>
                                          <p:spTgt spid="45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55"/>
                                        </p:tgtEl>
                                        <p:attrNameLst>
                                          <p:attrName>style.visibility</p:attrName>
                                        </p:attrNameLst>
                                      </p:cBhvr>
                                      <p:to>
                                        <p:strVal val="visible"/>
                                      </p:to>
                                    </p:set>
                                    <p:animEffect transition="in" filter="fade">
                                      <p:cBhvr>
                                        <p:cTn id="12" dur="1000"/>
                                        <p:tgtEl>
                                          <p:spTgt spid="455"/>
                                        </p:tgtEl>
                                      </p:cBhvr>
                                    </p:animEffect>
                                    <p:anim calcmode="lin" valueType="num">
                                      <p:cBhvr>
                                        <p:cTn id="13" dur="1000" fill="hold"/>
                                        <p:tgtEl>
                                          <p:spTgt spid="455"/>
                                        </p:tgtEl>
                                        <p:attrNameLst>
                                          <p:attrName>ppt_x</p:attrName>
                                        </p:attrNameLst>
                                      </p:cBhvr>
                                      <p:tavLst>
                                        <p:tav tm="0">
                                          <p:val>
                                            <p:strVal val="#ppt_x"/>
                                          </p:val>
                                        </p:tav>
                                        <p:tav tm="100000">
                                          <p:val>
                                            <p:strVal val="#ppt_x"/>
                                          </p:val>
                                        </p:tav>
                                      </p:tavLst>
                                    </p:anim>
                                    <p:anim calcmode="lin" valueType="num">
                                      <p:cBhvr>
                                        <p:cTn id="14" dur="1000" fill="hold"/>
                                        <p:tgtEl>
                                          <p:spTgt spid="45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56"/>
                                        </p:tgtEl>
                                        <p:attrNameLst>
                                          <p:attrName>style.visibility</p:attrName>
                                        </p:attrNameLst>
                                      </p:cBhvr>
                                      <p:to>
                                        <p:strVal val="visible"/>
                                      </p:to>
                                    </p:set>
                                    <p:animEffect transition="in" filter="fade">
                                      <p:cBhvr>
                                        <p:cTn id="19" dur="1000"/>
                                        <p:tgtEl>
                                          <p:spTgt spid="456"/>
                                        </p:tgtEl>
                                      </p:cBhvr>
                                    </p:animEffect>
                                    <p:anim calcmode="lin" valueType="num">
                                      <p:cBhvr>
                                        <p:cTn id="20" dur="1000" fill="hold"/>
                                        <p:tgtEl>
                                          <p:spTgt spid="456"/>
                                        </p:tgtEl>
                                        <p:attrNameLst>
                                          <p:attrName>ppt_x</p:attrName>
                                        </p:attrNameLst>
                                      </p:cBhvr>
                                      <p:tavLst>
                                        <p:tav tm="0">
                                          <p:val>
                                            <p:strVal val="#ppt_x"/>
                                          </p:val>
                                        </p:tav>
                                        <p:tav tm="100000">
                                          <p:val>
                                            <p:strVal val="#ppt_x"/>
                                          </p:val>
                                        </p:tav>
                                      </p:tavLst>
                                    </p:anim>
                                    <p:anim calcmode="lin" valueType="num">
                                      <p:cBhvr>
                                        <p:cTn id="21" dur="1000" fill="hold"/>
                                        <p:tgtEl>
                                          <p:spTgt spid="45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57"/>
                                        </p:tgtEl>
                                        <p:attrNameLst>
                                          <p:attrName>style.visibility</p:attrName>
                                        </p:attrNameLst>
                                      </p:cBhvr>
                                      <p:to>
                                        <p:strVal val="visible"/>
                                      </p:to>
                                    </p:set>
                                    <p:animEffect transition="in" filter="fade">
                                      <p:cBhvr>
                                        <p:cTn id="26" dur="1000"/>
                                        <p:tgtEl>
                                          <p:spTgt spid="457"/>
                                        </p:tgtEl>
                                      </p:cBhvr>
                                    </p:animEffect>
                                    <p:anim calcmode="lin" valueType="num">
                                      <p:cBhvr>
                                        <p:cTn id="27" dur="1000" fill="hold"/>
                                        <p:tgtEl>
                                          <p:spTgt spid="457"/>
                                        </p:tgtEl>
                                        <p:attrNameLst>
                                          <p:attrName>ppt_x</p:attrName>
                                        </p:attrNameLst>
                                      </p:cBhvr>
                                      <p:tavLst>
                                        <p:tav tm="0">
                                          <p:val>
                                            <p:strVal val="#ppt_x"/>
                                          </p:val>
                                        </p:tav>
                                        <p:tav tm="100000">
                                          <p:val>
                                            <p:strVal val="#ppt_x"/>
                                          </p:val>
                                        </p:tav>
                                      </p:tavLst>
                                    </p:anim>
                                    <p:anim calcmode="lin" valueType="num">
                                      <p:cBhvr>
                                        <p:cTn id="28" dur="1000" fill="hold"/>
                                        <p:tgtEl>
                                          <p:spTgt spid="4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 grpId="0" animBg="1"/>
      <p:bldP spid="455" grpId="0" animBg="1"/>
      <p:bldP spid="456" grpId="0" animBg="1"/>
      <p:bldP spid="45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58" name="矩形"/>
          <p:cNvSpPr/>
          <p:nvPr/>
        </p:nvSpPr>
        <p:spPr>
          <a:xfrm>
            <a:off x="1425064" y="305039"/>
            <a:ext cx="6329145"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考点３：各类银行结算账户的开立和使用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459" name="矩形"/>
          <p:cNvSpPr/>
          <p:nvPr/>
        </p:nvSpPr>
        <p:spPr>
          <a:xfrm>
            <a:off x="1428728" y="1971645"/>
            <a:ext cx="9468826" cy="258445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多选】根据支付结算法律制度的规定，关于单位存款人申请变更预留银行的单位财务专用章的下列表述中，正确的有（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 需提供原预留的单位财务专用章				</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B. 需提供单位书面申请</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C. 需重新开立单位存款账户						</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Ｄ</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可由法定代表人直接办理，也可授权他人办理</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60" name="矩形"/>
          <p:cNvSpPr/>
          <p:nvPr/>
        </p:nvSpPr>
        <p:spPr>
          <a:xfrm>
            <a:off x="1428728" y="4867201"/>
            <a:ext cx="1708871"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9"/>
                                        </p:tgtEl>
                                        <p:attrNameLst>
                                          <p:attrName>style.visibility</p:attrName>
                                        </p:attrNameLst>
                                      </p:cBhvr>
                                      <p:to>
                                        <p:strVal val="visible"/>
                                      </p:to>
                                    </p:set>
                                    <p:animEffect transition="in" filter="fade">
                                      <p:cBhvr>
                                        <p:cTn id="7" dur="1000"/>
                                        <p:tgtEl>
                                          <p:spTgt spid="459"/>
                                        </p:tgtEl>
                                      </p:cBhvr>
                                    </p:animEffect>
                                    <p:anim calcmode="lin" valueType="num">
                                      <p:cBhvr>
                                        <p:cTn id="8" dur="1000" fill="hold"/>
                                        <p:tgtEl>
                                          <p:spTgt spid="459"/>
                                        </p:tgtEl>
                                        <p:attrNameLst>
                                          <p:attrName>ppt_x</p:attrName>
                                        </p:attrNameLst>
                                      </p:cBhvr>
                                      <p:tavLst>
                                        <p:tav tm="0">
                                          <p:val>
                                            <p:strVal val="#ppt_x"/>
                                          </p:val>
                                        </p:tav>
                                        <p:tav tm="100000">
                                          <p:val>
                                            <p:strVal val="#ppt_x"/>
                                          </p:val>
                                        </p:tav>
                                      </p:tavLst>
                                    </p:anim>
                                    <p:anim calcmode="lin" valueType="num">
                                      <p:cBhvr>
                                        <p:cTn id="9" dur="1000" fill="hold"/>
                                        <p:tgtEl>
                                          <p:spTgt spid="45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60"/>
                                        </p:tgtEl>
                                        <p:attrNameLst>
                                          <p:attrName>style.visibility</p:attrName>
                                        </p:attrNameLst>
                                      </p:cBhvr>
                                      <p:to>
                                        <p:strVal val="visible"/>
                                      </p:to>
                                    </p:set>
                                    <p:animEffect transition="in" filter="fade">
                                      <p:cBhvr>
                                        <p:cTn id="14" dur="1000"/>
                                        <p:tgtEl>
                                          <p:spTgt spid="460"/>
                                        </p:tgtEl>
                                      </p:cBhvr>
                                    </p:animEffect>
                                    <p:anim calcmode="lin" valueType="num">
                                      <p:cBhvr>
                                        <p:cTn id="15" dur="1000" fill="hold"/>
                                        <p:tgtEl>
                                          <p:spTgt spid="460"/>
                                        </p:tgtEl>
                                        <p:attrNameLst>
                                          <p:attrName>ppt_x</p:attrName>
                                        </p:attrNameLst>
                                      </p:cBhvr>
                                      <p:tavLst>
                                        <p:tav tm="0">
                                          <p:val>
                                            <p:strVal val="#ppt_x"/>
                                          </p:val>
                                        </p:tav>
                                        <p:tav tm="100000">
                                          <p:val>
                                            <p:strVal val="#ppt_x"/>
                                          </p:val>
                                        </p:tav>
                                      </p:tavLst>
                                    </p:anim>
                                    <p:anim calcmode="lin" valueType="num">
                                      <p:cBhvr>
                                        <p:cTn id="16" dur="1000" fill="hold"/>
                                        <p:tgtEl>
                                          <p:spTgt spid="4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 grpId="0" animBg="1"/>
      <p:bldP spid="46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7" name="矩形"/>
          <p:cNvSpPr/>
          <p:nvPr/>
        </p:nvSpPr>
        <p:spPr>
          <a:xfrm>
            <a:off x="900247" y="428399"/>
            <a:ext cx="722814" cy="584775"/>
          </a:xfrm>
          <a:prstGeom prst="rect">
            <a:avLst/>
          </a:prstGeom>
          <a:noFill/>
          <a:ln w="9525" cap="flat" cmpd="sng">
            <a:noFill/>
            <a:prstDash val="solid"/>
            <a:miter/>
          </a:ln>
        </p:spPr>
        <p:txBody>
          <a:bodyPr rtlCol="0" anchor="ctr"/>
          <a:lstStyle/>
          <a:p>
            <a:pPr algn="ctr"/>
          </a:p>
        </p:txBody>
      </p:sp>
      <p:sp>
        <p:nvSpPr>
          <p:cNvPr id="68" name="矩形"/>
          <p:cNvSpPr/>
          <p:nvPr/>
        </p:nvSpPr>
        <p:spPr>
          <a:xfrm>
            <a:off x="1342541" y="2460226"/>
            <a:ext cx="9905190" cy="258445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单选】根据支付结算法律制度的规定，银行没有为存款人垫付资金的义务体现了（   ）的原则。</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．银行不垫款原则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．恪守信用原则</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．履约付款原则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．谁的钱进谁的账，由谁支配原则</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71" name="组合"/>
          <p:cNvGrpSpPr/>
          <p:nvPr/>
        </p:nvGrpSpPr>
        <p:grpSpPr>
          <a:xfrm>
            <a:off x="1454364" y="1533261"/>
            <a:ext cx="4954904" cy="603249"/>
            <a:chOff x="1454364" y="1533261"/>
            <a:chExt cx="4954904" cy="603249"/>
          </a:xfrm>
        </p:grpSpPr>
        <p:sp>
          <p:nvSpPr>
            <p:cNvPr id="69" name="矩形"/>
            <p:cNvSpPr/>
            <p:nvPr/>
          </p:nvSpPr>
          <p:spPr>
            <a:xfrm>
              <a:off x="1636610" y="1594220"/>
              <a:ext cx="4526280" cy="453390"/>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考查角度</a:t>
              </a: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支付结算原则的具体运用</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70" name="剪去对角的矩形"/>
            <p:cNvSpPr/>
            <p:nvPr/>
          </p:nvSpPr>
          <p:spPr>
            <a:xfrm>
              <a:off x="1454364" y="1533261"/>
              <a:ext cx="4954904" cy="603249"/>
            </a:xfrm>
            <a:prstGeom prst="snip2DiagRect">
              <a:avLst>
                <a:gd name="adj1" fmla="val 0"/>
                <a:gd name="adj2" fmla="val 15634"/>
              </a:avLst>
            </a:prstGeom>
            <a:noFill/>
            <a:ln w="25400" cap="flat" cmpd="sng">
              <a:solidFill>
                <a:srgbClr val="4BACC6"/>
              </a:solidFill>
              <a:prstDash val="solid"/>
              <a:round/>
            </a:ln>
          </p:spPr>
          <p:txBody>
            <a:bodyPr rtlCol="0" anchor="ctr"/>
            <a:lstStyle/>
            <a:p>
              <a:pPr algn="ctr"/>
            </a:p>
          </p:txBody>
        </p:sp>
      </p:grpSp>
      <p:sp>
        <p:nvSpPr>
          <p:cNvPr id="72" name="矩形"/>
          <p:cNvSpPr/>
          <p:nvPr/>
        </p:nvSpPr>
        <p:spPr>
          <a:xfrm>
            <a:off x="1425064" y="305039"/>
            <a:ext cx="4448596"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考点1：支付结算的原则</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endParaRPr>
          </a:p>
        </p:txBody>
      </p:sp>
      <p:sp>
        <p:nvSpPr>
          <p:cNvPr id="73" name="矩形"/>
          <p:cNvSpPr/>
          <p:nvPr/>
        </p:nvSpPr>
        <p:spPr>
          <a:xfrm>
            <a:off x="1343651" y="5066033"/>
            <a:ext cx="1385569" cy="4914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advTm="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p:tgtEl>
                                          <p:spTgt spid="71"/>
                                        </p:tgtEl>
                                        <p:attrNameLst>
                                          <p:attrName>ppt_y</p:attrName>
                                        </p:attrNameLst>
                                      </p:cBhvr>
                                      <p:tavLst>
                                        <p:tav tm="0">
                                          <p:val>
                                            <p:strVal val="#ppt_y+#ppt_h*1.125000"/>
                                          </p:val>
                                        </p:tav>
                                        <p:tav tm="100000">
                                          <p:val>
                                            <p:strVal val="#ppt_y"/>
                                          </p:val>
                                        </p:tav>
                                      </p:tavLst>
                                    </p:anim>
                                    <p:animEffect transition="in" filter="wipe(up)">
                                      <p:cBhvr>
                                        <p:cTn id="8" dur="500"/>
                                        <p:tgtEl>
                                          <p:spTgt spid="7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8"/>
                                        </p:tgtEl>
                                        <p:attrNameLst>
                                          <p:attrName>style.visibility</p:attrName>
                                        </p:attrNameLst>
                                      </p:cBhvr>
                                      <p:to>
                                        <p:strVal val="visible"/>
                                      </p:to>
                                    </p:set>
                                    <p:anim calcmode="lin" valueType="num">
                                      <p:cBhvr additive="base">
                                        <p:cTn id="13" dur="500"/>
                                        <p:tgtEl>
                                          <p:spTgt spid="68"/>
                                        </p:tgtEl>
                                        <p:attrNameLst>
                                          <p:attrName>ppt_y</p:attrName>
                                        </p:attrNameLst>
                                      </p:cBhvr>
                                      <p:tavLst>
                                        <p:tav tm="0">
                                          <p:val>
                                            <p:strVal val="#ppt_y+#ppt_h*1.125000"/>
                                          </p:val>
                                        </p:tav>
                                        <p:tav tm="100000">
                                          <p:val>
                                            <p:strVal val="#ppt_y"/>
                                          </p:val>
                                        </p:tav>
                                      </p:tavLst>
                                    </p:anim>
                                    <p:animEffect transition="in" filter="wipe(up)">
                                      <p:cBhvr>
                                        <p:cTn id="14" dur="500"/>
                                        <p:tgtEl>
                                          <p:spTgt spid="6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73"/>
                                        </p:tgtEl>
                                        <p:attrNameLst>
                                          <p:attrName>style.visibility</p:attrName>
                                        </p:attrNameLst>
                                      </p:cBhvr>
                                      <p:to>
                                        <p:strVal val="visible"/>
                                      </p:to>
                                    </p:set>
                                    <p:anim calcmode="lin" valueType="num">
                                      <p:cBhvr additive="base">
                                        <p:cTn id="19" dur="500"/>
                                        <p:tgtEl>
                                          <p:spTgt spid="73"/>
                                        </p:tgtEl>
                                        <p:attrNameLst>
                                          <p:attrName>ppt_y</p:attrName>
                                        </p:attrNameLst>
                                      </p:cBhvr>
                                      <p:tavLst>
                                        <p:tav tm="0">
                                          <p:val>
                                            <p:strVal val="#ppt_y+#ppt_h*1.125000"/>
                                          </p:val>
                                        </p:tav>
                                        <p:tav tm="100000">
                                          <p:val>
                                            <p:strVal val="#ppt_y"/>
                                          </p:val>
                                        </p:tav>
                                      </p:tavLst>
                                    </p:anim>
                                    <p:animEffect transition="in" filter="wipe(up)">
                                      <p:cBhvr>
                                        <p:cTn id="2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1" grpId="0" animBg="1"/>
      <p:bldP spid="7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61" name="椭圆"/>
          <p:cNvSpPr/>
          <p:nvPr/>
        </p:nvSpPr>
        <p:spPr>
          <a:xfrm>
            <a:off x="5082443" y="1149061"/>
            <a:ext cx="2036774" cy="2049536"/>
          </a:xfrm>
          <a:prstGeom prst="ellipse">
            <a:avLst/>
          </a:prstGeom>
          <a:solidFill>
            <a:schemeClr val="accent4"/>
          </a:solidFill>
          <a:ln w="12700" cap="flat" cmpd="sng">
            <a:noFill/>
            <a:prstDash val="solid"/>
            <a:round/>
          </a:ln>
        </p:spPr>
        <p:txBody>
          <a:bodyPr rtlCol="0" anchor="ctr"/>
          <a:lstStyle/>
          <a:p>
            <a:pPr algn="ctr"/>
          </a:p>
        </p:txBody>
      </p:sp>
      <p:sp>
        <p:nvSpPr>
          <p:cNvPr id="462" name="矩形"/>
          <p:cNvSpPr/>
          <p:nvPr/>
        </p:nvSpPr>
        <p:spPr>
          <a:xfrm>
            <a:off x="4090645" y="3406433"/>
            <a:ext cx="4020049" cy="734377"/>
          </a:xfrm>
          <a:prstGeom prst="rect">
            <a:avLst/>
          </a:prstGeom>
          <a:noFill/>
          <a:ln w="9525" cap="flat" cmpd="sng">
            <a:noFill/>
            <a:prstDash val="solid"/>
            <a:miter/>
          </a:ln>
        </p:spPr>
        <p:txBody>
          <a:bodyPr vert="horz" wrap="square" lIns="91440" tIns="45720" rIns="91440" bIns="45720" anchor="t" anchorCtr="0">
            <a:spAutoFit/>
          </a:bodyPr>
          <a:lstStyle/>
          <a:p>
            <a:pPr marL="0" indent="25400" algn="ctr">
              <a:lnSpc>
                <a:spcPct val="150000"/>
              </a:lnSpc>
              <a:spcBef>
                <a:spcPts val="0"/>
              </a:spcBef>
              <a:spcAft>
                <a:spcPts val="0"/>
              </a:spcAft>
              <a:buNone/>
            </a:pPr>
            <a:r>
              <a:rPr lang="en-US" altLang="zh-CN" sz="28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 </a:t>
            </a:r>
            <a:r>
              <a:rPr lang="zh-CN" altLang="en-US" sz="28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银行非现金支付业务</a:t>
            </a:r>
            <a:endParaRPr lang="zh-CN" altLang="en-US" sz="2800" b="1"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endParaRPr>
          </a:p>
        </p:txBody>
      </p:sp>
      <p:sp>
        <p:nvSpPr>
          <p:cNvPr id="463" name="矩形"/>
          <p:cNvSpPr/>
          <p:nvPr/>
        </p:nvSpPr>
        <p:spPr>
          <a:xfrm>
            <a:off x="5086455" y="1832499"/>
            <a:ext cx="1972436" cy="634365"/>
          </a:xfrm>
          <a:prstGeom prst="rect">
            <a:avLst/>
          </a:prstGeom>
          <a:noFill/>
          <a:ln w="9525" cap="flat" cmpd="sng">
            <a:noFill/>
            <a:prstDash val="solid"/>
            <a:miter/>
          </a:ln>
        </p:spPr>
        <p:txBody>
          <a:bodyPr vert="horz" wrap="square" lIns="91440" tIns="45720" rIns="91440" bIns="45720" anchor="t" anchorCtr="0">
            <a:spAutoFit/>
          </a:bodyPr>
          <a:lstStyle/>
          <a:p>
            <a:pPr marL="0" indent="0" algn="ctr" fontAlgn="auto">
              <a:lnSpc>
                <a:spcPct val="100000"/>
              </a:lnSpc>
              <a:spcBef>
                <a:spcPts val="0"/>
              </a:spcBef>
              <a:spcAft>
                <a:spcPts val="0"/>
              </a:spcAft>
              <a:buNone/>
            </a:pPr>
            <a:r>
              <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rPr>
              <a:t>第三节</a:t>
            </a:r>
            <a:endPar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1"/>
                                        </p:tgtEl>
                                        <p:attrNameLst>
                                          <p:attrName>style.visibility</p:attrName>
                                        </p:attrNameLst>
                                      </p:cBhvr>
                                      <p:to>
                                        <p:strVal val="visible"/>
                                      </p:to>
                                    </p:set>
                                    <p:anim calcmode="lin" valueType="num">
                                      <p:cBhvr>
                                        <p:cTn id="7" dur="500" fill="hold"/>
                                        <p:tgtEl>
                                          <p:spTgt spid="461"/>
                                        </p:tgtEl>
                                        <p:attrNameLst>
                                          <p:attrName>ppt_w</p:attrName>
                                        </p:attrNameLst>
                                      </p:cBhvr>
                                      <p:tavLst>
                                        <p:tav tm="0">
                                          <p:val>
                                            <p:fltVal val="0"/>
                                          </p:val>
                                        </p:tav>
                                        <p:tav tm="100000">
                                          <p:val>
                                            <p:strVal val="#ppt_w"/>
                                          </p:val>
                                        </p:tav>
                                      </p:tavLst>
                                    </p:anim>
                                    <p:anim calcmode="lin" valueType="num">
                                      <p:cBhvr>
                                        <p:cTn id="8" dur="500" fill="hold"/>
                                        <p:tgtEl>
                                          <p:spTgt spid="461"/>
                                        </p:tgtEl>
                                        <p:attrNameLst>
                                          <p:attrName>ppt_h</p:attrName>
                                        </p:attrNameLst>
                                      </p:cBhvr>
                                      <p:tavLst>
                                        <p:tav tm="0">
                                          <p:val>
                                            <p:fltVal val="0"/>
                                          </p:val>
                                        </p:tav>
                                        <p:tav tm="100000">
                                          <p:val>
                                            <p:strVal val="#ppt_h"/>
                                          </p:val>
                                        </p:tav>
                                      </p:tavLst>
                                    </p:anim>
                                    <p:animEffect transition="in" filter="fade">
                                      <p:cBhvr>
                                        <p:cTn id="9" dur="500"/>
                                        <p:tgtEl>
                                          <p:spTgt spid="461"/>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63"/>
                                        </p:tgtEl>
                                        <p:attrNameLst>
                                          <p:attrName>style.visibility</p:attrName>
                                        </p:attrNameLst>
                                      </p:cBhvr>
                                      <p:to>
                                        <p:strVal val="visible"/>
                                      </p:to>
                                    </p:set>
                                    <p:animEffect transition="in" filter="fade">
                                      <p:cBhvr>
                                        <p:cTn id="13" dur="500"/>
                                        <p:tgtEl>
                                          <p:spTgt spid="463"/>
                                        </p:tgtEl>
                                      </p:cBhvr>
                                    </p:animEffect>
                                  </p:childTnLst>
                                </p:cTn>
                              </p:par>
                            </p:childTnLst>
                          </p:cTn>
                        </p:par>
                        <p:par>
                          <p:cTn id="14" fill="hold">
                            <p:stCondLst>
                              <p:cond delay="1000"/>
                            </p:stCondLst>
                            <p:childTnLst>
                              <p:par>
                                <p:cTn id="15" presetID="42" presetClass="entr" presetSubtype="0" fill="hold" grpId="0" nodeType="afterEffect">
                                  <p:stCondLst>
                                    <p:cond delay="0"/>
                                  </p:stCondLst>
                                  <p:iterate type="lt">
                                    <p:tmPct val="0"/>
                                  </p:iterate>
                                  <p:childTnLst>
                                    <p:set>
                                      <p:cBhvr>
                                        <p:cTn id="16" dur="1" fill="hold">
                                          <p:stCondLst>
                                            <p:cond delay="0"/>
                                          </p:stCondLst>
                                        </p:cTn>
                                        <p:tgtEl>
                                          <p:spTgt spid="462"/>
                                        </p:tgtEl>
                                        <p:attrNameLst>
                                          <p:attrName>style.visibility</p:attrName>
                                        </p:attrNameLst>
                                      </p:cBhvr>
                                      <p:to>
                                        <p:strVal val="visible"/>
                                      </p:to>
                                    </p:set>
                                    <p:animEffect transition="in" filter="fade">
                                      <p:cBhvr>
                                        <p:cTn id="17" dur="1000"/>
                                        <p:tgtEl>
                                          <p:spTgt spid="462"/>
                                        </p:tgtEl>
                                      </p:cBhvr>
                                    </p:animEffect>
                                    <p:anim calcmode="lin" valueType="num">
                                      <p:cBhvr>
                                        <p:cTn id="18" dur="1000" fill="hold"/>
                                        <p:tgtEl>
                                          <p:spTgt spid="462"/>
                                        </p:tgtEl>
                                        <p:attrNameLst>
                                          <p:attrName>ppt_x</p:attrName>
                                        </p:attrNameLst>
                                      </p:cBhvr>
                                      <p:tavLst>
                                        <p:tav tm="0">
                                          <p:val>
                                            <p:strVal val="#ppt_x"/>
                                          </p:val>
                                        </p:tav>
                                        <p:tav tm="100000">
                                          <p:val>
                                            <p:strVal val="#ppt_x"/>
                                          </p:val>
                                        </p:tav>
                                      </p:tavLst>
                                    </p:anim>
                                    <p:anim calcmode="lin" valueType="num">
                                      <p:cBhvr>
                                        <p:cTn id="19" dur="1000" fill="hold"/>
                                        <p:tgtEl>
                                          <p:spTgt spid="462"/>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6" presetClass="emph" presetSubtype="0" fill="hold" grpId="1" nodeType="afterEffect">
                                  <p:stCondLst>
                                    <p:cond delay="0"/>
                                  </p:stCondLst>
                                  <p:iterate type="lt">
                                    <p:tmPct val="10000"/>
                                  </p:iterate>
                                  <p:childTnLst>
                                    <p:animEffect transition="out" filter="fade">
                                      <p:cBhvr>
                                        <p:cTn id="22" dur="500" tmFilter="0, 0; .2, .5; .8, .5; 1, 0"/>
                                        <p:tgtEl>
                                          <p:spTgt spid="462"/>
                                        </p:tgtEl>
                                      </p:cBhvr>
                                    </p:animEffect>
                                    <p:animScale>
                                      <p:cBhvr>
                                        <p:cTn id="23" dur="250" autoRev="1" fill="hold"/>
                                        <p:tgtEl>
                                          <p:spTgt spid="46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 grpId="0" animBg="1"/>
      <p:bldP spid="462" grpId="0"/>
      <p:bldP spid="462" grpId="1"/>
      <p:bldP spid="46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67" name="矩形"/>
          <p:cNvSpPr/>
          <p:nvPr/>
        </p:nvSpPr>
        <p:spPr>
          <a:xfrm>
            <a:off x="1425064" y="305039"/>
            <a:ext cx="2875128"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471" name="组合"/>
          <p:cNvGrpSpPr/>
          <p:nvPr/>
        </p:nvGrpSpPr>
        <p:grpSpPr>
          <a:xfrm>
            <a:off x="1323974" y="1481455"/>
            <a:ext cx="3333335" cy="601980"/>
            <a:chOff x="1323974" y="1481455"/>
            <a:chExt cx="3333335" cy="601980"/>
          </a:xfrm>
        </p:grpSpPr>
        <p:sp>
          <p:nvSpPr>
            <p:cNvPr id="468" name="圆角矩形"/>
            <p:cNvSpPr/>
            <p:nvPr/>
          </p:nvSpPr>
          <p:spPr>
            <a:xfrm>
              <a:off x="1323974" y="1488440"/>
              <a:ext cx="3333335" cy="594994"/>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469" name="流程图: 离页连接符"/>
            <p:cNvSpPr/>
            <p:nvPr/>
          </p:nvSpPr>
          <p:spPr>
            <a:xfrm>
              <a:off x="1647824" y="1481455"/>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470" name="矩形"/>
            <p:cNvSpPr/>
            <p:nvPr/>
          </p:nvSpPr>
          <p:spPr>
            <a:xfrm>
              <a:off x="2720339" y="1524635"/>
              <a:ext cx="1614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票据概述</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472" name="矩形"/>
          <p:cNvSpPr/>
          <p:nvPr/>
        </p:nvSpPr>
        <p:spPr>
          <a:xfrm>
            <a:off x="1323974" y="2232235"/>
            <a:ext cx="9654031"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票据是指由出票人签发的、约定自己或者委托付款人在见票时或指定的日期向收款人或持票人无条件支付一定金额的有价证券。</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473" name="对象"/>
          <p:cNvGraphicFramePr>
            <a:graphicFrameLocks noChangeAspect="1"/>
          </p:cNvGraphicFramePr>
          <p:nvPr/>
        </p:nvGraphicFramePr>
        <p:xfrm>
          <a:off x="4514801" y="2957455"/>
          <a:ext cx="6286407" cy="3014624"/>
        </p:xfrm>
        <a:graphic>
          <a:graphicData uri="http://schemas.openxmlformats.org/presentationml/2006/ole">
            <mc:AlternateContent xmlns:mc="http://schemas.openxmlformats.org/markup-compatibility/2006">
              <mc:Choice xmlns:v="urn:schemas-microsoft-com:vml" Requires="v">
                <p:oleObj spid="_x0000_s8196" name="package" r:id="rId2" imgW="3557270" imgH="1717040" progId="package">
                  <p:embed/>
                </p:oleObj>
              </mc:Choice>
              <mc:Fallback>
                <p:oleObj name="package" r:id="rId2" imgW="3557270" imgH="1717040" progId="package">
                  <p:embed/>
                  <p:pic>
                    <p:nvPicPr>
                      <p:cNvPr id="0" name="对象"/>
                      <p:cNvPicPr>
                        <a:picLocks noChangeAspect="1"/>
                      </p:cNvPicPr>
                      <p:nvPr/>
                    </p:nvPicPr>
                    <p:blipFill>
                      <a:blip r:embed="rId3" cstate="print"/>
                      <a:stretch>
                        <a:fillRect/>
                      </a:stretch>
                    </p:blipFill>
                    <p:spPr>
                      <a:xfrm>
                        <a:off x="4514801" y="2957455"/>
                        <a:ext cx="6286407" cy="3014624"/>
                      </a:xfrm>
                      <a:prstGeom prst="rect">
                        <a:avLst/>
                      </a:prstGeom>
                      <a:noFill/>
                      <a:ln w="9525" cap="flat" cmpd="sng">
                        <a:noFill/>
                        <a:prstDash val="solid"/>
                        <a:miter/>
                      </a:ln>
                    </p:spPr>
                  </p:pic>
                </p:oleObj>
              </mc:Fallback>
            </mc:AlternateContent>
          </a:graphicData>
        </a:graphic>
      </p:graphicFrame>
      <p:sp>
        <p:nvSpPr>
          <p:cNvPr id="474" name="矩形"/>
          <p:cNvSpPr/>
          <p:nvPr/>
        </p:nvSpPr>
        <p:spPr>
          <a:xfrm>
            <a:off x="4838626" y="1609699"/>
            <a:ext cx="2501114" cy="358136"/>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a:t>
            </a:r>
            <a:r>
              <a:rPr lang="zh-CN" altLang="en-US" sz="1800" b="1"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票据的含义和种类</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71"/>
                                        </p:tgtEl>
                                        <p:attrNameLst>
                                          <p:attrName>style.visibility</p:attrName>
                                        </p:attrNameLst>
                                      </p:cBhvr>
                                      <p:to>
                                        <p:strVal val="visible"/>
                                      </p:to>
                                    </p:set>
                                    <p:animEffect transition="in" filter="fade">
                                      <p:cBhvr>
                                        <p:cTn id="7" dur="1000"/>
                                        <p:tgtEl>
                                          <p:spTgt spid="471"/>
                                        </p:tgtEl>
                                      </p:cBhvr>
                                    </p:animEffect>
                                    <p:anim calcmode="lin" valueType="num">
                                      <p:cBhvr>
                                        <p:cTn id="8" dur="1000" fill="hold"/>
                                        <p:tgtEl>
                                          <p:spTgt spid="471"/>
                                        </p:tgtEl>
                                        <p:attrNameLst>
                                          <p:attrName>ppt_x</p:attrName>
                                        </p:attrNameLst>
                                      </p:cBhvr>
                                      <p:tavLst>
                                        <p:tav tm="0">
                                          <p:val>
                                            <p:strVal val="#ppt_x"/>
                                          </p:val>
                                        </p:tav>
                                        <p:tav tm="100000">
                                          <p:val>
                                            <p:strVal val="#ppt_x"/>
                                          </p:val>
                                        </p:tav>
                                      </p:tavLst>
                                    </p:anim>
                                    <p:anim calcmode="lin" valueType="num">
                                      <p:cBhvr>
                                        <p:cTn id="9" dur="1000" fill="hold"/>
                                        <p:tgtEl>
                                          <p:spTgt spid="47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74"/>
                                        </p:tgtEl>
                                        <p:attrNameLst>
                                          <p:attrName>style.visibility</p:attrName>
                                        </p:attrNameLst>
                                      </p:cBhvr>
                                      <p:to>
                                        <p:strVal val="visible"/>
                                      </p:to>
                                    </p:set>
                                    <p:animEffect transition="in" filter="fade">
                                      <p:cBhvr>
                                        <p:cTn id="13" dur="1000"/>
                                        <p:tgtEl>
                                          <p:spTgt spid="474"/>
                                        </p:tgtEl>
                                      </p:cBhvr>
                                    </p:animEffect>
                                    <p:anim calcmode="lin" valueType="num">
                                      <p:cBhvr>
                                        <p:cTn id="14" dur="1000" fill="hold"/>
                                        <p:tgtEl>
                                          <p:spTgt spid="474"/>
                                        </p:tgtEl>
                                        <p:attrNameLst>
                                          <p:attrName>ppt_x</p:attrName>
                                        </p:attrNameLst>
                                      </p:cBhvr>
                                      <p:tavLst>
                                        <p:tav tm="0">
                                          <p:val>
                                            <p:strVal val="#ppt_x"/>
                                          </p:val>
                                        </p:tav>
                                        <p:tav tm="100000">
                                          <p:val>
                                            <p:strVal val="#ppt_x"/>
                                          </p:val>
                                        </p:tav>
                                      </p:tavLst>
                                    </p:anim>
                                    <p:anim calcmode="lin" valueType="num">
                                      <p:cBhvr>
                                        <p:cTn id="15" dur="1000" fill="hold"/>
                                        <p:tgtEl>
                                          <p:spTgt spid="47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72"/>
                                        </p:tgtEl>
                                        <p:attrNameLst>
                                          <p:attrName>style.visibility</p:attrName>
                                        </p:attrNameLst>
                                      </p:cBhvr>
                                      <p:to>
                                        <p:strVal val="visible"/>
                                      </p:to>
                                    </p:set>
                                    <p:animEffect transition="in" filter="fade">
                                      <p:cBhvr>
                                        <p:cTn id="19" dur="1000"/>
                                        <p:tgtEl>
                                          <p:spTgt spid="472"/>
                                        </p:tgtEl>
                                      </p:cBhvr>
                                    </p:animEffect>
                                    <p:anim calcmode="lin" valueType="num">
                                      <p:cBhvr>
                                        <p:cTn id="20" dur="1000" fill="hold"/>
                                        <p:tgtEl>
                                          <p:spTgt spid="472"/>
                                        </p:tgtEl>
                                        <p:attrNameLst>
                                          <p:attrName>ppt_x</p:attrName>
                                        </p:attrNameLst>
                                      </p:cBhvr>
                                      <p:tavLst>
                                        <p:tav tm="0">
                                          <p:val>
                                            <p:strVal val="#ppt_x"/>
                                          </p:val>
                                        </p:tav>
                                        <p:tav tm="100000">
                                          <p:val>
                                            <p:strVal val="#ppt_x"/>
                                          </p:val>
                                        </p:tav>
                                      </p:tavLst>
                                    </p:anim>
                                    <p:anim calcmode="lin" valueType="num">
                                      <p:cBhvr>
                                        <p:cTn id="21" dur="1000" fill="hold"/>
                                        <p:tgtEl>
                                          <p:spTgt spid="47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2" presetClass="entr" presetSubtype="4" fill="hold" nodeType="afterEffect">
                                  <p:stCondLst>
                                    <p:cond delay="0"/>
                                  </p:stCondLst>
                                  <p:childTnLst>
                                    <p:set>
                                      <p:cBhvr>
                                        <p:cTn id="24" dur="1" fill="hold">
                                          <p:stCondLst>
                                            <p:cond delay="0"/>
                                          </p:stCondLst>
                                        </p:cTn>
                                        <p:tgtEl>
                                          <p:spTgt spid="473"/>
                                        </p:tgtEl>
                                        <p:attrNameLst>
                                          <p:attrName>style.visibility</p:attrName>
                                        </p:attrNameLst>
                                      </p:cBhvr>
                                      <p:to>
                                        <p:strVal val="visible"/>
                                      </p:to>
                                    </p:set>
                                    <p:animEffect transition="in" filter="wipe(down)">
                                      <p:cBhvr>
                                        <p:cTn id="25" dur="500"/>
                                        <p:tgtEl>
                                          <p:spTgt spid="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 grpId="0" animBg="1"/>
      <p:bldP spid="472" grpId="0" animBg="1"/>
      <p:bldP spid="47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78" name="矩形"/>
          <p:cNvSpPr/>
          <p:nvPr/>
        </p:nvSpPr>
        <p:spPr>
          <a:xfrm>
            <a:off x="1266316" y="2064694"/>
            <a:ext cx="9650633" cy="8915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票据当事人是指在票据法律关系中，享有票据权利、承担票据义务的主体。票据当事人分为基本当事人和非基本当事人</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479" name="对象"/>
          <p:cNvGraphicFramePr>
            <a:graphicFrameLocks noChangeAspect="1"/>
          </p:cNvGraphicFramePr>
          <p:nvPr/>
        </p:nvGraphicFramePr>
        <p:xfrm>
          <a:off x="1266459" y="3047085"/>
          <a:ext cx="9692780" cy="3048818"/>
        </p:xfrm>
        <a:graphic>
          <a:graphicData uri="http://schemas.openxmlformats.org/presentationml/2006/ole">
            <mc:AlternateContent xmlns:mc="http://schemas.openxmlformats.org/markup-compatibility/2006">
              <mc:Choice xmlns:v="urn:schemas-microsoft-com:vml" Requires="v">
                <p:oleObj spid="_x0000_s9220" name="package" r:id="rId2" imgW="6144260" imgH="1940560" progId="package">
                  <p:embed/>
                </p:oleObj>
              </mc:Choice>
              <mc:Fallback>
                <p:oleObj name="package" r:id="rId2" imgW="6144260" imgH="1940560" progId="package">
                  <p:embed/>
                  <p:pic>
                    <p:nvPicPr>
                      <p:cNvPr id="0" name="对象"/>
                      <p:cNvPicPr>
                        <a:picLocks noChangeAspect="1"/>
                      </p:cNvPicPr>
                      <p:nvPr/>
                    </p:nvPicPr>
                    <p:blipFill>
                      <a:blip r:embed="rId3" cstate="print"/>
                      <a:stretch>
                        <a:fillRect/>
                      </a:stretch>
                    </p:blipFill>
                    <p:spPr>
                      <a:xfrm>
                        <a:off x="1266459" y="3047085"/>
                        <a:ext cx="9692780" cy="3048818"/>
                      </a:xfrm>
                      <a:prstGeom prst="rect">
                        <a:avLst/>
                      </a:prstGeom>
                      <a:noFill/>
                      <a:ln w="9525" cap="flat" cmpd="sng">
                        <a:noFill/>
                        <a:prstDash val="solid"/>
                        <a:miter/>
                      </a:ln>
                    </p:spPr>
                  </p:pic>
                </p:oleObj>
              </mc:Fallback>
            </mc:AlternateContent>
          </a:graphicData>
        </a:graphic>
      </p:graphicFrame>
      <p:sp>
        <p:nvSpPr>
          <p:cNvPr id="480" name="矩形"/>
          <p:cNvSpPr/>
          <p:nvPr/>
        </p:nvSpPr>
        <p:spPr>
          <a:xfrm>
            <a:off x="1266805" y="1485875"/>
            <a:ext cx="2122921" cy="358136"/>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２</a:t>
            </a:r>
            <a:r>
              <a:rPr lang="zh-CN" altLang="en-US" sz="1800" b="1"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票据的当事人</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81"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80"/>
                                        </p:tgtEl>
                                        <p:attrNameLst>
                                          <p:attrName>style.visibility</p:attrName>
                                        </p:attrNameLst>
                                      </p:cBhvr>
                                      <p:to>
                                        <p:strVal val="visible"/>
                                      </p:to>
                                    </p:set>
                                    <p:animEffect transition="in" filter="fade">
                                      <p:cBhvr>
                                        <p:cTn id="7" dur="1000"/>
                                        <p:tgtEl>
                                          <p:spTgt spid="480"/>
                                        </p:tgtEl>
                                      </p:cBhvr>
                                    </p:animEffect>
                                    <p:anim calcmode="lin" valueType="num">
                                      <p:cBhvr>
                                        <p:cTn id="8" dur="1000" fill="hold"/>
                                        <p:tgtEl>
                                          <p:spTgt spid="480"/>
                                        </p:tgtEl>
                                        <p:attrNameLst>
                                          <p:attrName>ppt_x</p:attrName>
                                        </p:attrNameLst>
                                      </p:cBhvr>
                                      <p:tavLst>
                                        <p:tav tm="0">
                                          <p:val>
                                            <p:strVal val="#ppt_x"/>
                                          </p:val>
                                        </p:tav>
                                        <p:tav tm="100000">
                                          <p:val>
                                            <p:strVal val="#ppt_x"/>
                                          </p:val>
                                        </p:tav>
                                      </p:tavLst>
                                    </p:anim>
                                    <p:anim calcmode="lin" valueType="num">
                                      <p:cBhvr>
                                        <p:cTn id="9" dur="1000" fill="hold"/>
                                        <p:tgtEl>
                                          <p:spTgt spid="48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78"/>
                                        </p:tgtEl>
                                        <p:attrNameLst>
                                          <p:attrName>style.visibility</p:attrName>
                                        </p:attrNameLst>
                                      </p:cBhvr>
                                      <p:to>
                                        <p:strVal val="visible"/>
                                      </p:to>
                                    </p:set>
                                    <p:animEffect transition="in" filter="fade">
                                      <p:cBhvr>
                                        <p:cTn id="14" dur="1000"/>
                                        <p:tgtEl>
                                          <p:spTgt spid="478"/>
                                        </p:tgtEl>
                                      </p:cBhvr>
                                    </p:animEffect>
                                    <p:anim calcmode="lin" valueType="num">
                                      <p:cBhvr>
                                        <p:cTn id="15" dur="1000" fill="hold"/>
                                        <p:tgtEl>
                                          <p:spTgt spid="478"/>
                                        </p:tgtEl>
                                        <p:attrNameLst>
                                          <p:attrName>ppt_x</p:attrName>
                                        </p:attrNameLst>
                                      </p:cBhvr>
                                      <p:tavLst>
                                        <p:tav tm="0">
                                          <p:val>
                                            <p:strVal val="#ppt_x"/>
                                          </p:val>
                                        </p:tav>
                                        <p:tav tm="100000">
                                          <p:val>
                                            <p:strVal val="#ppt_x"/>
                                          </p:val>
                                        </p:tav>
                                      </p:tavLst>
                                    </p:anim>
                                    <p:anim calcmode="lin" valueType="num">
                                      <p:cBhvr>
                                        <p:cTn id="16" dur="1000" fill="hold"/>
                                        <p:tgtEl>
                                          <p:spTgt spid="47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nodeType="clickEffect">
                                  <p:stCondLst>
                                    <p:cond delay="0"/>
                                  </p:stCondLst>
                                  <p:childTnLst>
                                    <p:set>
                                      <p:cBhvr>
                                        <p:cTn id="20" dur="1" fill="hold">
                                          <p:stCondLst>
                                            <p:cond delay="0"/>
                                          </p:stCondLst>
                                        </p:cTn>
                                        <p:tgtEl>
                                          <p:spTgt spid="479"/>
                                        </p:tgtEl>
                                        <p:attrNameLst>
                                          <p:attrName>style.visibility</p:attrName>
                                        </p:attrNameLst>
                                      </p:cBhvr>
                                      <p:to>
                                        <p:strVal val="visible"/>
                                      </p:to>
                                    </p:set>
                                    <p:animEffect transition="in" filter="barn(inHorizontal)">
                                      <p:cBhvr>
                                        <p:cTn id="21" dur="500"/>
                                        <p:tgtEl>
                                          <p:spTgt spid="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 grpId="0" animBg="1"/>
      <p:bldP spid="48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pSp>
        <p:nvGrpSpPr>
          <p:cNvPr id="487" name="组合"/>
          <p:cNvGrpSpPr/>
          <p:nvPr/>
        </p:nvGrpSpPr>
        <p:grpSpPr>
          <a:xfrm>
            <a:off x="1850312" y="1630571"/>
            <a:ext cx="7632521" cy="525777"/>
            <a:chOff x="1850312" y="1630571"/>
            <a:chExt cx="7632521" cy="525777"/>
          </a:xfrm>
        </p:grpSpPr>
        <p:sp>
          <p:nvSpPr>
            <p:cNvPr id="485" name="矩形"/>
            <p:cNvSpPr/>
            <p:nvPr/>
          </p:nvSpPr>
          <p:spPr>
            <a:xfrm>
              <a:off x="1970960" y="1630571"/>
              <a:ext cx="7511873" cy="525777"/>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票据的种类、辨析票据基本当事人与非基本当事人。</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486" name="剪去对角的矩形"/>
            <p:cNvSpPr/>
            <p:nvPr/>
          </p:nvSpPr>
          <p:spPr>
            <a:xfrm>
              <a:off x="1850312" y="1630571"/>
              <a:ext cx="7632521" cy="525777"/>
            </a:xfrm>
            <a:prstGeom prst="snip2DiagRect">
              <a:avLst>
                <a:gd name="adj1" fmla="val 0"/>
                <a:gd name="adj2" fmla="val 15560"/>
              </a:avLst>
            </a:prstGeom>
            <a:noFill/>
            <a:ln w="25400" cap="flat" cmpd="sng">
              <a:solidFill>
                <a:srgbClr val="4BACC6"/>
              </a:solidFill>
              <a:prstDash val="solid"/>
              <a:round/>
            </a:ln>
          </p:spPr>
          <p:txBody>
            <a:bodyPr rtlCol="0" anchor="ctr"/>
            <a:lstStyle/>
            <a:p>
              <a:pPr algn="ctr"/>
            </a:p>
          </p:txBody>
        </p:sp>
      </p:grpSp>
      <p:sp>
        <p:nvSpPr>
          <p:cNvPr id="488" name="矩形"/>
          <p:cNvSpPr/>
          <p:nvPr/>
        </p:nvSpPr>
        <p:spPr>
          <a:xfrm>
            <a:off x="1638834" y="2386816"/>
            <a:ext cx="8388466"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单选】下列票据中，不属于我国《票据法》所称票据的是（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．本票	B．支票		C．汇票		D．股票</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89" name="矩形"/>
          <p:cNvSpPr/>
          <p:nvPr/>
        </p:nvSpPr>
        <p:spPr>
          <a:xfrm>
            <a:off x="1638857" y="3320043"/>
            <a:ext cx="1346835" cy="4914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90" name="矩形"/>
          <p:cNvSpPr/>
          <p:nvPr/>
        </p:nvSpPr>
        <p:spPr>
          <a:xfrm>
            <a:off x="1635025" y="4194691"/>
            <a:ext cx="8388466"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多选】下列各项中，属于票据基本当事人的有（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．出票人	B．收款人	C．付款人	D．保证人</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91" name="矩形"/>
          <p:cNvSpPr/>
          <p:nvPr/>
        </p:nvSpPr>
        <p:spPr>
          <a:xfrm>
            <a:off x="1635046" y="5237960"/>
            <a:ext cx="1784350" cy="4914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92"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87"/>
                                        </p:tgtEl>
                                        <p:attrNameLst>
                                          <p:attrName>style.visibility</p:attrName>
                                        </p:attrNameLst>
                                      </p:cBhvr>
                                      <p:to>
                                        <p:strVal val="visible"/>
                                      </p:to>
                                    </p:set>
                                    <p:animEffect transition="in" filter="fade">
                                      <p:cBhvr>
                                        <p:cTn id="7" dur="1000"/>
                                        <p:tgtEl>
                                          <p:spTgt spid="487"/>
                                        </p:tgtEl>
                                      </p:cBhvr>
                                    </p:animEffect>
                                    <p:anim calcmode="lin" valueType="num">
                                      <p:cBhvr>
                                        <p:cTn id="8" dur="1000" fill="hold"/>
                                        <p:tgtEl>
                                          <p:spTgt spid="487"/>
                                        </p:tgtEl>
                                        <p:attrNameLst>
                                          <p:attrName>ppt_x</p:attrName>
                                        </p:attrNameLst>
                                      </p:cBhvr>
                                      <p:tavLst>
                                        <p:tav tm="0">
                                          <p:val>
                                            <p:strVal val="#ppt_x"/>
                                          </p:val>
                                        </p:tav>
                                        <p:tav tm="100000">
                                          <p:val>
                                            <p:strVal val="#ppt_x"/>
                                          </p:val>
                                        </p:tav>
                                      </p:tavLst>
                                    </p:anim>
                                    <p:anim calcmode="lin" valueType="num">
                                      <p:cBhvr>
                                        <p:cTn id="9" dur="1000" fill="hold"/>
                                        <p:tgtEl>
                                          <p:spTgt spid="48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88"/>
                                        </p:tgtEl>
                                        <p:attrNameLst>
                                          <p:attrName>style.visibility</p:attrName>
                                        </p:attrNameLst>
                                      </p:cBhvr>
                                      <p:to>
                                        <p:strVal val="visible"/>
                                      </p:to>
                                    </p:set>
                                    <p:animEffect transition="in" filter="fade">
                                      <p:cBhvr>
                                        <p:cTn id="14" dur="1000"/>
                                        <p:tgtEl>
                                          <p:spTgt spid="488"/>
                                        </p:tgtEl>
                                      </p:cBhvr>
                                    </p:animEffect>
                                    <p:anim calcmode="lin" valueType="num">
                                      <p:cBhvr>
                                        <p:cTn id="15" dur="1000" fill="hold"/>
                                        <p:tgtEl>
                                          <p:spTgt spid="488"/>
                                        </p:tgtEl>
                                        <p:attrNameLst>
                                          <p:attrName>ppt_x</p:attrName>
                                        </p:attrNameLst>
                                      </p:cBhvr>
                                      <p:tavLst>
                                        <p:tav tm="0">
                                          <p:val>
                                            <p:strVal val="#ppt_x"/>
                                          </p:val>
                                        </p:tav>
                                        <p:tav tm="100000">
                                          <p:val>
                                            <p:strVal val="#ppt_x"/>
                                          </p:val>
                                        </p:tav>
                                      </p:tavLst>
                                    </p:anim>
                                    <p:anim calcmode="lin" valueType="num">
                                      <p:cBhvr>
                                        <p:cTn id="16" dur="1000" fill="hold"/>
                                        <p:tgtEl>
                                          <p:spTgt spid="48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89"/>
                                        </p:tgtEl>
                                        <p:attrNameLst>
                                          <p:attrName>style.visibility</p:attrName>
                                        </p:attrNameLst>
                                      </p:cBhvr>
                                      <p:to>
                                        <p:strVal val="visible"/>
                                      </p:to>
                                    </p:set>
                                    <p:animEffect transition="in" filter="fade">
                                      <p:cBhvr>
                                        <p:cTn id="21" dur="1000"/>
                                        <p:tgtEl>
                                          <p:spTgt spid="489"/>
                                        </p:tgtEl>
                                      </p:cBhvr>
                                    </p:animEffect>
                                    <p:anim calcmode="lin" valueType="num">
                                      <p:cBhvr>
                                        <p:cTn id="22" dur="1000" fill="hold"/>
                                        <p:tgtEl>
                                          <p:spTgt spid="489"/>
                                        </p:tgtEl>
                                        <p:attrNameLst>
                                          <p:attrName>ppt_x</p:attrName>
                                        </p:attrNameLst>
                                      </p:cBhvr>
                                      <p:tavLst>
                                        <p:tav tm="0">
                                          <p:val>
                                            <p:strVal val="#ppt_x"/>
                                          </p:val>
                                        </p:tav>
                                        <p:tav tm="100000">
                                          <p:val>
                                            <p:strVal val="#ppt_x"/>
                                          </p:val>
                                        </p:tav>
                                      </p:tavLst>
                                    </p:anim>
                                    <p:anim calcmode="lin" valueType="num">
                                      <p:cBhvr>
                                        <p:cTn id="23" dur="1000" fill="hold"/>
                                        <p:tgtEl>
                                          <p:spTgt spid="48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90"/>
                                        </p:tgtEl>
                                        <p:attrNameLst>
                                          <p:attrName>style.visibility</p:attrName>
                                        </p:attrNameLst>
                                      </p:cBhvr>
                                      <p:to>
                                        <p:strVal val="visible"/>
                                      </p:to>
                                    </p:set>
                                    <p:animEffect transition="in" filter="fade">
                                      <p:cBhvr>
                                        <p:cTn id="28" dur="1000"/>
                                        <p:tgtEl>
                                          <p:spTgt spid="490"/>
                                        </p:tgtEl>
                                      </p:cBhvr>
                                    </p:animEffect>
                                    <p:anim calcmode="lin" valueType="num">
                                      <p:cBhvr>
                                        <p:cTn id="29" dur="1000" fill="hold"/>
                                        <p:tgtEl>
                                          <p:spTgt spid="490"/>
                                        </p:tgtEl>
                                        <p:attrNameLst>
                                          <p:attrName>ppt_x</p:attrName>
                                        </p:attrNameLst>
                                      </p:cBhvr>
                                      <p:tavLst>
                                        <p:tav tm="0">
                                          <p:val>
                                            <p:strVal val="#ppt_x"/>
                                          </p:val>
                                        </p:tav>
                                        <p:tav tm="100000">
                                          <p:val>
                                            <p:strVal val="#ppt_x"/>
                                          </p:val>
                                        </p:tav>
                                      </p:tavLst>
                                    </p:anim>
                                    <p:anim calcmode="lin" valueType="num">
                                      <p:cBhvr>
                                        <p:cTn id="30" dur="1000" fill="hold"/>
                                        <p:tgtEl>
                                          <p:spTgt spid="49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91"/>
                                        </p:tgtEl>
                                        <p:attrNameLst>
                                          <p:attrName>style.visibility</p:attrName>
                                        </p:attrNameLst>
                                      </p:cBhvr>
                                      <p:to>
                                        <p:strVal val="visible"/>
                                      </p:to>
                                    </p:set>
                                    <p:animEffect transition="in" filter="fade">
                                      <p:cBhvr>
                                        <p:cTn id="35" dur="1000"/>
                                        <p:tgtEl>
                                          <p:spTgt spid="491"/>
                                        </p:tgtEl>
                                      </p:cBhvr>
                                    </p:animEffect>
                                    <p:anim calcmode="lin" valueType="num">
                                      <p:cBhvr>
                                        <p:cTn id="36" dur="1000" fill="hold"/>
                                        <p:tgtEl>
                                          <p:spTgt spid="491"/>
                                        </p:tgtEl>
                                        <p:attrNameLst>
                                          <p:attrName>ppt_x</p:attrName>
                                        </p:attrNameLst>
                                      </p:cBhvr>
                                      <p:tavLst>
                                        <p:tav tm="0">
                                          <p:val>
                                            <p:strVal val="#ppt_x"/>
                                          </p:val>
                                        </p:tav>
                                        <p:tav tm="100000">
                                          <p:val>
                                            <p:strVal val="#ppt_x"/>
                                          </p:val>
                                        </p:tav>
                                      </p:tavLst>
                                    </p:anim>
                                    <p:anim calcmode="lin" valueType="num">
                                      <p:cBhvr>
                                        <p:cTn id="37" dur="1000" fill="hold"/>
                                        <p:tgtEl>
                                          <p:spTgt spid="4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7" grpId="0" animBg="1"/>
      <p:bldP spid="488" grpId="0" animBg="1"/>
      <p:bldP spid="489" grpId="0" animBg="1"/>
      <p:bldP spid="490" grpId="0" animBg="1"/>
      <p:bldP spid="49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pSp>
        <p:nvGrpSpPr>
          <p:cNvPr id="499" name="组合"/>
          <p:cNvGrpSpPr/>
          <p:nvPr/>
        </p:nvGrpSpPr>
        <p:grpSpPr>
          <a:xfrm>
            <a:off x="1078571" y="1878467"/>
            <a:ext cx="3333334" cy="601980"/>
            <a:chOff x="1078571" y="1878467"/>
            <a:chExt cx="3333334" cy="601980"/>
          </a:xfrm>
        </p:grpSpPr>
        <p:sp>
          <p:nvSpPr>
            <p:cNvPr id="496" name="圆角矩形"/>
            <p:cNvSpPr/>
            <p:nvPr/>
          </p:nvSpPr>
          <p:spPr>
            <a:xfrm>
              <a:off x="1078571" y="1885451"/>
              <a:ext cx="3333334"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497" name="流程图: 离页连接符"/>
            <p:cNvSpPr/>
            <p:nvPr/>
          </p:nvSpPr>
          <p:spPr>
            <a:xfrm>
              <a:off x="1402421" y="1878467"/>
              <a:ext cx="884553"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498" name="矩形"/>
            <p:cNvSpPr/>
            <p:nvPr/>
          </p:nvSpPr>
          <p:spPr>
            <a:xfrm>
              <a:off x="2474935" y="1921647"/>
              <a:ext cx="1614803"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fontAlgn="auto">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票据行为</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500" name="矩形"/>
          <p:cNvSpPr/>
          <p:nvPr/>
        </p:nvSpPr>
        <p:spPr>
          <a:xfrm>
            <a:off x="4593221" y="1537983"/>
            <a:ext cx="6720625"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票据行为是指票据当事人以发生票据债务为目的、以在票据上签名或盖章为权利义务成立要件的法律行为。票据行为包括出票、承兑、背书和保证。</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503" name="组合"/>
          <p:cNvGrpSpPr/>
          <p:nvPr/>
        </p:nvGrpSpPr>
        <p:grpSpPr>
          <a:xfrm>
            <a:off x="1290026" y="3241392"/>
            <a:ext cx="4340843" cy="525779"/>
            <a:chOff x="1290026" y="3241392"/>
            <a:chExt cx="4340843" cy="525779"/>
          </a:xfrm>
        </p:grpSpPr>
        <p:sp>
          <p:nvSpPr>
            <p:cNvPr id="501" name="矩形"/>
            <p:cNvSpPr/>
            <p:nvPr/>
          </p:nvSpPr>
          <p:spPr>
            <a:xfrm>
              <a:off x="1410675" y="3241392"/>
              <a:ext cx="4066114"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票据行为包括的内容</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502" name="剪去对角的矩形"/>
            <p:cNvSpPr/>
            <p:nvPr/>
          </p:nvSpPr>
          <p:spPr>
            <a:xfrm>
              <a:off x="1290026" y="3241392"/>
              <a:ext cx="4340843" cy="525779"/>
            </a:xfrm>
            <a:prstGeom prst="snip2DiagRect">
              <a:avLst>
                <a:gd name="adj1" fmla="val 0"/>
                <a:gd name="adj2" fmla="val 14814"/>
              </a:avLst>
            </a:prstGeom>
            <a:noFill/>
            <a:ln w="25400" cap="flat" cmpd="sng">
              <a:solidFill>
                <a:srgbClr val="4BACC6"/>
              </a:solidFill>
              <a:prstDash val="solid"/>
              <a:round/>
            </a:ln>
          </p:spPr>
          <p:txBody>
            <a:bodyPr rtlCol="0" anchor="ctr"/>
            <a:lstStyle/>
            <a:p>
              <a:pPr algn="ctr"/>
            </a:p>
          </p:txBody>
        </p:sp>
      </p:grpSp>
      <p:sp>
        <p:nvSpPr>
          <p:cNvPr id="504" name="矩形"/>
          <p:cNvSpPr/>
          <p:nvPr/>
        </p:nvSpPr>
        <p:spPr>
          <a:xfrm>
            <a:off x="1076308" y="4035737"/>
            <a:ext cx="10213444"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多选】根据支付结算法律制度的规定，下列各项中，属于票据行为的有（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 出票		B. 背书		C. 承兑		D. 付款</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505" name="矩形"/>
          <p:cNvSpPr/>
          <p:nvPr/>
        </p:nvSpPr>
        <p:spPr>
          <a:xfrm>
            <a:off x="1076308" y="5235869"/>
            <a:ext cx="1809162"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506"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99"/>
                                        </p:tgtEl>
                                        <p:attrNameLst>
                                          <p:attrName>style.visibility</p:attrName>
                                        </p:attrNameLst>
                                      </p:cBhvr>
                                      <p:to>
                                        <p:strVal val="visible"/>
                                      </p:to>
                                    </p:set>
                                    <p:animEffect transition="in" filter="fade">
                                      <p:cBhvr>
                                        <p:cTn id="7" dur="1000"/>
                                        <p:tgtEl>
                                          <p:spTgt spid="499"/>
                                        </p:tgtEl>
                                      </p:cBhvr>
                                    </p:animEffect>
                                    <p:anim calcmode="lin" valueType="num">
                                      <p:cBhvr>
                                        <p:cTn id="8" dur="1000" fill="hold"/>
                                        <p:tgtEl>
                                          <p:spTgt spid="499"/>
                                        </p:tgtEl>
                                        <p:attrNameLst>
                                          <p:attrName>ppt_x</p:attrName>
                                        </p:attrNameLst>
                                      </p:cBhvr>
                                      <p:tavLst>
                                        <p:tav tm="0">
                                          <p:val>
                                            <p:strVal val="#ppt_x"/>
                                          </p:val>
                                        </p:tav>
                                        <p:tav tm="100000">
                                          <p:val>
                                            <p:strVal val="#ppt_x"/>
                                          </p:val>
                                        </p:tav>
                                      </p:tavLst>
                                    </p:anim>
                                    <p:anim calcmode="lin" valueType="num">
                                      <p:cBhvr>
                                        <p:cTn id="9" dur="1000" fill="hold"/>
                                        <p:tgtEl>
                                          <p:spTgt spid="49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00"/>
                                        </p:tgtEl>
                                        <p:attrNameLst>
                                          <p:attrName>style.visibility</p:attrName>
                                        </p:attrNameLst>
                                      </p:cBhvr>
                                      <p:to>
                                        <p:strVal val="visible"/>
                                      </p:to>
                                    </p:set>
                                    <p:animEffect transition="in" filter="fade">
                                      <p:cBhvr>
                                        <p:cTn id="14" dur="1000"/>
                                        <p:tgtEl>
                                          <p:spTgt spid="500"/>
                                        </p:tgtEl>
                                      </p:cBhvr>
                                    </p:animEffect>
                                    <p:anim calcmode="lin" valueType="num">
                                      <p:cBhvr>
                                        <p:cTn id="15" dur="1000" fill="hold"/>
                                        <p:tgtEl>
                                          <p:spTgt spid="500"/>
                                        </p:tgtEl>
                                        <p:attrNameLst>
                                          <p:attrName>ppt_x</p:attrName>
                                        </p:attrNameLst>
                                      </p:cBhvr>
                                      <p:tavLst>
                                        <p:tav tm="0">
                                          <p:val>
                                            <p:strVal val="#ppt_x"/>
                                          </p:val>
                                        </p:tav>
                                        <p:tav tm="100000">
                                          <p:val>
                                            <p:strVal val="#ppt_x"/>
                                          </p:val>
                                        </p:tav>
                                      </p:tavLst>
                                    </p:anim>
                                    <p:anim calcmode="lin" valueType="num">
                                      <p:cBhvr>
                                        <p:cTn id="16" dur="1000" fill="hold"/>
                                        <p:tgtEl>
                                          <p:spTgt spid="50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03"/>
                                        </p:tgtEl>
                                        <p:attrNameLst>
                                          <p:attrName>style.visibility</p:attrName>
                                        </p:attrNameLst>
                                      </p:cBhvr>
                                      <p:to>
                                        <p:strVal val="visible"/>
                                      </p:to>
                                    </p:set>
                                    <p:animEffect transition="in" filter="fade">
                                      <p:cBhvr>
                                        <p:cTn id="21" dur="1000"/>
                                        <p:tgtEl>
                                          <p:spTgt spid="503"/>
                                        </p:tgtEl>
                                      </p:cBhvr>
                                    </p:animEffect>
                                    <p:anim calcmode="lin" valueType="num">
                                      <p:cBhvr>
                                        <p:cTn id="22" dur="1000" fill="hold"/>
                                        <p:tgtEl>
                                          <p:spTgt spid="503"/>
                                        </p:tgtEl>
                                        <p:attrNameLst>
                                          <p:attrName>ppt_x</p:attrName>
                                        </p:attrNameLst>
                                      </p:cBhvr>
                                      <p:tavLst>
                                        <p:tav tm="0">
                                          <p:val>
                                            <p:strVal val="#ppt_x"/>
                                          </p:val>
                                        </p:tav>
                                        <p:tav tm="100000">
                                          <p:val>
                                            <p:strVal val="#ppt_x"/>
                                          </p:val>
                                        </p:tav>
                                      </p:tavLst>
                                    </p:anim>
                                    <p:anim calcmode="lin" valueType="num">
                                      <p:cBhvr>
                                        <p:cTn id="23" dur="1000" fill="hold"/>
                                        <p:tgtEl>
                                          <p:spTgt spid="50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04"/>
                                        </p:tgtEl>
                                        <p:attrNameLst>
                                          <p:attrName>style.visibility</p:attrName>
                                        </p:attrNameLst>
                                      </p:cBhvr>
                                      <p:to>
                                        <p:strVal val="visible"/>
                                      </p:to>
                                    </p:set>
                                    <p:animEffect transition="in" filter="fade">
                                      <p:cBhvr>
                                        <p:cTn id="28" dur="1000"/>
                                        <p:tgtEl>
                                          <p:spTgt spid="504"/>
                                        </p:tgtEl>
                                      </p:cBhvr>
                                    </p:animEffect>
                                    <p:anim calcmode="lin" valueType="num">
                                      <p:cBhvr>
                                        <p:cTn id="29" dur="1000" fill="hold"/>
                                        <p:tgtEl>
                                          <p:spTgt spid="504"/>
                                        </p:tgtEl>
                                        <p:attrNameLst>
                                          <p:attrName>ppt_x</p:attrName>
                                        </p:attrNameLst>
                                      </p:cBhvr>
                                      <p:tavLst>
                                        <p:tav tm="0">
                                          <p:val>
                                            <p:strVal val="#ppt_x"/>
                                          </p:val>
                                        </p:tav>
                                        <p:tav tm="100000">
                                          <p:val>
                                            <p:strVal val="#ppt_x"/>
                                          </p:val>
                                        </p:tav>
                                      </p:tavLst>
                                    </p:anim>
                                    <p:anim calcmode="lin" valueType="num">
                                      <p:cBhvr>
                                        <p:cTn id="30" dur="1000" fill="hold"/>
                                        <p:tgtEl>
                                          <p:spTgt spid="50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05"/>
                                        </p:tgtEl>
                                        <p:attrNameLst>
                                          <p:attrName>style.visibility</p:attrName>
                                        </p:attrNameLst>
                                      </p:cBhvr>
                                      <p:to>
                                        <p:strVal val="visible"/>
                                      </p:to>
                                    </p:set>
                                    <p:animEffect transition="in" filter="fade">
                                      <p:cBhvr>
                                        <p:cTn id="35" dur="1000"/>
                                        <p:tgtEl>
                                          <p:spTgt spid="505"/>
                                        </p:tgtEl>
                                      </p:cBhvr>
                                    </p:animEffect>
                                    <p:anim calcmode="lin" valueType="num">
                                      <p:cBhvr>
                                        <p:cTn id="36" dur="1000" fill="hold"/>
                                        <p:tgtEl>
                                          <p:spTgt spid="505"/>
                                        </p:tgtEl>
                                        <p:attrNameLst>
                                          <p:attrName>ppt_x</p:attrName>
                                        </p:attrNameLst>
                                      </p:cBhvr>
                                      <p:tavLst>
                                        <p:tav tm="0">
                                          <p:val>
                                            <p:strVal val="#ppt_x"/>
                                          </p:val>
                                        </p:tav>
                                        <p:tav tm="100000">
                                          <p:val>
                                            <p:strVal val="#ppt_x"/>
                                          </p:val>
                                        </p:tav>
                                      </p:tavLst>
                                    </p:anim>
                                    <p:anim calcmode="lin" valueType="num">
                                      <p:cBhvr>
                                        <p:cTn id="37" dur="1000" fill="hold"/>
                                        <p:tgtEl>
                                          <p:spTgt spid="5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9" grpId="0" animBg="1"/>
      <p:bldP spid="500" grpId="0" animBg="1"/>
      <p:bldP spid="503" grpId="0" animBg="1"/>
      <p:bldP spid="504" grpId="0" animBg="1"/>
      <p:bldP spid="50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10"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511" name="矩形"/>
          <p:cNvSpPr/>
          <p:nvPr/>
        </p:nvSpPr>
        <p:spPr>
          <a:xfrm>
            <a:off x="1288656" y="1247195"/>
            <a:ext cx="1232628" cy="358136"/>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a:t>
            </a:r>
            <a:r>
              <a:rPr lang="en-US" altLang="zh-CN" sz="1800" b="1"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 </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出票</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512" name="矩形"/>
          <p:cNvSpPr/>
          <p:nvPr/>
        </p:nvSpPr>
        <p:spPr>
          <a:xfrm>
            <a:off x="1232628" y="1665729"/>
            <a:ext cx="9748970"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出票是指出票人</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签发票据</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并将其</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交付给收款人</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的票据行为。出票人必须与付款人具有真实的委托付款关系，并且具有支付票据金额的可靠资金来源，不得签发无对价的票据用以骗取银行或者其他票据当事人的资金。出票人签发票据后即承担该票据承兑（承诺兑付）或付款的责任。</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513" name="表格"/>
          <p:cNvGraphicFramePr>
            <a:graphicFrameLocks noGrp="1"/>
          </p:cNvGraphicFramePr>
          <p:nvPr/>
        </p:nvGraphicFramePr>
        <p:xfrm>
          <a:off x="1235080" y="3098154"/>
          <a:ext cx="9614636" cy="3215005"/>
        </p:xfrm>
        <a:graphic>
          <a:graphicData uri="http://schemas.openxmlformats.org/drawingml/2006/table">
            <a:tbl>
              <a:tblPr bandRow="1">
                <a:noFill/>
              </a:tblPr>
              <a:tblGrid>
                <a:gridCol w="1752092"/>
                <a:gridCol w="7862544"/>
              </a:tblGrid>
              <a:tr h="519303">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记载事项类型</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效力</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1086904">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必须记载事项</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也称必要记载事项，如不记载，票据行为即为</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无效</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。例如，《票据法》规定，票据上未记载出票日期的，票据无效。这里的“出票日期”就属于必须记载事项</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1461262">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相对记载事项</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如果未记载，由法律另作相应规定予以明确，并不影响票据的效力。例如，《票据法》规定，背书未记载日期的，视为在票据到期前背书。这里的“背书日期”就属于相对记载事项</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1"/>
                                        </p:tgtEl>
                                        <p:attrNameLst>
                                          <p:attrName>style.visibility</p:attrName>
                                        </p:attrNameLst>
                                      </p:cBhvr>
                                      <p:to>
                                        <p:strVal val="visible"/>
                                      </p:to>
                                    </p:set>
                                    <p:animEffect transition="in" filter="fade">
                                      <p:cBhvr>
                                        <p:cTn id="7" dur="1000"/>
                                        <p:tgtEl>
                                          <p:spTgt spid="511"/>
                                        </p:tgtEl>
                                      </p:cBhvr>
                                    </p:animEffect>
                                    <p:anim calcmode="lin" valueType="num">
                                      <p:cBhvr>
                                        <p:cTn id="8" dur="1000" fill="hold"/>
                                        <p:tgtEl>
                                          <p:spTgt spid="511"/>
                                        </p:tgtEl>
                                        <p:attrNameLst>
                                          <p:attrName>ppt_x</p:attrName>
                                        </p:attrNameLst>
                                      </p:cBhvr>
                                      <p:tavLst>
                                        <p:tav tm="0">
                                          <p:val>
                                            <p:strVal val="#ppt_x"/>
                                          </p:val>
                                        </p:tav>
                                        <p:tav tm="100000">
                                          <p:val>
                                            <p:strVal val="#ppt_x"/>
                                          </p:val>
                                        </p:tav>
                                      </p:tavLst>
                                    </p:anim>
                                    <p:anim calcmode="lin" valueType="num">
                                      <p:cBhvr>
                                        <p:cTn id="9" dur="1000" fill="hold"/>
                                        <p:tgtEl>
                                          <p:spTgt spid="5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12"/>
                                        </p:tgtEl>
                                        <p:attrNameLst>
                                          <p:attrName>style.visibility</p:attrName>
                                        </p:attrNameLst>
                                      </p:cBhvr>
                                      <p:to>
                                        <p:strVal val="visible"/>
                                      </p:to>
                                    </p:set>
                                    <p:animEffect transition="in" filter="wipe(down)">
                                      <p:cBhvr>
                                        <p:cTn id="14" dur="500"/>
                                        <p:tgtEl>
                                          <p:spTgt spid="5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13"/>
                                        </p:tgtEl>
                                        <p:attrNameLst>
                                          <p:attrName>style.visibility</p:attrName>
                                        </p:attrNameLst>
                                      </p:cBhvr>
                                      <p:to>
                                        <p:strVal val="visible"/>
                                      </p:to>
                                    </p:set>
                                    <p:animEffect transition="in" filter="wipe(down)">
                                      <p:cBhvr>
                                        <p:cTn id="19" dur="500"/>
                                        <p:tgtEl>
                                          <p:spTgt spid="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1" grpId="0" animBg="1"/>
      <p:bldP spid="51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17"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518" name="表格"/>
          <p:cNvGraphicFramePr>
            <a:graphicFrameLocks noGrp="1"/>
          </p:cNvGraphicFramePr>
          <p:nvPr/>
        </p:nvGraphicFramePr>
        <p:xfrm>
          <a:off x="930285" y="2038094"/>
          <a:ext cx="10089704" cy="3181298"/>
        </p:xfrm>
        <a:graphic>
          <a:graphicData uri="http://schemas.openxmlformats.org/drawingml/2006/table">
            <a:tbl>
              <a:tblPr bandRow="1">
                <a:noFill/>
              </a:tblPr>
              <a:tblGrid>
                <a:gridCol w="1838667"/>
                <a:gridCol w="8251037"/>
              </a:tblGrid>
              <a:tr h="545575">
                <a:tc>
                  <a:txBody>
                    <a:bodyPr/>
                    <a:lstStyle/>
                    <a:p>
                      <a:pPr marL="0" indent="0" algn="ctr">
                        <a:lnSpc>
                          <a:spcPct val="150000"/>
                        </a:lnSpc>
                        <a:spcBef>
                          <a:spcPts val="50"/>
                        </a:spcBef>
                        <a:spcAft>
                          <a:spcPts val="5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记载事项类型</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50"/>
                        </a:spcBef>
                        <a:spcAft>
                          <a:spcPts val="5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效力</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1585959">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任意记载事项</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不强制当事人必须记载而允许当事人自行选择，不记载不影响票据效力，记载则产生票据效力。例如，出票人在汇票上记载“不得转让”字样的，汇票不得转让。这里的“不得转让”事项即为就属于任意记载事项</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1049764">
                <a:tc>
                  <a:txBody>
                    <a:bodyPr/>
                    <a:lstStyle/>
                    <a:p>
                      <a:pPr marL="0" indent="0" algn="ctr">
                        <a:lnSpc>
                          <a:spcPct val="150000"/>
                        </a:lnSpc>
                        <a:spcBef>
                          <a:spcPts val="50"/>
                        </a:spcBef>
                        <a:spcAft>
                          <a:spcPts val="5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记载不产生票据法上效力的事项</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50"/>
                        </a:spcBef>
                        <a:spcAft>
                          <a:spcPts val="5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是指除了必须记载事项、相对记载事项、任意记载事项外，票据上还可以记载其他一些事项，但这些事项不具有票据效力，银行不负审查责任</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518"/>
                                        </p:tgtEl>
                                        <p:attrNameLst>
                                          <p:attrName>style.visibility</p:attrName>
                                        </p:attrNameLst>
                                      </p:cBhvr>
                                      <p:to>
                                        <p:strVal val="visible"/>
                                      </p:to>
                                    </p:set>
                                    <p:animEffect transition="in" filter="barn(inHorizontal)">
                                      <p:cBhvr>
                                        <p:cTn id="7" dur="500"/>
                                        <p:tgtEl>
                                          <p:spTgt spid="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22"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525" name="组合"/>
          <p:cNvGrpSpPr/>
          <p:nvPr/>
        </p:nvGrpSpPr>
        <p:grpSpPr>
          <a:xfrm>
            <a:off x="939848" y="1770643"/>
            <a:ext cx="4943148" cy="525778"/>
            <a:chOff x="939848" y="1770643"/>
            <a:chExt cx="4943148" cy="525778"/>
          </a:xfrm>
        </p:grpSpPr>
        <p:sp>
          <p:nvSpPr>
            <p:cNvPr id="523" name="矩形"/>
            <p:cNvSpPr/>
            <p:nvPr/>
          </p:nvSpPr>
          <p:spPr>
            <a:xfrm>
              <a:off x="1060497" y="1770643"/>
              <a:ext cx="4668422"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辨析票据的记载事项类型。</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524" name="剪去对角的矩形"/>
            <p:cNvSpPr/>
            <p:nvPr/>
          </p:nvSpPr>
          <p:spPr>
            <a:xfrm>
              <a:off x="939848" y="1770643"/>
              <a:ext cx="4943148" cy="525778"/>
            </a:xfrm>
            <a:prstGeom prst="snip2DiagRect">
              <a:avLst>
                <a:gd name="adj1" fmla="val 0"/>
                <a:gd name="adj2" fmla="val 15666"/>
              </a:avLst>
            </a:prstGeom>
            <a:noFill/>
            <a:ln w="25400" cap="flat" cmpd="sng">
              <a:solidFill>
                <a:srgbClr val="4BACC6"/>
              </a:solidFill>
              <a:prstDash val="solid"/>
              <a:round/>
            </a:ln>
          </p:spPr>
          <p:txBody>
            <a:bodyPr rtlCol="0" anchor="ctr"/>
            <a:lstStyle/>
            <a:p>
              <a:pPr algn="ctr"/>
            </a:p>
          </p:txBody>
        </p:sp>
      </p:grpSp>
      <p:sp>
        <p:nvSpPr>
          <p:cNvPr id="526" name="矩形"/>
          <p:cNvSpPr/>
          <p:nvPr/>
        </p:nvSpPr>
        <p:spPr>
          <a:xfrm>
            <a:off x="726130" y="2564987"/>
            <a:ext cx="10843767"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【例题·单选】根据支付结算法律制度的规定，下列票据日期中，属于票据必须记载事项的是（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 出票日期	　　B. 背书日期		　C. 承兑日期		D. 保证日期</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527" name="矩形"/>
          <p:cNvSpPr/>
          <p:nvPr/>
        </p:nvSpPr>
        <p:spPr>
          <a:xfrm>
            <a:off x="723889" y="3710769"/>
            <a:ext cx="1461225" cy="35813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25"/>
                                        </p:tgtEl>
                                        <p:attrNameLst>
                                          <p:attrName>style.visibility</p:attrName>
                                        </p:attrNameLst>
                                      </p:cBhvr>
                                      <p:to>
                                        <p:strVal val="visible"/>
                                      </p:to>
                                    </p:set>
                                    <p:animEffect transition="in" filter="fade">
                                      <p:cBhvr>
                                        <p:cTn id="7" dur="1000"/>
                                        <p:tgtEl>
                                          <p:spTgt spid="525"/>
                                        </p:tgtEl>
                                      </p:cBhvr>
                                    </p:animEffect>
                                    <p:anim calcmode="lin" valueType="num">
                                      <p:cBhvr>
                                        <p:cTn id="8" dur="1000" fill="hold"/>
                                        <p:tgtEl>
                                          <p:spTgt spid="525"/>
                                        </p:tgtEl>
                                        <p:attrNameLst>
                                          <p:attrName>ppt_x</p:attrName>
                                        </p:attrNameLst>
                                      </p:cBhvr>
                                      <p:tavLst>
                                        <p:tav tm="0">
                                          <p:val>
                                            <p:strVal val="#ppt_x"/>
                                          </p:val>
                                        </p:tav>
                                        <p:tav tm="100000">
                                          <p:val>
                                            <p:strVal val="#ppt_x"/>
                                          </p:val>
                                        </p:tav>
                                      </p:tavLst>
                                    </p:anim>
                                    <p:anim calcmode="lin" valueType="num">
                                      <p:cBhvr>
                                        <p:cTn id="9" dur="1000" fill="hold"/>
                                        <p:tgtEl>
                                          <p:spTgt spid="5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26"/>
                                        </p:tgtEl>
                                        <p:attrNameLst>
                                          <p:attrName>style.visibility</p:attrName>
                                        </p:attrNameLst>
                                      </p:cBhvr>
                                      <p:to>
                                        <p:strVal val="visible"/>
                                      </p:to>
                                    </p:set>
                                    <p:animEffect transition="in" filter="fade">
                                      <p:cBhvr>
                                        <p:cTn id="14" dur="1000"/>
                                        <p:tgtEl>
                                          <p:spTgt spid="526"/>
                                        </p:tgtEl>
                                      </p:cBhvr>
                                    </p:animEffect>
                                    <p:anim calcmode="lin" valueType="num">
                                      <p:cBhvr>
                                        <p:cTn id="15" dur="1000" fill="hold"/>
                                        <p:tgtEl>
                                          <p:spTgt spid="526"/>
                                        </p:tgtEl>
                                        <p:attrNameLst>
                                          <p:attrName>ppt_x</p:attrName>
                                        </p:attrNameLst>
                                      </p:cBhvr>
                                      <p:tavLst>
                                        <p:tav tm="0">
                                          <p:val>
                                            <p:strVal val="#ppt_x"/>
                                          </p:val>
                                        </p:tav>
                                        <p:tav tm="100000">
                                          <p:val>
                                            <p:strVal val="#ppt_x"/>
                                          </p:val>
                                        </p:tav>
                                      </p:tavLst>
                                    </p:anim>
                                    <p:anim calcmode="lin" valueType="num">
                                      <p:cBhvr>
                                        <p:cTn id="16" dur="1000" fill="hold"/>
                                        <p:tgtEl>
                                          <p:spTgt spid="5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27"/>
                                        </p:tgtEl>
                                        <p:attrNameLst>
                                          <p:attrName>style.visibility</p:attrName>
                                        </p:attrNameLst>
                                      </p:cBhvr>
                                      <p:to>
                                        <p:strVal val="visible"/>
                                      </p:to>
                                    </p:set>
                                    <p:animEffect transition="in" filter="fade">
                                      <p:cBhvr>
                                        <p:cTn id="21" dur="1000"/>
                                        <p:tgtEl>
                                          <p:spTgt spid="527"/>
                                        </p:tgtEl>
                                      </p:cBhvr>
                                    </p:animEffect>
                                    <p:anim calcmode="lin" valueType="num">
                                      <p:cBhvr>
                                        <p:cTn id="22" dur="1000" fill="hold"/>
                                        <p:tgtEl>
                                          <p:spTgt spid="527"/>
                                        </p:tgtEl>
                                        <p:attrNameLst>
                                          <p:attrName>ppt_x</p:attrName>
                                        </p:attrNameLst>
                                      </p:cBhvr>
                                      <p:tavLst>
                                        <p:tav tm="0">
                                          <p:val>
                                            <p:strVal val="#ppt_x"/>
                                          </p:val>
                                        </p:tav>
                                        <p:tav tm="100000">
                                          <p:val>
                                            <p:strVal val="#ppt_x"/>
                                          </p:val>
                                        </p:tav>
                                      </p:tavLst>
                                    </p:anim>
                                    <p:anim calcmode="lin" valueType="num">
                                      <p:cBhvr>
                                        <p:cTn id="23" dur="1000" fill="hold"/>
                                        <p:tgtEl>
                                          <p:spTgt spid="5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 grpId="0" animBg="1"/>
      <p:bldP spid="526" grpId="0" animBg="1"/>
      <p:bldP spid="52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42"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4" name="矩形"/>
          <p:cNvSpPr/>
          <p:nvPr/>
        </p:nvSpPr>
        <p:spPr>
          <a:xfrm>
            <a:off x="1288656" y="1247195"/>
            <a:ext cx="1232628" cy="369332"/>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800" b="1" i="0" u="none" strike="noStrike" kern="1200" cap="none" spc="0" baseline="0" dirty="0" smtClean="0">
                <a:solidFill>
                  <a:schemeClr val="tx1"/>
                </a:solidFill>
                <a:latin typeface="微软雅黑" panose="020B0503020204020204" charset="-122"/>
                <a:ea typeface="微软雅黑" panose="020B0503020204020204" charset="-122"/>
                <a:cs typeface="Times New Roman" panose="02020603050405020304" charset="0"/>
              </a:rPr>
              <a:t>2</a:t>
            </a:r>
            <a:r>
              <a:rPr lang="en-US" altLang="zh-CN" sz="1800" b="1" i="0" u="none" strike="noStrike" kern="1200" cap="none" spc="0" baseline="0" dirty="0" smtClean="0">
                <a:solidFill>
                  <a:schemeClr val="tx1"/>
                </a:solidFill>
                <a:latin typeface="宋体" panose="02010600030101010101" pitchFamily="2" charset="-122"/>
                <a:ea typeface="宋体" panose="02010600030101010101" pitchFamily="2" charset="-122"/>
                <a:cs typeface="Times New Roman" panose="02020603050405020304" charset="0"/>
              </a:rPr>
              <a:t>. </a:t>
            </a:r>
            <a:r>
              <a:rPr lang="zh-CN" altLang="en-US" b="1" dirty="0">
                <a:latin typeface="微软雅黑" panose="020B0503020204020204" charset="-122"/>
                <a:ea typeface="微软雅黑" panose="020B0503020204020204" charset="-122"/>
              </a:rPr>
              <a:t>背书</a:t>
            </a:r>
            <a:endParaRPr lang="zh-CN" altLang="en-US" sz="1800" b="1"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5" name="矩形"/>
          <p:cNvSpPr/>
          <p:nvPr/>
        </p:nvSpPr>
        <p:spPr>
          <a:xfrm>
            <a:off x="1232628" y="1851378"/>
            <a:ext cx="1994666" cy="507831"/>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0" i="0" u="none" strike="noStrike" kern="1200" cap="none" spc="0" baseline="0" dirty="0" smtClean="0">
                <a:solidFill>
                  <a:schemeClr val="tx1"/>
                </a:solidFill>
                <a:latin typeface="微软雅黑" panose="020B0503020204020204" charset="-122"/>
                <a:ea typeface="微软雅黑" panose="020B0503020204020204" charset="-122"/>
                <a:cs typeface="Times New Roman" panose="02020603050405020304" charset="0"/>
              </a:rPr>
              <a:t>1</a:t>
            </a:r>
            <a:r>
              <a:rPr lang="zh-CN" altLang="en-US" sz="1800" b="0" i="0" u="none" strike="noStrike" kern="1200" cap="none" spc="0" baseline="0" dirty="0" smtClean="0">
                <a:solidFill>
                  <a:schemeClr val="tx1"/>
                </a:solidFill>
                <a:latin typeface="微软雅黑" panose="020B0503020204020204" charset="-122"/>
                <a:ea typeface="微软雅黑" panose="020B0503020204020204" charset="-122"/>
                <a:cs typeface="Times New Roman" panose="02020603050405020304" charset="0"/>
              </a:rPr>
              <a:t>）背书的种类</a:t>
            </a:r>
            <a:endParaRPr lang="en-US" altLang="zh-CN" sz="1800" b="0" i="0" u="none" strike="noStrike" kern="1200" cap="none" spc="0" baseline="0" dirty="0" smtClean="0">
              <a:solidFill>
                <a:schemeClr val="tx1"/>
              </a:solidFill>
              <a:latin typeface="微软雅黑" panose="020B0503020204020204" charset="-122"/>
              <a:ea typeface="微软雅黑" panose="020B0503020204020204" charset="-122"/>
              <a:cs typeface="Times New Roman" panose="02020603050405020304" charset="0"/>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985" y="3335057"/>
            <a:ext cx="10992409" cy="1684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42"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543" name="矩形"/>
          <p:cNvSpPr/>
          <p:nvPr/>
        </p:nvSpPr>
        <p:spPr>
          <a:xfrm>
            <a:off x="1317229" y="1828772"/>
            <a:ext cx="9762976" cy="36918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2）背书记载事项</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背书由背书人签章并记载背书日期。</a:t>
            </a:r>
            <a:r>
              <a:rPr lang="zh-CN" altLang="en-US" sz="1800" b="1" i="0" u="none" strike="noStrike" kern="1200" cap="none" spc="0" baseline="0" dirty="0">
                <a:solidFill>
                  <a:srgbClr val="C00000"/>
                </a:solidFill>
                <a:latin typeface="微软雅黑" panose="020B0503020204020204" charset="-122"/>
                <a:ea typeface="微软雅黑" panose="020B0503020204020204" charset="-122"/>
                <a:cs typeface="Times New Roman" panose="02020603050405020304" charset="0"/>
              </a:rPr>
              <a:t>背书未记载日期的，视为在票据到期日前背书</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以背书转让或者以背书将一定的票据权利授予他人行使时，必须记载被背书人名称。背书人未记载被背书人名称即将票据交付他人的，持票人在票据被背书人栏内记载自己的名称与背书人记载具有同等法律效力。</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委托收款背书应记载“委托收款”字样，被背书人和背书人签章；质押背书应记载“质押”字样，质权人和出质人签章。</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票据凭证不能满足背书人记载事项的需要，可以加附粘单，粘附于票据凭证上。粘单上的第一记载人（粘单上第一手背书的背书人），应当在票据和粘单的粘接处签章。</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43"/>
                                        </p:tgtEl>
                                        <p:attrNameLst>
                                          <p:attrName>style.visibility</p:attrName>
                                        </p:attrNameLst>
                                      </p:cBhvr>
                                      <p:to>
                                        <p:strVal val="visible"/>
                                      </p:to>
                                    </p:set>
                                    <p:animEffect transition="in" filter="barn(inHorizontal)">
                                      <p:cBhvr>
                                        <p:cTn id="7" dur="500"/>
                                        <p:tgtEl>
                                          <p:spTgt spid="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7" name="矩形"/>
          <p:cNvSpPr/>
          <p:nvPr/>
        </p:nvSpPr>
        <p:spPr>
          <a:xfrm>
            <a:off x="900247" y="428399"/>
            <a:ext cx="722814" cy="584775"/>
          </a:xfrm>
          <a:prstGeom prst="rect">
            <a:avLst/>
          </a:prstGeom>
          <a:noFill/>
          <a:ln w="9525" cap="flat" cmpd="sng">
            <a:noFill/>
            <a:prstDash val="solid"/>
            <a:miter/>
          </a:ln>
        </p:spPr>
        <p:txBody>
          <a:bodyPr rtlCol="0" anchor="ctr"/>
          <a:lstStyle/>
          <a:p>
            <a:pPr algn="ctr"/>
          </a:p>
        </p:txBody>
      </p:sp>
      <p:sp>
        <p:nvSpPr>
          <p:cNvPr id="78" name="矩形"/>
          <p:cNvSpPr/>
          <p:nvPr/>
        </p:nvSpPr>
        <p:spPr>
          <a:xfrm>
            <a:off x="1425064" y="305039"/>
            <a:ext cx="507137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考点２：支付结算的要求</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82" name="组合"/>
          <p:cNvGrpSpPr/>
          <p:nvPr/>
        </p:nvGrpSpPr>
        <p:grpSpPr>
          <a:xfrm>
            <a:off x="1019810" y="1962097"/>
            <a:ext cx="6239093" cy="601980"/>
            <a:chOff x="1019810" y="1962097"/>
            <a:chExt cx="6239093" cy="601980"/>
          </a:xfrm>
        </p:grpSpPr>
        <p:sp>
          <p:nvSpPr>
            <p:cNvPr id="79" name="圆角矩形"/>
            <p:cNvSpPr/>
            <p:nvPr/>
          </p:nvSpPr>
          <p:spPr>
            <a:xfrm>
              <a:off x="1019810" y="1969081"/>
              <a:ext cx="6239093"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80" name="流程图: 离页连接符"/>
            <p:cNvSpPr/>
            <p:nvPr/>
          </p:nvSpPr>
          <p:spPr>
            <a:xfrm>
              <a:off x="1343660" y="1962097"/>
              <a:ext cx="884553"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81" name="矩形"/>
            <p:cNvSpPr/>
            <p:nvPr/>
          </p:nvSpPr>
          <p:spPr>
            <a:xfrm>
              <a:off x="2477134" y="2005276"/>
              <a:ext cx="44596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票据和结算凭证的签章规范</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graphicFrame>
        <p:nvGraphicFramePr>
          <p:cNvPr id="83" name="对象"/>
          <p:cNvGraphicFramePr>
            <a:graphicFrameLocks noChangeAspect="1"/>
          </p:cNvGraphicFramePr>
          <p:nvPr/>
        </p:nvGraphicFramePr>
        <p:xfrm>
          <a:off x="1022334" y="3212666"/>
          <a:ext cx="10123575" cy="1063423"/>
        </p:xfrm>
        <a:graphic>
          <a:graphicData uri="http://schemas.openxmlformats.org/presentationml/2006/ole">
            <mc:AlternateContent xmlns:mc="http://schemas.openxmlformats.org/markup-compatibility/2006">
              <mc:Choice xmlns:v="urn:schemas-microsoft-com:vml" Requires="v">
                <p:oleObj spid="_x0000_s2052" name="package" r:id="rId2" imgW="4542790" imgH="506095" progId="package">
                  <p:embed/>
                </p:oleObj>
              </mc:Choice>
              <mc:Fallback>
                <p:oleObj name="package" r:id="rId2" imgW="4542790" imgH="506095" progId="package">
                  <p:embed/>
                  <p:pic>
                    <p:nvPicPr>
                      <p:cNvPr id="0" name="对象"/>
                      <p:cNvPicPr>
                        <a:picLocks noChangeAspect="1"/>
                      </p:cNvPicPr>
                      <p:nvPr/>
                    </p:nvPicPr>
                    <p:blipFill>
                      <a:blip r:embed="rId3" cstate="print"/>
                      <a:stretch>
                        <a:fillRect/>
                      </a:stretch>
                    </p:blipFill>
                    <p:spPr>
                      <a:xfrm>
                        <a:off x="1022334" y="3212666"/>
                        <a:ext cx="10123575" cy="1063423"/>
                      </a:xfrm>
                      <a:prstGeom prst="rect">
                        <a:avLst/>
                      </a:prstGeom>
                      <a:noFill/>
                      <a:ln w="9525" cap="flat" cmpd="sng">
                        <a:noFill/>
                        <a:prstDash val="solid"/>
                        <a:miter/>
                      </a:ln>
                    </p:spPr>
                  </p:pic>
                </p:oleObj>
              </mc:Fallback>
            </mc:AlternateContent>
          </a:graphicData>
        </a:graphic>
      </p:graphicFrame>
    </p:spTree>
  </p:cSld>
  <p:clrMapOvr>
    <a:masterClrMapping/>
  </p:clrMapOvr>
  <p:transition spd="slow" advTm="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2000"/>
                                        <p:tgtEl>
                                          <p:spTgt spid="82"/>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down)">
                                      <p:cBhvr>
                                        <p:cTn id="11"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47"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548" name="矩形"/>
          <p:cNvSpPr/>
          <p:nvPr/>
        </p:nvSpPr>
        <p:spPr>
          <a:xfrm>
            <a:off x="616314" y="1234308"/>
            <a:ext cx="11051634" cy="20916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3）背书效力</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背书人以背书转让票据后，即承担保证其后手所持票据承兑和付款的责任。以背书转让的票据，背书应当连续（转让票据的背书人与受让票据的被背书人在票据上的签章依次前后衔接），票据的第一背书人为票据“收款人”，最后的持票人为“最后背书的被背书人”，中间的背书人为前手背书的被背书人。持票人以背书的连续，证明其票据权利，如果存在背书不连续等合理事由，票据债务人可以对票据债权人拒绝履行义务。</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549" name="对象"/>
          <p:cNvGraphicFramePr>
            <a:graphicFrameLocks noChangeAspect="1"/>
          </p:cNvGraphicFramePr>
          <p:nvPr/>
        </p:nvGraphicFramePr>
        <p:xfrm>
          <a:off x="1474766" y="3534093"/>
          <a:ext cx="9059163" cy="2951772"/>
        </p:xfrm>
        <a:graphic>
          <a:graphicData uri="http://schemas.openxmlformats.org/presentationml/2006/ole">
            <mc:AlternateContent xmlns:mc="http://schemas.openxmlformats.org/markup-compatibility/2006">
              <mc:Choice xmlns:v="urn:schemas-microsoft-com:vml" Requires="v">
                <p:oleObj spid="_x0000_s10244" name="package" r:id="rId2" imgW="6946900" imgH="2260600" progId="package">
                  <p:embed/>
                </p:oleObj>
              </mc:Choice>
              <mc:Fallback>
                <p:oleObj name="package" r:id="rId2" imgW="6946900" imgH="2260600" progId="package">
                  <p:embed/>
                  <p:pic>
                    <p:nvPicPr>
                      <p:cNvPr id="0" name="对象"/>
                      <p:cNvPicPr>
                        <a:picLocks noChangeAspect="1"/>
                      </p:cNvPicPr>
                      <p:nvPr/>
                    </p:nvPicPr>
                    <p:blipFill>
                      <a:blip r:embed="rId3" cstate="print">
                        <a:grayscl/>
                      </a:blip>
                      <a:stretch>
                        <a:fillRect/>
                      </a:stretch>
                    </p:blipFill>
                    <p:spPr>
                      <a:xfrm>
                        <a:off x="1474766" y="3534093"/>
                        <a:ext cx="9059163" cy="2951772"/>
                      </a:xfrm>
                      <a:prstGeom prst="rect">
                        <a:avLst/>
                      </a:prstGeom>
                      <a:noFill/>
                      <a:ln w="9525" cap="flat" cmpd="sng">
                        <a:noFill/>
                        <a:prstDash val="solid"/>
                        <a:miter/>
                      </a:ln>
                    </p:spPr>
                  </p:pic>
                </p:oleObj>
              </mc:Fallback>
            </mc:AlternateContent>
          </a:graphicData>
        </a:graphic>
      </p:graphicFrame>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48"/>
                                        </p:tgtEl>
                                        <p:attrNameLst>
                                          <p:attrName>style.visibility</p:attrName>
                                        </p:attrNameLst>
                                      </p:cBhvr>
                                      <p:to>
                                        <p:strVal val="visible"/>
                                      </p:to>
                                    </p:set>
                                    <p:animEffect transition="in" filter="wipe(down)">
                                      <p:cBhvr>
                                        <p:cTn id="7" dur="500"/>
                                        <p:tgtEl>
                                          <p:spTgt spid="5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49"/>
                                        </p:tgtEl>
                                        <p:attrNameLst>
                                          <p:attrName>style.visibility</p:attrName>
                                        </p:attrNameLst>
                                      </p:cBhvr>
                                      <p:to>
                                        <p:strVal val="visible"/>
                                      </p:to>
                                    </p:set>
                                    <p:animEffect transition="in" filter="wipe(down)">
                                      <p:cBhvr>
                                        <p:cTn id="12" dur="500"/>
                                        <p:tgtEl>
                                          <p:spTgt spid="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53"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554" name="矩形"/>
          <p:cNvSpPr/>
          <p:nvPr/>
        </p:nvSpPr>
        <p:spPr>
          <a:xfrm>
            <a:off x="1148585" y="1549747"/>
            <a:ext cx="2045042" cy="358136"/>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4）背书特别规定</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555" name="表格"/>
          <p:cNvGraphicFramePr>
            <a:graphicFrameLocks noGrp="1"/>
          </p:cNvGraphicFramePr>
          <p:nvPr/>
        </p:nvGraphicFramePr>
        <p:xfrm>
          <a:off x="1174570" y="2276215"/>
          <a:ext cx="9844378" cy="3291840"/>
        </p:xfrm>
        <a:graphic>
          <a:graphicData uri="http://schemas.openxmlformats.org/drawingml/2006/table">
            <a:tbl>
              <a:tblPr bandRow="1">
                <a:noFill/>
              </a:tblPr>
              <a:tblGrid>
                <a:gridCol w="1627428"/>
                <a:gridCol w="8216950"/>
              </a:tblGrid>
              <a:tr h="0">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项目</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0">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条件背书</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背书时附有条件的，所附条件不具有票据上的效力</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0">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部分背书</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将票据金额的一部分转让或者将票据金额分别转让两人以上的，属于无效背书</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0">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限制背书</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票据上记载“不得转让”字样的，票据不得背书转让；背书人在票据上记载“不得转让”字样，其后手再背书转让的，原背书人对后手的被背书人不承担保证责任</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0">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期后背书</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票据被拒绝承兑、被拒绝付款或者超过付款提示期限的，不得背书转让；背书转让的，背书人应当承担票据责任</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54"/>
                                        </p:tgtEl>
                                        <p:attrNameLst>
                                          <p:attrName>style.visibility</p:attrName>
                                        </p:attrNameLst>
                                      </p:cBhvr>
                                      <p:to>
                                        <p:strVal val="visible"/>
                                      </p:to>
                                    </p:set>
                                    <p:animEffect transition="in" filter="fade">
                                      <p:cBhvr>
                                        <p:cTn id="7" dur="1000"/>
                                        <p:tgtEl>
                                          <p:spTgt spid="554"/>
                                        </p:tgtEl>
                                      </p:cBhvr>
                                    </p:animEffect>
                                    <p:anim calcmode="lin" valueType="num">
                                      <p:cBhvr>
                                        <p:cTn id="8" dur="1000" fill="hold"/>
                                        <p:tgtEl>
                                          <p:spTgt spid="554"/>
                                        </p:tgtEl>
                                        <p:attrNameLst>
                                          <p:attrName>ppt_x</p:attrName>
                                        </p:attrNameLst>
                                      </p:cBhvr>
                                      <p:tavLst>
                                        <p:tav tm="0">
                                          <p:val>
                                            <p:strVal val="#ppt_x"/>
                                          </p:val>
                                        </p:tav>
                                        <p:tav tm="100000">
                                          <p:val>
                                            <p:strVal val="#ppt_x"/>
                                          </p:val>
                                        </p:tav>
                                      </p:tavLst>
                                    </p:anim>
                                    <p:anim calcmode="lin" valueType="num">
                                      <p:cBhvr>
                                        <p:cTn id="9" dur="1000" fill="hold"/>
                                        <p:tgtEl>
                                          <p:spTgt spid="5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555"/>
                                        </p:tgtEl>
                                        <p:attrNameLst>
                                          <p:attrName>style.visibility</p:attrName>
                                        </p:attrNameLst>
                                      </p:cBhvr>
                                      <p:to>
                                        <p:strVal val="visible"/>
                                      </p:to>
                                    </p:set>
                                    <p:animEffect transition="in" filter="barn(inHorizontal)">
                                      <p:cBhvr>
                                        <p:cTn id="14" dur="500"/>
                                        <p:tgtEl>
                                          <p:spTgt spid="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59"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563" name="组合"/>
          <p:cNvGrpSpPr/>
          <p:nvPr/>
        </p:nvGrpSpPr>
        <p:grpSpPr>
          <a:xfrm>
            <a:off x="1271769" y="1931345"/>
            <a:ext cx="9513728" cy="3006821"/>
            <a:chOff x="1271769" y="1931345"/>
            <a:chExt cx="9513728" cy="3006821"/>
          </a:xfrm>
        </p:grpSpPr>
        <p:sp>
          <p:nvSpPr>
            <p:cNvPr id="560" name="矩形"/>
            <p:cNvSpPr/>
            <p:nvPr/>
          </p:nvSpPr>
          <p:spPr>
            <a:xfrm>
              <a:off x="1454198" y="2636369"/>
              <a:ext cx="9116057" cy="20916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甲公司为了支付乙公司100万元货款，向乙公司签发了一张以P银行为付款人的银行承兑汇票。乙公司将汇票背书转让给丙公司，并在汇票背面记载“不得转让”字样。丙公司又将汇票背书转让给丁公司。如果丁公司在向P银行提示付款时遭到拒绝。丁公司可以对甲公司、丙公司行使追索权，但不能对乙公司进行追索。乙公司在背书给丙公司时，在汇票背面记载了“不得转让”字样，对丁公司不承担保证责任。</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561" name="剪去对角的矩形"/>
            <p:cNvSpPr/>
            <p:nvPr/>
          </p:nvSpPr>
          <p:spPr>
            <a:xfrm>
              <a:off x="1271769" y="2423237"/>
              <a:ext cx="9513728" cy="2514930"/>
            </a:xfrm>
            <a:prstGeom prst="snip2DiagRect">
              <a:avLst>
                <a:gd name="adj1" fmla="val 0"/>
                <a:gd name="adj2" fmla="val 11500"/>
              </a:avLst>
            </a:prstGeom>
            <a:noFill/>
            <a:ln w="25400" cap="flat" cmpd="sng">
              <a:solidFill>
                <a:srgbClr val="00AAB7"/>
              </a:solidFill>
              <a:prstDash val="sysDash"/>
              <a:round/>
            </a:ln>
          </p:spPr>
          <p:txBody>
            <a:bodyPr rtlCol="0" anchor="ctr"/>
            <a:lstStyle/>
            <a:p>
              <a:pPr algn="ctr"/>
            </a:p>
          </p:txBody>
        </p:sp>
        <p:sp>
          <p:nvSpPr>
            <p:cNvPr id="562" name="矩形"/>
            <p:cNvSpPr/>
            <p:nvPr/>
          </p:nvSpPr>
          <p:spPr>
            <a:xfrm>
              <a:off x="9550124" y="1931345"/>
              <a:ext cx="918844" cy="491486"/>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敲黑板</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63"/>
                                        </p:tgtEl>
                                        <p:attrNameLst>
                                          <p:attrName>style.visibility</p:attrName>
                                        </p:attrNameLst>
                                      </p:cBhvr>
                                      <p:to>
                                        <p:strVal val="visible"/>
                                      </p:to>
                                    </p:set>
                                    <p:animEffect transition="in" filter="wipe(down)">
                                      <p:cBhvr>
                                        <p:cTn id="7" dur="5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67"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570" name="组合"/>
          <p:cNvGrpSpPr/>
          <p:nvPr/>
        </p:nvGrpSpPr>
        <p:grpSpPr>
          <a:xfrm>
            <a:off x="1568810" y="1496521"/>
            <a:ext cx="6611358" cy="525777"/>
            <a:chOff x="1568810" y="1496521"/>
            <a:chExt cx="6611358" cy="525777"/>
          </a:xfrm>
        </p:grpSpPr>
        <p:sp>
          <p:nvSpPr>
            <p:cNvPr id="568" name="矩形"/>
            <p:cNvSpPr/>
            <p:nvPr/>
          </p:nvSpPr>
          <p:spPr>
            <a:xfrm>
              <a:off x="1689460" y="1496521"/>
              <a:ext cx="6378652" cy="525777"/>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背书的种类、记载事项、效力、特别规定。</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569" name="剪去对角的矩形"/>
            <p:cNvSpPr/>
            <p:nvPr/>
          </p:nvSpPr>
          <p:spPr>
            <a:xfrm>
              <a:off x="1568810" y="1496521"/>
              <a:ext cx="6611358" cy="525777"/>
            </a:xfrm>
            <a:prstGeom prst="snip2DiagRect">
              <a:avLst>
                <a:gd name="adj1" fmla="val 0"/>
                <a:gd name="adj2" fmla="val 14175"/>
              </a:avLst>
            </a:prstGeom>
            <a:noFill/>
            <a:ln w="25400" cap="flat" cmpd="sng">
              <a:solidFill>
                <a:srgbClr val="4BACC6"/>
              </a:solidFill>
              <a:prstDash val="solid"/>
              <a:round/>
            </a:ln>
          </p:spPr>
          <p:txBody>
            <a:bodyPr rtlCol="0" anchor="ctr"/>
            <a:lstStyle/>
            <a:p>
              <a:pPr algn="ctr"/>
            </a:p>
          </p:txBody>
        </p:sp>
      </p:grpSp>
      <p:sp>
        <p:nvSpPr>
          <p:cNvPr id="571" name="矩形"/>
          <p:cNvSpPr/>
          <p:nvPr/>
        </p:nvSpPr>
        <p:spPr>
          <a:xfrm>
            <a:off x="1428728" y="2254029"/>
            <a:ext cx="9300740" cy="29997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单选】根据支付结算法律制度的规定，关于票据背书效力的下列表述中，不正确的是（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．背书人在票据上记载“不得转让”字样，其后手再背书转让的，原背书人对后手的被背书人不承担保证责任</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．背书附有条件的，所附条件不具有票据上的效力</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．背书人背书转让票据后，即承担保证其后手所得票据承兑和付款的责任</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．背书未记载日期的，属于无效背书</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572" name="矩形"/>
          <p:cNvSpPr/>
          <p:nvPr/>
        </p:nvSpPr>
        <p:spPr>
          <a:xfrm>
            <a:off x="1431529" y="5266684"/>
            <a:ext cx="5936224"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【解析】背书未记载日期的，视为在票据到期日前背书。</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70"/>
                                        </p:tgtEl>
                                        <p:attrNameLst>
                                          <p:attrName>style.visibility</p:attrName>
                                        </p:attrNameLst>
                                      </p:cBhvr>
                                      <p:to>
                                        <p:strVal val="visible"/>
                                      </p:to>
                                    </p:set>
                                    <p:animEffect transition="in" filter="fade">
                                      <p:cBhvr>
                                        <p:cTn id="7" dur="1000"/>
                                        <p:tgtEl>
                                          <p:spTgt spid="570"/>
                                        </p:tgtEl>
                                      </p:cBhvr>
                                    </p:animEffect>
                                    <p:anim calcmode="lin" valueType="num">
                                      <p:cBhvr>
                                        <p:cTn id="8" dur="1000" fill="hold"/>
                                        <p:tgtEl>
                                          <p:spTgt spid="570"/>
                                        </p:tgtEl>
                                        <p:attrNameLst>
                                          <p:attrName>ppt_x</p:attrName>
                                        </p:attrNameLst>
                                      </p:cBhvr>
                                      <p:tavLst>
                                        <p:tav tm="0">
                                          <p:val>
                                            <p:strVal val="#ppt_x"/>
                                          </p:val>
                                        </p:tav>
                                        <p:tav tm="100000">
                                          <p:val>
                                            <p:strVal val="#ppt_x"/>
                                          </p:val>
                                        </p:tav>
                                      </p:tavLst>
                                    </p:anim>
                                    <p:anim calcmode="lin" valueType="num">
                                      <p:cBhvr>
                                        <p:cTn id="9" dur="1000" fill="hold"/>
                                        <p:tgtEl>
                                          <p:spTgt spid="57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71"/>
                                        </p:tgtEl>
                                        <p:attrNameLst>
                                          <p:attrName>style.visibility</p:attrName>
                                        </p:attrNameLst>
                                      </p:cBhvr>
                                      <p:to>
                                        <p:strVal val="visible"/>
                                      </p:to>
                                    </p:set>
                                    <p:animEffect transition="in" filter="fade">
                                      <p:cBhvr>
                                        <p:cTn id="14" dur="1000"/>
                                        <p:tgtEl>
                                          <p:spTgt spid="571"/>
                                        </p:tgtEl>
                                      </p:cBhvr>
                                    </p:animEffect>
                                    <p:anim calcmode="lin" valueType="num">
                                      <p:cBhvr>
                                        <p:cTn id="15" dur="1000" fill="hold"/>
                                        <p:tgtEl>
                                          <p:spTgt spid="571"/>
                                        </p:tgtEl>
                                        <p:attrNameLst>
                                          <p:attrName>ppt_x</p:attrName>
                                        </p:attrNameLst>
                                      </p:cBhvr>
                                      <p:tavLst>
                                        <p:tav tm="0">
                                          <p:val>
                                            <p:strVal val="#ppt_x"/>
                                          </p:val>
                                        </p:tav>
                                        <p:tav tm="100000">
                                          <p:val>
                                            <p:strVal val="#ppt_x"/>
                                          </p:val>
                                        </p:tav>
                                      </p:tavLst>
                                    </p:anim>
                                    <p:anim calcmode="lin" valueType="num">
                                      <p:cBhvr>
                                        <p:cTn id="16" dur="1000" fill="hold"/>
                                        <p:tgtEl>
                                          <p:spTgt spid="57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72"/>
                                        </p:tgtEl>
                                        <p:attrNameLst>
                                          <p:attrName>style.visibility</p:attrName>
                                        </p:attrNameLst>
                                      </p:cBhvr>
                                      <p:to>
                                        <p:strVal val="visible"/>
                                      </p:to>
                                    </p:set>
                                    <p:animEffect transition="in" filter="fade">
                                      <p:cBhvr>
                                        <p:cTn id="21" dur="1000"/>
                                        <p:tgtEl>
                                          <p:spTgt spid="572"/>
                                        </p:tgtEl>
                                      </p:cBhvr>
                                    </p:animEffect>
                                    <p:anim calcmode="lin" valueType="num">
                                      <p:cBhvr>
                                        <p:cTn id="22" dur="1000" fill="hold"/>
                                        <p:tgtEl>
                                          <p:spTgt spid="572"/>
                                        </p:tgtEl>
                                        <p:attrNameLst>
                                          <p:attrName>ppt_x</p:attrName>
                                        </p:attrNameLst>
                                      </p:cBhvr>
                                      <p:tavLst>
                                        <p:tav tm="0">
                                          <p:val>
                                            <p:strVal val="#ppt_x"/>
                                          </p:val>
                                        </p:tav>
                                        <p:tav tm="100000">
                                          <p:val>
                                            <p:strVal val="#ppt_x"/>
                                          </p:val>
                                        </p:tav>
                                      </p:tavLst>
                                    </p:anim>
                                    <p:anim calcmode="lin" valueType="num">
                                      <p:cBhvr>
                                        <p:cTn id="23" dur="1000" fill="hold"/>
                                        <p:tgtEl>
                                          <p:spTgt spid="5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 grpId="0" animBg="1"/>
      <p:bldP spid="571" grpId="0" animBg="1"/>
      <p:bldP spid="57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76"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577" name="矩形"/>
          <p:cNvSpPr/>
          <p:nvPr/>
        </p:nvSpPr>
        <p:spPr>
          <a:xfrm>
            <a:off x="1428728" y="1384465"/>
            <a:ext cx="9398792"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判断】背书人未记载被背书人名称即将票据交付他人的，持票人在票据被背书人栏内记载自己的名称与背书人记载具有同等法律效力。			 （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578" name="矩形"/>
          <p:cNvSpPr/>
          <p:nvPr/>
        </p:nvSpPr>
        <p:spPr>
          <a:xfrm>
            <a:off x="1428728" y="2536973"/>
            <a:ext cx="1372700"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579" name="矩形"/>
          <p:cNvSpPr/>
          <p:nvPr/>
        </p:nvSpPr>
        <p:spPr>
          <a:xfrm>
            <a:off x="1428728" y="3187463"/>
            <a:ext cx="9300740" cy="258445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【拓展1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甲公司将一张银行承兑汇票转让给乙公司，乙公司以质押背书方式向W银行取得贷款。贷款到期，乙公司偿还贷款，收回汇票并转让给丙公司。票据到期后，丙公司作成委托收款背书，委托开户银行提示付款。根据票据法律制度的规定，下列背书中，属于非转让背书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 甲公司背书给乙公司 　　　　　　　　  B. 乙公司质押背书给W银行</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 乙公司背书给丙公司  　　　　　　　　 D. 丙公司委托收款背书</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580" name="矩形"/>
          <p:cNvSpPr/>
          <p:nvPr/>
        </p:nvSpPr>
        <p:spPr>
          <a:xfrm>
            <a:off x="1428728" y="5886358"/>
            <a:ext cx="1526778"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77"/>
                                        </p:tgtEl>
                                        <p:attrNameLst>
                                          <p:attrName>style.visibility</p:attrName>
                                        </p:attrNameLst>
                                      </p:cBhvr>
                                      <p:to>
                                        <p:strVal val="visible"/>
                                      </p:to>
                                    </p:set>
                                    <p:animEffect transition="in" filter="fade">
                                      <p:cBhvr>
                                        <p:cTn id="7" dur="1000"/>
                                        <p:tgtEl>
                                          <p:spTgt spid="577"/>
                                        </p:tgtEl>
                                      </p:cBhvr>
                                    </p:animEffect>
                                    <p:anim calcmode="lin" valueType="num">
                                      <p:cBhvr>
                                        <p:cTn id="8" dur="1000" fill="hold"/>
                                        <p:tgtEl>
                                          <p:spTgt spid="577"/>
                                        </p:tgtEl>
                                        <p:attrNameLst>
                                          <p:attrName>ppt_x</p:attrName>
                                        </p:attrNameLst>
                                      </p:cBhvr>
                                      <p:tavLst>
                                        <p:tav tm="0">
                                          <p:val>
                                            <p:strVal val="#ppt_x"/>
                                          </p:val>
                                        </p:tav>
                                        <p:tav tm="100000">
                                          <p:val>
                                            <p:strVal val="#ppt_x"/>
                                          </p:val>
                                        </p:tav>
                                      </p:tavLst>
                                    </p:anim>
                                    <p:anim calcmode="lin" valueType="num">
                                      <p:cBhvr>
                                        <p:cTn id="9" dur="1000" fill="hold"/>
                                        <p:tgtEl>
                                          <p:spTgt spid="57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78"/>
                                        </p:tgtEl>
                                        <p:attrNameLst>
                                          <p:attrName>style.visibility</p:attrName>
                                        </p:attrNameLst>
                                      </p:cBhvr>
                                      <p:to>
                                        <p:strVal val="visible"/>
                                      </p:to>
                                    </p:set>
                                    <p:animEffect transition="in" filter="fade">
                                      <p:cBhvr>
                                        <p:cTn id="14" dur="1000"/>
                                        <p:tgtEl>
                                          <p:spTgt spid="578"/>
                                        </p:tgtEl>
                                      </p:cBhvr>
                                    </p:animEffect>
                                    <p:anim calcmode="lin" valueType="num">
                                      <p:cBhvr>
                                        <p:cTn id="15" dur="1000" fill="hold"/>
                                        <p:tgtEl>
                                          <p:spTgt spid="578"/>
                                        </p:tgtEl>
                                        <p:attrNameLst>
                                          <p:attrName>ppt_x</p:attrName>
                                        </p:attrNameLst>
                                      </p:cBhvr>
                                      <p:tavLst>
                                        <p:tav tm="0">
                                          <p:val>
                                            <p:strVal val="#ppt_x"/>
                                          </p:val>
                                        </p:tav>
                                        <p:tav tm="100000">
                                          <p:val>
                                            <p:strVal val="#ppt_x"/>
                                          </p:val>
                                        </p:tav>
                                      </p:tavLst>
                                    </p:anim>
                                    <p:anim calcmode="lin" valueType="num">
                                      <p:cBhvr>
                                        <p:cTn id="16" dur="1000" fill="hold"/>
                                        <p:tgtEl>
                                          <p:spTgt spid="57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79"/>
                                        </p:tgtEl>
                                        <p:attrNameLst>
                                          <p:attrName>style.visibility</p:attrName>
                                        </p:attrNameLst>
                                      </p:cBhvr>
                                      <p:to>
                                        <p:strVal val="visible"/>
                                      </p:to>
                                    </p:set>
                                    <p:animEffect transition="in" filter="fade">
                                      <p:cBhvr>
                                        <p:cTn id="21" dur="1000"/>
                                        <p:tgtEl>
                                          <p:spTgt spid="579"/>
                                        </p:tgtEl>
                                      </p:cBhvr>
                                    </p:animEffect>
                                    <p:anim calcmode="lin" valueType="num">
                                      <p:cBhvr>
                                        <p:cTn id="22" dur="1000" fill="hold"/>
                                        <p:tgtEl>
                                          <p:spTgt spid="579"/>
                                        </p:tgtEl>
                                        <p:attrNameLst>
                                          <p:attrName>ppt_x</p:attrName>
                                        </p:attrNameLst>
                                      </p:cBhvr>
                                      <p:tavLst>
                                        <p:tav tm="0">
                                          <p:val>
                                            <p:strVal val="#ppt_x"/>
                                          </p:val>
                                        </p:tav>
                                        <p:tav tm="100000">
                                          <p:val>
                                            <p:strVal val="#ppt_x"/>
                                          </p:val>
                                        </p:tav>
                                      </p:tavLst>
                                    </p:anim>
                                    <p:anim calcmode="lin" valueType="num">
                                      <p:cBhvr>
                                        <p:cTn id="23" dur="1000" fill="hold"/>
                                        <p:tgtEl>
                                          <p:spTgt spid="57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80"/>
                                        </p:tgtEl>
                                        <p:attrNameLst>
                                          <p:attrName>style.visibility</p:attrName>
                                        </p:attrNameLst>
                                      </p:cBhvr>
                                      <p:to>
                                        <p:strVal val="visible"/>
                                      </p:to>
                                    </p:set>
                                    <p:animEffect transition="in" filter="fade">
                                      <p:cBhvr>
                                        <p:cTn id="28" dur="1000"/>
                                        <p:tgtEl>
                                          <p:spTgt spid="580"/>
                                        </p:tgtEl>
                                      </p:cBhvr>
                                    </p:animEffect>
                                    <p:anim calcmode="lin" valueType="num">
                                      <p:cBhvr>
                                        <p:cTn id="29" dur="1000" fill="hold"/>
                                        <p:tgtEl>
                                          <p:spTgt spid="580"/>
                                        </p:tgtEl>
                                        <p:attrNameLst>
                                          <p:attrName>ppt_x</p:attrName>
                                        </p:attrNameLst>
                                      </p:cBhvr>
                                      <p:tavLst>
                                        <p:tav tm="0">
                                          <p:val>
                                            <p:strVal val="#ppt_x"/>
                                          </p:val>
                                        </p:tav>
                                        <p:tav tm="100000">
                                          <p:val>
                                            <p:strVal val="#ppt_x"/>
                                          </p:val>
                                        </p:tav>
                                      </p:tavLst>
                                    </p:anim>
                                    <p:anim calcmode="lin" valueType="num">
                                      <p:cBhvr>
                                        <p:cTn id="30" dur="1000" fill="hold"/>
                                        <p:tgtEl>
                                          <p:spTgt spid="5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 grpId="0" animBg="1"/>
      <p:bldP spid="578" grpId="0" animBg="1"/>
      <p:bldP spid="579" grpId="0" animBg="1"/>
      <p:bldP spid="58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84"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585" name="矩形"/>
          <p:cNvSpPr/>
          <p:nvPr/>
        </p:nvSpPr>
        <p:spPr>
          <a:xfrm>
            <a:off x="840428" y="2108914"/>
            <a:ext cx="10533369" cy="216852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【拓展2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多选】根据支付结算法律制度的规定，下列关于票据背书的表述中，正确的有（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．背书连续的，最后持票人是最后背书的被背书人</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．以背书转让的票据，持票人以背书的衔接证明其票据连续</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．背书连续的，中间的背书人为前手背书的被背书人</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．背书连续的，第一个背书人是票据的收款人</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586" name="矩形"/>
          <p:cNvSpPr/>
          <p:nvPr/>
        </p:nvSpPr>
        <p:spPr>
          <a:xfrm>
            <a:off x="838186" y="4438582"/>
            <a:ext cx="1849502"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【答案】ABCD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85"/>
                                        </p:tgtEl>
                                        <p:attrNameLst>
                                          <p:attrName>style.visibility</p:attrName>
                                        </p:attrNameLst>
                                      </p:cBhvr>
                                      <p:to>
                                        <p:strVal val="visible"/>
                                      </p:to>
                                    </p:set>
                                    <p:animEffect transition="in" filter="fade">
                                      <p:cBhvr>
                                        <p:cTn id="7" dur="1000"/>
                                        <p:tgtEl>
                                          <p:spTgt spid="585"/>
                                        </p:tgtEl>
                                      </p:cBhvr>
                                    </p:animEffect>
                                    <p:anim calcmode="lin" valueType="num">
                                      <p:cBhvr>
                                        <p:cTn id="8" dur="1000" fill="hold"/>
                                        <p:tgtEl>
                                          <p:spTgt spid="585"/>
                                        </p:tgtEl>
                                        <p:attrNameLst>
                                          <p:attrName>ppt_x</p:attrName>
                                        </p:attrNameLst>
                                      </p:cBhvr>
                                      <p:tavLst>
                                        <p:tav tm="0">
                                          <p:val>
                                            <p:strVal val="#ppt_x"/>
                                          </p:val>
                                        </p:tav>
                                        <p:tav tm="100000">
                                          <p:val>
                                            <p:strVal val="#ppt_x"/>
                                          </p:val>
                                        </p:tav>
                                      </p:tavLst>
                                    </p:anim>
                                    <p:anim calcmode="lin" valueType="num">
                                      <p:cBhvr>
                                        <p:cTn id="9" dur="1000" fill="hold"/>
                                        <p:tgtEl>
                                          <p:spTgt spid="58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86"/>
                                        </p:tgtEl>
                                        <p:attrNameLst>
                                          <p:attrName>style.visibility</p:attrName>
                                        </p:attrNameLst>
                                      </p:cBhvr>
                                      <p:to>
                                        <p:strVal val="visible"/>
                                      </p:to>
                                    </p:set>
                                    <p:animEffect transition="in" filter="fade">
                                      <p:cBhvr>
                                        <p:cTn id="14" dur="1000"/>
                                        <p:tgtEl>
                                          <p:spTgt spid="586"/>
                                        </p:tgtEl>
                                      </p:cBhvr>
                                    </p:animEffect>
                                    <p:anim calcmode="lin" valueType="num">
                                      <p:cBhvr>
                                        <p:cTn id="15" dur="1000" fill="hold"/>
                                        <p:tgtEl>
                                          <p:spTgt spid="586"/>
                                        </p:tgtEl>
                                        <p:attrNameLst>
                                          <p:attrName>ppt_x</p:attrName>
                                        </p:attrNameLst>
                                      </p:cBhvr>
                                      <p:tavLst>
                                        <p:tav tm="0">
                                          <p:val>
                                            <p:strVal val="#ppt_x"/>
                                          </p:val>
                                        </p:tav>
                                        <p:tav tm="100000">
                                          <p:val>
                                            <p:strVal val="#ppt_x"/>
                                          </p:val>
                                        </p:tav>
                                      </p:tavLst>
                                    </p:anim>
                                    <p:anim calcmode="lin" valueType="num">
                                      <p:cBhvr>
                                        <p:cTn id="16" dur="1000" fill="hold"/>
                                        <p:tgtEl>
                                          <p:spTgt spid="5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 grpId="0" animBg="1"/>
      <p:bldP spid="58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90"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591" name="矩形"/>
          <p:cNvSpPr/>
          <p:nvPr/>
        </p:nvSpPr>
        <p:spPr>
          <a:xfrm>
            <a:off x="1568797" y="2256829"/>
            <a:ext cx="1092556"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3．承兑</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592" name="矩形"/>
          <p:cNvSpPr/>
          <p:nvPr/>
        </p:nvSpPr>
        <p:spPr>
          <a:xfrm>
            <a:off x="1498763" y="2773413"/>
            <a:ext cx="9146662" cy="16916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承兑是指汇票付款人承诺在汇票到期日支付汇票金额并签章的行为，</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仅适用于商业汇票</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商业汇票可以在出票时向付款人提示承兑后使用，也可以在出票后先使用再向付款人提示承兑。提示承兑是指持票人向付款人出示汇票，并要求付款人承诺付款的行为。付款人拒绝承兑的，必须出具拒绝承兑的证明。付款人承兑汇票后，应当承担到期付款的责任。</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91"/>
                                        </p:tgtEl>
                                        <p:attrNameLst>
                                          <p:attrName>style.visibility</p:attrName>
                                        </p:attrNameLst>
                                      </p:cBhvr>
                                      <p:to>
                                        <p:strVal val="visible"/>
                                      </p:to>
                                    </p:set>
                                    <p:animEffect transition="in" filter="fade">
                                      <p:cBhvr>
                                        <p:cTn id="7" dur="1000"/>
                                        <p:tgtEl>
                                          <p:spTgt spid="591"/>
                                        </p:tgtEl>
                                      </p:cBhvr>
                                    </p:animEffect>
                                    <p:anim calcmode="lin" valueType="num">
                                      <p:cBhvr>
                                        <p:cTn id="8" dur="1000" fill="hold"/>
                                        <p:tgtEl>
                                          <p:spTgt spid="591"/>
                                        </p:tgtEl>
                                        <p:attrNameLst>
                                          <p:attrName>ppt_x</p:attrName>
                                        </p:attrNameLst>
                                      </p:cBhvr>
                                      <p:tavLst>
                                        <p:tav tm="0">
                                          <p:val>
                                            <p:strVal val="#ppt_x"/>
                                          </p:val>
                                        </p:tav>
                                        <p:tav tm="100000">
                                          <p:val>
                                            <p:strVal val="#ppt_x"/>
                                          </p:val>
                                        </p:tav>
                                      </p:tavLst>
                                    </p:anim>
                                    <p:anim calcmode="lin" valueType="num">
                                      <p:cBhvr>
                                        <p:cTn id="9" dur="1000" fill="hold"/>
                                        <p:tgtEl>
                                          <p:spTgt spid="59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92"/>
                                        </p:tgtEl>
                                        <p:attrNameLst>
                                          <p:attrName>style.visibility</p:attrName>
                                        </p:attrNameLst>
                                      </p:cBhvr>
                                      <p:to>
                                        <p:strVal val="visible"/>
                                      </p:to>
                                    </p:set>
                                    <p:animEffect transition="in" filter="fade">
                                      <p:cBhvr>
                                        <p:cTn id="14" dur="1000"/>
                                        <p:tgtEl>
                                          <p:spTgt spid="592"/>
                                        </p:tgtEl>
                                      </p:cBhvr>
                                    </p:animEffect>
                                    <p:anim calcmode="lin" valueType="num">
                                      <p:cBhvr>
                                        <p:cTn id="15" dur="1000" fill="hold"/>
                                        <p:tgtEl>
                                          <p:spTgt spid="592"/>
                                        </p:tgtEl>
                                        <p:attrNameLst>
                                          <p:attrName>ppt_x</p:attrName>
                                        </p:attrNameLst>
                                      </p:cBhvr>
                                      <p:tavLst>
                                        <p:tav tm="0">
                                          <p:val>
                                            <p:strVal val="#ppt_x"/>
                                          </p:val>
                                        </p:tav>
                                        <p:tav tm="100000">
                                          <p:val>
                                            <p:strVal val="#ppt_x"/>
                                          </p:val>
                                        </p:tav>
                                      </p:tavLst>
                                    </p:anim>
                                    <p:anim calcmode="lin" valueType="num">
                                      <p:cBhvr>
                                        <p:cTn id="16" dur="1000" fill="hold"/>
                                        <p:tgtEl>
                                          <p:spTgt spid="5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 grpId="0" animBg="1"/>
      <p:bldP spid="59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96"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597" name="矩形"/>
          <p:cNvSpPr/>
          <p:nvPr/>
        </p:nvSpPr>
        <p:spPr>
          <a:xfrm>
            <a:off x="1495962" y="1317229"/>
            <a:ext cx="1318956" cy="369332"/>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４．保证</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598" name="矩形"/>
          <p:cNvSpPr/>
          <p:nvPr/>
        </p:nvSpPr>
        <p:spPr>
          <a:xfrm>
            <a:off x="858356" y="1781146"/>
            <a:ext cx="10631422" cy="358137"/>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保证是指票据债务人以外的人，为担保特定债务人履行票据债务而在票据上记载有关事项并签章的行为。</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599" name="表格"/>
          <p:cNvGraphicFramePr>
            <a:graphicFrameLocks noGrp="1"/>
          </p:cNvGraphicFramePr>
          <p:nvPr/>
        </p:nvGraphicFramePr>
        <p:xfrm>
          <a:off x="858917" y="2346251"/>
          <a:ext cx="10396994" cy="3703320"/>
        </p:xfrm>
        <a:graphic>
          <a:graphicData uri="http://schemas.openxmlformats.org/drawingml/2006/table">
            <a:tbl>
              <a:tblPr bandRow="1">
                <a:noFill/>
              </a:tblPr>
              <a:tblGrid>
                <a:gridCol w="1082560"/>
                <a:gridCol w="9314434"/>
              </a:tblGrid>
              <a:tr h="217462">
                <a:tc>
                  <a:txBody>
                    <a:bodyPr/>
                    <a:lstStyle/>
                    <a:p>
                      <a:pPr marL="0" indent="0" algn="ctr">
                        <a:lnSpc>
                          <a:spcPct val="150000"/>
                        </a:lnSpc>
                        <a:spcBef>
                          <a:spcPts val="50"/>
                        </a:spcBef>
                        <a:spcAft>
                          <a:spcPts val="5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项目</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50"/>
                        </a:spcBef>
                        <a:spcAft>
                          <a:spcPts val="5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455295">
                <a:tc>
                  <a:txBody>
                    <a:bodyPr/>
                    <a:lstStyle/>
                    <a:p>
                      <a:pPr marL="0" indent="0" algn="ctr">
                        <a:lnSpc>
                          <a:spcPct val="150000"/>
                        </a:lnSpc>
                        <a:spcBef>
                          <a:spcPts val="50"/>
                        </a:spcBef>
                        <a:spcAft>
                          <a:spcPts val="5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保证人</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l">
                        <a:lnSpc>
                          <a:spcPct val="150000"/>
                        </a:lnSpc>
                        <a:spcBef>
                          <a:spcPts val="50"/>
                        </a:spcBef>
                        <a:spcAft>
                          <a:spcPts val="5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国家机关、以公益为目的的事业单位、社会团体作为票据保证人的，票据保证无效，但经国务院批准为使用外国政府或国际经济组织贷款进行转贷，国家机关提供票据保证的除外</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1204087">
                <a:tc>
                  <a:txBody>
                    <a:bodyPr/>
                    <a:lstStyle/>
                    <a:p>
                      <a:pPr marL="0" indent="0" algn="ctr">
                        <a:lnSpc>
                          <a:spcPct val="150000"/>
                        </a:lnSpc>
                        <a:spcBef>
                          <a:spcPts val="50"/>
                        </a:spcBef>
                        <a:spcAft>
                          <a:spcPts val="5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记载</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事项</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l">
                        <a:lnSpc>
                          <a:spcPct val="150000"/>
                        </a:lnSpc>
                        <a:spcBef>
                          <a:spcPts val="50"/>
                        </a:spcBef>
                        <a:spcAft>
                          <a:spcPts val="5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（1）保证人必须在票据或者粘单上记载下列事项：① 表明“保证”的字样；② 保证人名称和住所；③ 被保证人的名称；④ 保证日期；⑤ 保证人签章</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（2）保证人在票据或者粘单上</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未记载“被保证人名称”</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的，</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已承兑</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的票据，</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承兑人</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为被保证人；</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未承兑</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的票据，</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出票人</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为被保证人</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（3）保证人在票据或者粘单上未记载“保证日期”的，</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出票日期</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为保证日期</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【提示】被保证人名称、保证日期属于相对记载事项</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97"/>
                                        </p:tgtEl>
                                        <p:attrNameLst>
                                          <p:attrName>style.visibility</p:attrName>
                                        </p:attrNameLst>
                                      </p:cBhvr>
                                      <p:to>
                                        <p:strVal val="visible"/>
                                      </p:to>
                                    </p:set>
                                    <p:animEffect transition="in" filter="fade">
                                      <p:cBhvr>
                                        <p:cTn id="7" dur="1000"/>
                                        <p:tgtEl>
                                          <p:spTgt spid="597"/>
                                        </p:tgtEl>
                                      </p:cBhvr>
                                    </p:animEffect>
                                    <p:anim calcmode="lin" valueType="num">
                                      <p:cBhvr>
                                        <p:cTn id="8" dur="1000" fill="hold"/>
                                        <p:tgtEl>
                                          <p:spTgt spid="597"/>
                                        </p:tgtEl>
                                        <p:attrNameLst>
                                          <p:attrName>ppt_x</p:attrName>
                                        </p:attrNameLst>
                                      </p:cBhvr>
                                      <p:tavLst>
                                        <p:tav tm="0">
                                          <p:val>
                                            <p:strVal val="#ppt_x"/>
                                          </p:val>
                                        </p:tav>
                                        <p:tav tm="100000">
                                          <p:val>
                                            <p:strVal val="#ppt_x"/>
                                          </p:val>
                                        </p:tav>
                                      </p:tavLst>
                                    </p:anim>
                                    <p:anim calcmode="lin" valueType="num">
                                      <p:cBhvr>
                                        <p:cTn id="9" dur="1000" fill="hold"/>
                                        <p:tgtEl>
                                          <p:spTgt spid="59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98"/>
                                        </p:tgtEl>
                                        <p:attrNameLst>
                                          <p:attrName>style.visibility</p:attrName>
                                        </p:attrNameLst>
                                      </p:cBhvr>
                                      <p:to>
                                        <p:strVal val="visible"/>
                                      </p:to>
                                    </p:set>
                                    <p:animEffect transition="in" filter="fade">
                                      <p:cBhvr>
                                        <p:cTn id="14" dur="1000"/>
                                        <p:tgtEl>
                                          <p:spTgt spid="598"/>
                                        </p:tgtEl>
                                      </p:cBhvr>
                                    </p:animEffect>
                                    <p:anim calcmode="lin" valueType="num">
                                      <p:cBhvr>
                                        <p:cTn id="15" dur="1000" fill="hold"/>
                                        <p:tgtEl>
                                          <p:spTgt spid="598"/>
                                        </p:tgtEl>
                                        <p:attrNameLst>
                                          <p:attrName>ppt_x</p:attrName>
                                        </p:attrNameLst>
                                      </p:cBhvr>
                                      <p:tavLst>
                                        <p:tav tm="0">
                                          <p:val>
                                            <p:strVal val="#ppt_x"/>
                                          </p:val>
                                        </p:tav>
                                        <p:tav tm="100000">
                                          <p:val>
                                            <p:strVal val="#ppt_x"/>
                                          </p:val>
                                        </p:tav>
                                      </p:tavLst>
                                    </p:anim>
                                    <p:anim calcmode="lin" valueType="num">
                                      <p:cBhvr>
                                        <p:cTn id="16" dur="1000" fill="hold"/>
                                        <p:tgtEl>
                                          <p:spTgt spid="59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nodeType="clickEffect">
                                  <p:stCondLst>
                                    <p:cond delay="0"/>
                                  </p:stCondLst>
                                  <p:childTnLst>
                                    <p:set>
                                      <p:cBhvr>
                                        <p:cTn id="20" dur="1" fill="hold">
                                          <p:stCondLst>
                                            <p:cond delay="0"/>
                                          </p:stCondLst>
                                        </p:cTn>
                                        <p:tgtEl>
                                          <p:spTgt spid="599"/>
                                        </p:tgtEl>
                                        <p:attrNameLst>
                                          <p:attrName>style.visibility</p:attrName>
                                        </p:attrNameLst>
                                      </p:cBhvr>
                                      <p:to>
                                        <p:strVal val="visible"/>
                                      </p:to>
                                    </p:set>
                                    <p:animEffect transition="in" filter="barn(inHorizontal)">
                                      <p:cBhvr>
                                        <p:cTn id="21" dur="500"/>
                                        <p:tgtEl>
                                          <p:spTgt spid="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7" grpId="0" animBg="1"/>
      <p:bldP spid="59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03"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604" name="表格"/>
          <p:cNvGraphicFramePr>
            <a:graphicFrameLocks noGrp="1"/>
          </p:cNvGraphicFramePr>
          <p:nvPr/>
        </p:nvGraphicFramePr>
        <p:xfrm>
          <a:off x="1295591" y="1952370"/>
          <a:ext cx="9473475" cy="3561168"/>
        </p:xfrm>
        <a:graphic>
          <a:graphicData uri="http://schemas.openxmlformats.org/drawingml/2006/table">
            <a:tbl>
              <a:tblPr bandRow="1">
                <a:noFill/>
              </a:tblPr>
              <a:tblGrid>
                <a:gridCol w="986459"/>
                <a:gridCol w="8487016"/>
              </a:tblGrid>
              <a:tr h="615361">
                <a:tc>
                  <a:txBody>
                    <a:bodyPr/>
                    <a:lstStyle/>
                    <a:p>
                      <a:pPr marL="0" indent="0" algn="ctr">
                        <a:lnSpc>
                          <a:spcPct val="150000"/>
                        </a:lnSpc>
                        <a:spcBef>
                          <a:spcPts val="50"/>
                        </a:spcBef>
                        <a:spcAft>
                          <a:spcPts val="5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项目</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50"/>
                        </a:spcBef>
                        <a:spcAft>
                          <a:spcPts val="5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1795344">
                <a:tc>
                  <a:txBody>
                    <a:bodyPr/>
                    <a:lstStyle/>
                    <a:p>
                      <a:pPr marL="0" indent="0" algn="ctr">
                        <a:lnSpc>
                          <a:spcPct val="150000"/>
                        </a:lnSpc>
                        <a:spcBef>
                          <a:spcPts val="50"/>
                        </a:spcBef>
                        <a:spcAft>
                          <a:spcPts val="5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责任的承担</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l">
                        <a:lnSpc>
                          <a:spcPct val="150000"/>
                        </a:lnSpc>
                        <a:spcBef>
                          <a:spcPts val="50"/>
                        </a:spcBef>
                        <a:spcAft>
                          <a:spcPts val="5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（1）被保证的票据，</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保证人</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应当与</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被保证人</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对持票人承担</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连带责任</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。票据到期后得不到付款的，持票人有权向保证人请求付款，保证人应当足额付款</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（2）保证人为两人以上的，保证人之间承担</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连带责任</a:t>
                      </a:r>
                      <a:endPar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1150463">
                <a:tc>
                  <a:txBody>
                    <a:bodyPr/>
                    <a:lstStyle/>
                    <a:p>
                      <a:pPr marL="0" indent="0" algn="ctr">
                        <a:lnSpc>
                          <a:spcPct val="150000"/>
                        </a:lnSpc>
                        <a:spcBef>
                          <a:spcPts val="50"/>
                        </a:spcBef>
                        <a:spcAft>
                          <a:spcPts val="5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保证</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效力</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l">
                        <a:lnSpc>
                          <a:spcPct val="150000"/>
                        </a:lnSpc>
                        <a:spcBef>
                          <a:spcPts val="50"/>
                        </a:spcBef>
                        <a:spcAft>
                          <a:spcPts val="5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（1）保证不得附条件，</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附条件的，不影响对票据的保证责任</a:t>
                      </a:r>
                      <a:b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（2）保证人清偿票据债务后，可以行使持票人对被保证人及其前手的追索权</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604"/>
                                        </p:tgtEl>
                                        <p:attrNameLst>
                                          <p:attrName>style.visibility</p:attrName>
                                        </p:attrNameLst>
                                      </p:cBhvr>
                                      <p:to>
                                        <p:strVal val="visible"/>
                                      </p:to>
                                    </p:set>
                                    <p:animEffect transition="in" filter="barn(inHorizontal)">
                                      <p:cBhvr>
                                        <p:cTn id="7" dur="500"/>
                                        <p:tgtEl>
                                          <p:spTgt spid="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08"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609" name="矩形"/>
          <p:cNvSpPr/>
          <p:nvPr/>
        </p:nvSpPr>
        <p:spPr>
          <a:xfrm>
            <a:off x="1832534" y="1608844"/>
            <a:ext cx="7762356"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 未记载被保证人名称的处理、保证效力与责任的承担。</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610" name="剪去对角的矩形"/>
          <p:cNvSpPr/>
          <p:nvPr/>
        </p:nvSpPr>
        <p:spPr>
          <a:xfrm>
            <a:off x="1711884" y="1608209"/>
            <a:ext cx="7981055" cy="525778"/>
          </a:xfrm>
          <a:prstGeom prst="snip2DiagRect">
            <a:avLst>
              <a:gd name="adj1" fmla="val 0"/>
              <a:gd name="adj2" fmla="val 15666"/>
            </a:avLst>
          </a:prstGeom>
          <a:noFill/>
          <a:ln w="25400" cap="flat" cmpd="sng">
            <a:solidFill>
              <a:srgbClr val="4BACC6"/>
            </a:solidFill>
            <a:prstDash val="solid"/>
            <a:round/>
          </a:ln>
        </p:spPr>
        <p:txBody>
          <a:bodyPr rtlCol="0" anchor="ctr"/>
          <a:lstStyle/>
          <a:p>
            <a:pPr algn="ctr"/>
          </a:p>
        </p:txBody>
      </p:sp>
      <p:sp>
        <p:nvSpPr>
          <p:cNvPr id="611" name="矩形"/>
          <p:cNvSpPr/>
          <p:nvPr/>
        </p:nvSpPr>
        <p:spPr>
          <a:xfrm>
            <a:off x="1484756" y="2387377"/>
            <a:ext cx="9216697" cy="258445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多选】下列关于保证人在票据或者粘单上未记载“被保证人名称”的说法，正确的有（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 已承兑的票据，承兑人为被保证人		</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B. 已承兑的票据，出票人为被保证人</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 未承兑的票据，出票人为被保证人		</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D. 未承兑的票据，该保证无效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612" name="矩形"/>
          <p:cNvSpPr/>
          <p:nvPr/>
        </p:nvSpPr>
        <p:spPr>
          <a:xfrm>
            <a:off x="1488117" y="5051534"/>
            <a:ext cx="1596253"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09"/>
                                        </p:tgtEl>
                                        <p:attrNameLst>
                                          <p:attrName>style.visibility</p:attrName>
                                        </p:attrNameLst>
                                      </p:cBhvr>
                                      <p:to>
                                        <p:strVal val="visible"/>
                                      </p:to>
                                    </p:set>
                                    <p:animEffect transition="in" filter="fade">
                                      <p:cBhvr>
                                        <p:cTn id="7" dur="1000"/>
                                        <p:tgtEl>
                                          <p:spTgt spid="609"/>
                                        </p:tgtEl>
                                      </p:cBhvr>
                                    </p:animEffect>
                                    <p:anim calcmode="lin" valueType="num">
                                      <p:cBhvr>
                                        <p:cTn id="8" dur="1000" fill="hold"/>
                                        <p:tgtEl>
                                          <p:spTgt spid="609"/>
                                        </p:tgtEl>
                                        <p:attrNameLst>
                                          <p:attrName>ppt_x</p:attrName>
                                        </p:attrNameLst>
                                      </p:cBhvr>
                                      <p:tavLst>
                                        <p:tav tm="0">
                                          <p:val>
                                            <p:strVal val="#ppt_x"/>
                                          </p:val>
                                        </p:tav>
                                        <p:tav tm="100000">
                                          <p:val>
                                            <p:strVal val="#ppt_x"/>
                                          </p:val>
                                        </p:tav>
                                      </p:tavLst>
                                    </p:anim>
                                    <p:anim calcmode="lin" valueType="num">
                                      <p:cBhvr>
                                        <p:cTn id="9" dur="1000" fill="hold"/>
                                        <p:tgtEl>
                                          <p:spTgt spid="60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10"/>
                                        </p:tgtEl>
                                        <p:attrNameLst>
                                          <p:attrName>style.visibility</p:attrName>
                                        </p:attrNameLst>
                                      </p:cBhvr>
                                      <p:to>
                                        <p:strVal val="visible"/>
                                      </p:to>
                                    </p:set>
                                    <p:animEffect transition="in" filter="fade">
                                      <p:cBhvr>
                                        <p:cTn id="12" dur="1000"/>
                                        <p:tgtEl>
                                          <p:spTgt spid="610"/>
                                        </p:tgtEl>
                                      </p:cBhvr>
                                    </p:animEffect>
                                    <p:anim calcmode="lin" valueType="num">
                                      <p:cBhvr>
                                        <p:cTn id="13" dur="1000" fill="hold"/>
                                        <p:tgtEl>
                                          <p:spTgt spid="610"/>
                                        </p:tgtEl>
                                        <p:attrNameLst>
                                          <p:attrName>ppt_x</p:attrName>
                                        </p:attrNameLst>
                                      </p:cBhvr>
                                      <p:tavLst>
                                        <p:tav tm="0">
                                          <p:val>
                                            <p:strVal val="#ppt_x"/>
                                          </p:val>
                                        </p:tav>
                                        <p:tav tm="100000">
                                          <p:val>
                                            <p:strVal val="#ppt_x"/>
                                          </p:val>
                                        </p:tav>
                                      </p:tavLst>
                                    </p:anim>
                                    <p:anim calcmode="lin" valueType="num">
                                      <p:cBhvr>
                                        <p:cTn id="14" dur="1000" fill="hold"/>
                                        <p:tgtEl>
                                          <p:spTgt spid="6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11"/>
                                        </p:tgtEl>
                                        <p:attrNameLst>
                                          <p:attrName>style.visibility</p:attrName>
                                        </p:attrNameLst>
                                      </p:cBhvr>
                                      <p:to>
                                        <p:strVal val="visible"/>
                                      </p:to>
                                    </p:set>
                                    <p:animEffect transition="in" filter="fade">
                                      <p:cBhvr>
                                        <p:cTn id="19" dur="1000"/>
                                        <p:tgtEl>
                                          <p:spTgt spid="611"/>
                                        </p:tgtEl>
                                      </p:cBhvr>
                                    </p:animEffect>
                                    <p:anim calcmode="lin" valueType="num">
                                      <p:cBhvr>
                                        <p:cTn id="20" dur="1000" fill="hold"/>
                                        <p:tgtEl>
                                          <p:spTgt spid="611"/>
                                        </p:tgtEl>
                                        <p:attrNameLst>
                                          <p:attrName>ppt_x</p:attrName>
                                        </p:attrNameLst>
                                      </p:cBhvr>
                                      <p:tavLst>
                                        <p:tav tm="0">
                                          <p:val>
                                            <p:strVal val="#ppt_x"/>
                                          </p:val>
                                        </p:tav>
                                        <p:tav tm="100000">
                                          <p:val>
                                            <p:strVal val="#ppt_x"/>
                                          </p:val>
                                        </p:tav>
                                      </p:tavLst>
                                    </p:anim>
                                    <p:anim calcmode="lin" valueType="num">
                                      <p:cBhvr>
                                        <p:cTn id="21" dur="1000" fill="hold"/>
                                        <p:tgtEl>
                                          <p:spTgt spid="6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12"/>
                                        </p:tgtEl>
                                        <p:attrNameLst>
                                          <p:attrName>style.visibility</p:attrName>
                                        </p:attrNameLst>
                                      </p:cBhvr>
                                      <p:to>
                                        <p:strVal val="visible"/>
                                      </p:to>
                                    </p:set>
                                    <p:animEffect transition="in" filter="fade">
                                      <p:cBhvr>
                                        <p:cTn id="26" dur="1000"/>
                                        <p:tgtEl>
                                          <p:spTgt spid="612"/>
                                        </p:tgtEl>
                                      </p:cBhvr>
                                    </p:animEffect>
                                    <p:anim calcmode="lin" valueType="num">
                                      <p:cBhvr>
                                        <p:cTn id="27" dur="1000" fill="hold"/>
                                        <p:tgtEl>
                                          <p:spTgt spid="612"/>
                                        </p:tgtEl>
                                        <p:attrNameLst>
                                          <p:attrName>ppt_x</p:attrName>
                                        </p:attrNameLst>
                                      </p:cBhvr>
                                      <p:tavLst>
                                        <p:tav tm="0">
                                          <p:val>
                                            <p:strVal val="#ppt_x"/>
                                          </p:val>
                                        </p:tav>
                                        <p:tav tm="100000">
                                          <p:val>
                                            <p:strVal val="#ppt_x"/>
                                          </p:val>
                                        </p:tav>
                                      </p:tavLst>
                                    </p:anim>
                                    <p:anim calcmode="lin" valueType="num">
                                      <p:cBhvr>
                                        <p:cTn id="28" dur="1000" fill="hold"/>
                                        <p:tgtEl>
                                          <p:spTgt spid="6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 grpId="0" animBg="1"/>
      <p:bldP spid="610" grpId="0" animBg="1"/>
      <p:bldP spid="611" grpId="0" animBg="1"/>
      <p:bldP spid="6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7" name="矩形"/>
          <p:cNvSpPr/>
          <p:nvPr/>
        </p:nvSpPr>
        <p:spPr>
          <a:xfrm>
            <a:off x="1425064" y="305039"/>
            <a:ext cx="5071375" cy="46166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dirty="0">
                <a:solidFill>
                  <a:srgbClr val="FFFFFF"/>
                </a:solidFill>
                <a:latin typeface="微软雅黑" panose="020B0503020204020204" charset="-122"/>
                <a:ea typeface="微软雅黑" panose="020B0503020204020204" charset="-122"/>
                <a:cs typeface="Times New Roman" panose="02020603050405020304" charset="0"/>
              </a:rPr>
              <a:t>考点２：支付结算</a:t>
            </a:r>
            <a:r>
              <a:rPr lang="zh-CN" altLang="en-US" sz="2400" b="1" i="0" u="none" strike="noStrike" kern="1200" cap="none" spc="0" baseline="0" dirty="0" smtClean="0">
                <a:solidFill>
                  <a:srgbClr val="FFFFFF"/>
                </a:solidFill>
                <a:latin typeface="微软雅黑" panose="020B0503020204020204" charset="-122"/>
                <a:ea typeface="微软雅黑" panose="020B0503020204020204" charset="-122"/>
                <a:cs typeface="Times New Roman" panose="02020603050405020304" charset="0"/>
              </a:rPr>
              <a:t>的要求</a:t>
            </a:r>
            <a:r>
              <a:rPr lang="en-US" altLang="zh-CN" sz="2400" b="1" i="0" u="none" strike="noStrike" kern="1200" cap="none" spc="0" baseline="0" dirty="0" smtClean="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dirty="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dirty="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91" name="组合"/>
          <p:cNvGrpSpPr/>
          <p:nvPr/>
        </p:nvGrpSpPr>
        <p:grpSpPr>
          <a:xfrm>
            <a:off x="1089845" y="1471846"/>
            <a:ext cx="6239093" cy="601980"/>
            <a:chOff x="1089845" y="1471846"/>
            <a:chExt cx="6239093" cy="601980"/>
          </a:xfrm>
        </p:grpSpPr>
        <p:sp>
          <p:nvSpPr>
            <p:cNvPr id="88" name="圆角矩形"/>
            <p:cNvSpPr/>
            <p:nvPr/>
          </p:nvSpPr>
          <p:spPr>
            <a:xfrm>
              <a:off x="1089845" y="1478831"/>
              <a:ext cx="6239093"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89" name="流程图: 离页连接符"/>
            <p:cNvSpPr/>
            <p:nvPr/>
          </p:nvSpPr>
          <p:spPr>
            <a:xfrm>
              <a:off x="1413693" y="1471846"/>
              <a:ext cx="884552"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90" name="矩形"/>
            <p:cNvSpPr/>
            <p:nvPr/>
          </p:nvSpPr>
          <p:spPr>
            <a:xfrm>
              <a:off x="2547169" y="1515026"/>
              <a:ext cx="4459603"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票据和结算凭证的使用规范</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graphicFrame>
        <p:nvGraphicFramePr>
          <p:cNvPr id="92" name="表格"/>
          <p:cNvGraphicFramePr>
            <a:graphicFrameLocks noGrp="1"/>
          </p:cNvGraphicFramePr>
          <p:nvPr/>
        </p:nvGraphicFramePr>
        <p:xfrm>
          <a:off x="1018810" y="3539658"/>
          <a:ext cx="10222838" cy="2775748"/>
        </p:xfrm>
        <a:graphic>
          <a:graphicData uri="http://schemas.openxmlformats.org/drawingml/2006/table">
            <a:tbl>
              <a:tblPr bandRow="1">
                <a:noFill/>
              </a:tblPr>
              <a:tblGrid>
                <a:gridCol w="999451"/>
                <a:gridCol w="6365684"/>
                <a:gridCol w="2857703"/>
              </a:tblGrid>
              <a:tr h="497670">
                <a:tc>
                  <a:txBody>
                    <a:bodyPr/>
                    <a:lstStyle/>
                    <a:p>
                      <a:pPr marL="0" indent="0" algn="ctr">
                        <a:lnSpc>
                          <a:spcPct val="150000"/>
                        </a:lnSpc>
                        <a:spcBef>
                          <a:spcPts val="300"/>
                        </a:spcBef>
                        <a:spcAft>
                          <a:spcPts val="3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项目</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300"/>
                        </a:spcBef>
                        <a:spcAft>
                          <a:spcPts val="3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含义</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300"/>
                        </a:spcBef>
                        <a:spcAft>
                          <a:spcPts val="3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备注</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1042170">
                <a:tc>
                  <a:txBody>
                    <a:bodyPr/>
                    <a:lstStyle/>
                    <a:p>
                      <a:pPr marL="0" indent="0" algn="ctr">
                        <a:lnSpc>
                          <a:spcPct val="150000"/>
                        </a:lnSpc>
                        <a:spcBef>
                          <a:spcPts val="300"/>
                        </a:spcBef>
                        <a:spcAft>
                          <a:spcPts val="3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伪造</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l">
                        <a:lnSpc>
                          <a:spcPct val="150000"/>
                        </a:lnSpc>
                        <a:spcBef>
                          <a:spcPts val="300"/>
                        </a:spcBef>
                        <a:spcAft>
                          <a:spcPts val="3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是指无权限人假冒他人或者虚构他人名义</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签章</a:t>
                      </a: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的行为，例如伪造出票签章、背书签章、承兑签章和保证签章</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rowSpan="2">
                  <a:txBody>
                    <a:bodyPr/>
                    <a:lstStyle/>
                    <a:p>
                      <a:pPr marL="0" indent="12700" algn="l">
                        <a:lnSpc>
                          <a:spcPct val="150000"/>
                        </a:lnSpc>
                        <a:spcBef>
                          <a:spcPts val="300"/>
                        </a:spcBef>
                        <a:spcAft>
                          <a:spcPts val="3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① 都属于无权限人进行的修改</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② 区别点主要看是否属于对“签章”的修改</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1235908">
                <a:tc>
                  <a:txBody>
                    <a:bodyPr/>
                    <a:lstStyle/>
                    <a:p>
                      <a:pPr marL="0" indent="0" algn="ctr">
                        <a:lnSpc>
                          <a:spcPct val="150000"/>
                        </a:lnSpc>
                        <a:spcBef>
                          <a:spcPts val="300"/>
                        </a:spcBef>
                        <a:spcAft>
                          <a:spcPts val="3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变造</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l">
                        <a:lnSpc>
                          <a:spcPct val="150000"/>
                        </a:lnSpc>
                        <a:spcBef>
                          <a:spcPts val="300"/>
                        </a:spcBef>
                        <a:spcAft>
                          <a:spcPts val="3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是指无权更改票据内容的人，对票据上</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签章以外的记载事</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项加以改变的行为</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vMerge="1">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
        <p:nvSpPr>
          <p:cNvPr id="93" name="矩形"/>
          <p:cNvSpPr/>
          <p:nvPr/>
        </p:nvSpPr>
        <p:spPr>
          <a:xfrm>
            <a:off x="1018811" y="2406426"/>
            <a:ext cx="10270944"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单位、个人和银行办理支付结算必须使用按中国人民银行统一规定印制的票据凭证和结算凭证。票据和结算凭证上的签章和其他记载事项应当真实，不得伪造、变造。</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1000"/>
                                        <p:tgtEl>
                                          <p:spTgt spid="91"/>
                                        </p:tgtEl>
                                      </p:cBhvr>
                                    </p:animEffect>
                                    <p:anim calcmode="lin" valueType="num">
                                      <p:cBhvr>
                                        <p:cTn id="8" dur="1000" fill="hold"/>
                                        <p:tgtEl>
                                          <p:spTgt spid="91"/>
                                        </p:tgtEl>
                                        <p:attrNameLst>
                                          <p:attrName>ppt_x</p:attrName>
                                        </p:attrNameLst>
                                      </p:cBhvr>
                                      <p:tavLst>
                                        <p:tav tm="0">
                                          <p:val>
                                            <p:strVal val="#ppt_x"/>
                                          </p:val>
                                        </p:tav>
                                        <p:tav tm="100000">
                                          <p:val>
                                            <p:strVal val="#ppt_x"/>
                                          </p:val>
                                        </p:tav>
                                      </p:tavLst>
                                    </p:anim>
                                    <p:anim calcmode="lin" valueType="num">
                                      <p:cBhvr>
                                        <p:cTn id="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3"/>
                                        </p:tgtEl>
                                        <p:attrNameLst>
                                          <p:attrName>style.visibility</p:attrName>
                                        </p:attrNameLst>
                                      </p:cBhvr>
                                      <p:to>
                                        <p:strVal val="visible"/>
                                      </p:to>
                                    </p:set>
                                    <p:animEffect transition="in" filter="fade">
                                      <p:cBhvr>
                                        <p:cTn id="14" dur="1000"/>
                                        <p:tgtEl>
                                          <p:spTgt spid="93"/>
                                        </p:tgtEl>
                                      </p:cBhvr>
                                    </p:animEffect>
                                    <p:anim calcmode="lin" valueType="num">
                                      <p:cBhvr>
                                        <p:cTn id="15" dur="1000" fill="hold"/>
                                        <p:tgtEl>
                                          <p:spTgt spid="93"/>
                                        </p:tgtEl>
                                        <p:attrNameLst>
                                          <p:attrName>ppt_x</p:attrName>
                                        </p:attrNameLst>
                                      </p:cBhvr>
                                      <p:tavLst>
                                        <p:tav tm="0">
                                          <p:val>
                                            <p:strVal val="#ppt_x"/>
                                          </p:val>
                                        </p:tav>
                                        <p:tav tm="100000">
                                          <p:val>
                                            <p:strVal val="#ppt_x"/>
                                          </p:val>
                                        </p:tav>
                                      </p:tavLst>
                                    </p:anim>
                                    <p:anim calcmode="lin" valueType="num">
                                      <p:cBhvr>
                                        <p:cTn id="16"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nodeType="clickEffect">
                                  <p:stCondLst>
                                    <p:cond delay="0"/>
                                  </p:stCondLst>
                                  <p:childTnLst>
                                    <p:set>
                                      <p:cBhvr>
                                        <p:cTn id="20" dur="1" fill="hold">
                                          <p:stCondLst>
                                            <p:cond delay="0"/>
                                          </p:stCondLst>
                                        </p:cTn>
                                        <p:tgtEl>
                                          <p:spTgt spid="92"/>
                                        </p:tgtEl>
                                        <p:attrNameLst>
                                          <p:attrName>style.visibility</p:attrName>
                                        </p:attrNameLst>
                                      </p:cBhvr>
                                      <p:to>
                                        <p:strVal val="visible"/>
                                      </p:to>
                                    </p:set>
                                    <p:animEffect transition="in" filter="barn(inHorizontal)">
                                      <p:cBhvr>
                                        <p:cTn id="2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16"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617" name="矩形"/>
          <p:cNvSpPr/>
          <p:nvPr/>
        </p:nvSpPr>
        <p:spPr>
          <a:xfrm>
            <a:off x="844350" y="1912254"/>
            <a:ext cx="10840966"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多选】根据支付结算法律制度的规定，票据或粘单未记载下列事项，保证人仍需承担保证责任的有（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 保证人签章		B. 保证日期	　　C. 被保证人名称	　D. “保证”字样</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618" name="矩形"/>
          <p:cNvSpPr/>
          <p:nvPr/>
        </p:nvSpPr>
        <p:spPr>
          <a:xfrm>
            <a:off x="812414" y="3553891"/>
            <a:ext cx="10561383"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【解析】未记载“保证日期”的，出票日期为保证日期；未记载“被保证人名称”的，已承兑的票据，承兑人为被保证人；未承兑的票据，出票人为被保证人。</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7"/>
                                        </p:tgtEl>
                                        <p:attrNameLst>
                                          <p:attrName>style.visibility</p:attrName>
                                        </p:attrNameLst>
                                      </p:cBhvr>
                                      <p:to>
                                        <p:strVal val="visible"/>
                                      </p:to>
                                    </p:set>
                                    <p:animEffect transition="in" filter="fade">
                                      <p:cBhvr>
                                        <p:cTn id="7" dur="1000"/>
                                        <p:tgtEl>
                                          <p:spTgt spid="617"/>
                                        </p:tgtEl>
                                      </p:cBhvr>
                                    </p:animEffect>
                                    <p:anim calcmode="lin" valueType="num">
                                      <p:cBhvr>
                                        <p:cTn id="8" dur="1000" fill="hold"/>
                                        <p:tgtEl>
                                          <p:spTgt spid="617"/>
                                        </p:tgtEl>
                                        <p:attrNameLst>
                                          <p:attrName>ppt_x</p:attrName>
                                        </p:attrNameLst>
                                      </p:cBhvr>
                                      <p:tavLst>
                                        <p:tav tm="0">
                                          <p:val>
                                            <p:strVal val="#ppt_x"/>
                                          </p:val>
                                        </p:tav>
                                        <p:tav tm="100000">
                                          <p:val>
                                            <p:strVal val="#ppt_x"/>
                                          </p:val>
                                        </p:tav>
                                      </p:tavLst>
                                    </p:anim>
                                    <p:anim calcmode="lin" valueType="num">
                                      <p:cBhvr>
                                        <p:cTn id="9" dur="1000" fill="hold"/>
                                        <p:tgtEl>
                                          <p:spTgt spid="6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18"/>
                                        </p:tgtEl>
                                        <p:attrNameLst>
                                          <p:attrName>style.visibility</p:attrName>
                                        </p:attrNameLst>
                                      </p:cBhvr>
                                      <p:to>
                                        <p:strVal val="visible"/>
                                      </p:to>
                                    </p:set>
                                    <p:animEffect transition="in" filter="fade">
                                      <p:cBhvr>
                                        <p:cTn id="14" dur="1000"/>
                                        <p:tgtEl>
                                          <p:spTgt spid="618"/>
                                        </p:tgtEl>
                                      </p:cBhvr>
                                    </p:animEffect>
                                    <p:anim calcmode="lin" valueType="num">
                                      <p:cBhvr>
                                        <p:cTn id="15" dur="1000" fill="hold"/>
                                        <p:tgtEl>
                                          <p:spTgt spid="618"/>
                                        </p:tgtEl>
                                        <p:attrNameLst>
                                          <p:attrName>ppt_x</p:attrName>
                                        </p:attrNameLst>
                                      </p:cBhvr>
                                      <p:tavLst>
                                        <p:tav tm="0">
                                          <p:val>
                                            <p:strVal val="#ppt_x"/>
                                          </p:val>
                                        </p:tav>
                                        <p:tav tm="100000">
                                          <p:val>
                                            <p:strVal val="#ppt_x"/>
                                          </p:val>
                                        </p:tav>
                                      </p:tavLst>
                                    </p:anim>
                                    <p:anim calcmode="lin" valueType="num">
                                      <p:cBhvr>
                                        <p:cTn id="16" dur="1000" fill="hold"/>
                                        <p:tgtEl>
                                          <p:spTgt spid="6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 grpId="0" animBg="1"/>
      <p:bldP spid="61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22"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623" name="矩形"/>
          <p:cNvSpPr/>
          <p:nvPr/>
        </p:nvSpPr>
        <p:spPr>
          <a:xfrm>
            <a:off x="1428728" y="1819246"/>
            <a:ext cx="9495160" cy="258445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【例题3</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多选】根据支付结算法律制度的规定，下列关于票据保证责任的表述中，正确的有（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 保证人与被保证人对持票人承担连带责任</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 保证附有条件的，影响对票据的保证责任</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 票据到期后得不到付款的，持票人向保证人请求付款，保证人应当足额付款</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 保证人为两人以上的，保证人之间承担连带责任</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624" name="矩形"/>
          <p:cNvSpPr/>
          <p:nvPr/>
        </p:nvSpPr>
        <p:spPr>
          <a:xfrm>
            <a:off x="1428728" y="4686228"/>
            <a:ext cx="1764898" cy="3581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23"/>
                                        </p:tgtEl>
                                        <p:attrNameLst>
                                          <p:attrName>style.visibility</p:attrName>
                                        </p:attrNameLst>
                                      </p:cBhvr>
                                      <p:to>
                                        <p:strVal val="visible"/>
                                      </p:to>
                                    </p:set>
                                    <p:animEffect transition="in" filter="fade">
                                      <p:cBhvr>
                                        <p:cTn id="7" dur="1000"/>
                                        <p:tgtEl>
                                          <p:spTgt spid="623"/>
                                        </p:tgtEl>
                                      </p:cBhvr>
                                    </p:animEffect>
                                    <p:anim calcmode="lin" valueType="num">
                                      <p:cBhvr>
                                        <p:cTn id="8" dur="1000" fill="hold"/>
                                        <p:tgtEl>
                                          <p:spTgt spid="623"/>
                                        </p:tgtEl>
                                        <p:attrNameLst>
                                          <p:attrName>ppt_x</p:attrName>
                                        </p:attrNameLst>
                                      </p:cBhvr>
                                      <p:tavLst>
                                        <p:tav tm="0">
                                          <p:val>
                                            <p:strVal val="#ppt_x"/>
                                          </p:val>
                                        </p:tav>
                                        <p:tav tm="100000">
                                          <p:val>
                                            <p:strVal val="#ppt_x"/>
                                          </p:val>
                                        </p:tav>
                                      </p:tavLst>
                                    </p:anim>
                                    <p:anim calcmode="lin" valueType="num">
                                      <p:cBhvr>
                                        <p:cTn id="9" dur="1000" fill="hold"/>
                                        <p:tgtEl>
                                          <p:spTgt spid="6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24"/>
                                        </p:tgtEl>
                                        <p:attrNameLst>
                                          <p:attrName>style.visibility</p:attrName>
                                        </p:attrNameLst>
                                      </p:cBhvr>
                                      <p:to>
                                        <p:strVal val="visible"/>
                                      </p:to>
                                    </p:set>
                                    <p:animEffect transition="in" filter="fade">
                                      <p:cBhvr>
                                        <p:cTn id="14" dur="1000"/>
                                        <p:tgtEl>
                                          <p:spTgt spid="624"/>
                                        </p:tgtEl>
                                      </p:cBhvr>
                                    </p:animEffect>
                                    <p:anim calcmode="lin" valueType="num">
                                      <p:cBhvr>
                                        <p:cTn id="15" dur="1000" fill="hold"/>
                                        <p:tgtEl>
                                          <p:spTgt spid="624"/>
                                        </p:tgtEl>
                                        <p:attrNameLst>
                                          <p:attrName>ppt_x</p:attrName>
                                        </p:attrNameLst>
                                      </p:cBhvr>
                                      <p:tavLst>
                                        <p:tav tm="0">
                                          <p:val>
                                            <p:strVal val="#ppt_x"/>
                                          </p:val>
                                        </p:tav>
                                        <p:tav tm="100000">
                                          <p:val>
                                            <p:strVal val="#ppt_x"/>
                                          </p:val>
                                        </p:tav>
                                      </p:tavLst>
                                    </p:anim>
                                    <p:anim calcmode="lin" valueType="num">
                                      <p:cBhvr>
                                        <p:cTn id="16" dur="1000" fill="hold"/>
                                        <p:tgtEl>
                                          <p:spTgt spid="6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3" grpId="0" animBg="1"/>
      <p:bldP spid="62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28"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632" name="组合"/>
          <p:cNvGrpSpPr/>
          <p:nvPr/>
        </p:nvGrpSpPr>
        <p:grpSpPr>
          <a:xfrm>
            <a:off x="791144" y="1490747"/>
            <a:ext cx="4400134" cy="601981"/>
            <a:chOff x="791144" y="1490747"/>
            <a:chExt cx="4400134" cy="601981"/>
          </a:xfrm>
        </p:grpSpPr>
        <p:sp>
          <p:nvSpPr>
            <p:cNvPr id="629" name="圆角矩形"/>
            <p:cNvSpPr/>
            <p:nvPr/>
          </p:nvSpPr>
          <p:spPr>
            <a:xfrm>
              <a:off x="791144" y="1497733"/>
              <a:ext cx="4400134"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630" name="流程图: 离页连接符"/>
            <p:cNvSpPr/>
            <p:nvPr/>
          </p:nvSpPr>
          <p:spPr>
            <a:xfrm>
              <a:off x="1114995" y="1490747"/>
              <a:ext cx="884553"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（三）</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631" name="矩形"/>
            <p:cNvSpPr/>
            <p:nvPr/>
          </p:nvSpPr>
          <p:spPr>
            <a:xfrm>
              <a:off x="2187510" y="1533929"/>
              <a:ext cx="26816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fontAlgn="auto">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票据权利和责任</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633" name="矩形"/>
          <p:cNvSpPr/>
          <p:nvPr/>
        </p:nvSpPr>
        <p:spPr>
          <a:xfrm>
            <a:off x="5637031" y="1602977"/>
            <a:ext cx="2952705" cy="491487"/>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a:t>
            </a:r>
            <a:r>
              <a:rPr lang="en-US" altLang="zh-CN" sz="1800" b="1"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 </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票据权利的概念和分类</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634" name="表格"/>
          <p:cNvGraphicFramePr>
            <a:graphicFrameLocks noGrp="1"/>
          </p:cNvGraphicFramePr>
          <p:nvPr/>
        </p:nvGraphicFramePr>
        <p:xfrm>
          <a:off x="728370" y="2546273"/>
          <a:ext cx="10723498" cy="3330613"/>
        </p:xfrm>
        <a:graphic>
          <a:graphicData uri="http://schemas.openxmlformats.org/drawingml/2006/table">
            <a:tbl>
              <a:tblPr bandRow="1">
                <a:noFill/>
              </a:tblPr>
              <a:tblGrid>
                <a:gridCol w="1204087"/>
                <a:gridCol w="4559630"/>
                <a:gridCol w="4959781"/>
              </a:tblGrid>
              <a:tr h="390016">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项目</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付款请求权</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追索权</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1170305">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向谁行使权利</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是指</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持票人</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宋体" panose="02010600030101010101" pitchFamily="2" charset="-122"/>
                        </a:rPr>
                        <a:t>向汇票的承兑人、本票的出票人、支票的付款人</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出示票据要求付款的权利</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是指</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票据当事人行使付款请求权遭到拒绝或有其他法定原因存在时，向其</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宋体" panose="02010600030101010101" pitchFamily="2" charset="-122"/>
                        </a:rPr>
                        <a:t>前手</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请求偿还票据金额及其他法定费用的权利</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1170305">
                <a:tc>
                  <a:txBody>
                    <a:bodyPr/>
                    <a:lstStyle/>
                    <a:p>
                      <a:pPr marL="0" indent="0" algn="ctr">
                        <a:lnSpc>
                          <a:spcPct val="150000"/>
                        </a:lnSpc>
                        <a:spcBef>
                          <a:spcPts val="200"/>
                        </a:spcBef>
                        <a:spcAft>
                          <a:spcPts val="200"/>
                        </a:spcAft>
                        <a:buNone/>
                      </a:pPr>
                      <a:r>
                        <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rPr>
                        <a:t>行使权利的当事人</a:t>
                      </a:r>
                      <a:endPar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票据记载的收款人或最后的被背书人</a:t>
                      </a:r>
                      <a:endPar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除票据记载的收款人和最后被背书人外，还可能是代为清偿票据债</a:t>
                      </a:r>
                      <a:r>
                        <a:rPr lang="zh-CN" altLang="en-US" sz="1800" b="0" i="0" u="none" strike="noStrike" kern="100" cap="none" spc="0" baseline="0">
                          <a:latin typeface="微软雅黑" panose="020B0503020204020204" charset="-122"/>
                          <a:ea typeface="微软雅黑" panose="020B0503020204020204" charset="-122"/>
                          <a:cs typeface="宋体" panose="02010600030101010101" pitchFamily="2" charset="-122"/>
                        </a:rPr>
                        <a:t>务的保证人、背书</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人</a:t>
                      </a:r>
                      <a:endPar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514388">
                <a:tc>
                  <a:txBody>
                    <a:bodyPr/>
                    <a:lstStyle/>
                    <a:p>
                      <a:pPr marL="0" indent="0" algn="ctr">
                        <a:lnSpc>
                          <a:spcPct val="150000"/>
                        </a:lnSpc>
                        <a:spcBef>
                          <a:spcPts val="200"/>
                        </a:spcBef>
                        <a:spcAft>
                          <a:spcPts val="200"/>
                        </a:spcAft>
                        <a:buNone/>
                      </a:pPr>
                      <a:r>
                        <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rPr>
                        <a:t>顺序</a:t>
                      </a:r>
                      <a:endPar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第一顺序权利</a:t>
                      </a:r>
                      <a:endPar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第二顺序权利</a:t>
                      </a:r>
                      <a:endPar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32"/>
                                        </p:tgtEl>
                                        <p:attrNameLst>
                                          <p:attrName>style.visibility</p:attrName>
                                        </p:attrNameLst>
                                      </p:cBhvr>
                                      <p:to>
                                        <p:strVal val="visible"/>
                                      </p:to>
                                    </p:set>
                                    <p:animEffect transition="in" filter="fade">
                                      <p:cBhvr>
                                        <p:cTn id="7" dur="1000"/>
                                        <p:tgtEl>
                                          <p:spTgt spid="632"/>
                                        </p:tgtEl>
                                      </p:cBhvr>
                                    </p:animEffect>
                                    <p:anim calcmode="lin" valueType="num">
                                      <p:cBhvr>
                                        <p:cTn id="8" dur="1000" fill="hold"/>
                                        <p:tgtEl>
                                          <p:spTgt spid="632"/>
                                        </p:tgtEl>
                                        <p:attrNameLst>
                                          <p:attrName>ppt_x</p:attrName>
                                        </p:attrNameLst>
                                      </p:cBhvr>
                                      <p:tavLst>
                                        <p:tav tm="0">
                                          <p:val>
                                            <p:strVal val="#ppt_x"/>
                                          </p:val>
                                        </p:tav>
                                        <p:tav tm="100000">
                                          <p:val>
                                            <p:strVal val="#ppt_x"/>
                                          </p:val>
                                        </p:tav>
                                      </p:tavLst>
                                    </p:anim>
                                    <p:anim calcmode="lin" valueType="num">
                                      <p:cBhvr>
                                        <p:cTn id="9" dur="1000" fill="hold"/>
                                        <p:tgtEl>
                                          <p:spTgt spid="6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33"/>
                                        </p:tgtEl>
                                        <p:attrNameLst>
                                          <p:attrName>style.visibility</p:attrName>
                                        </p:attrNameLst>
                                      </p:cBhvr>
                                      <p:to>
                                        <p:strVal val="visible"/>
                                      </p:to>
                                    </p:set>
                                    <p:animEffect transition="in" filter="fade">
                                      <p:cBhvr>
                                        <p:cTn id="14" dur="1000"/>
                                        <p:tgtEl>
                                          <p:spTgt spid="633"/>
                                        </p:tgtEl>
                                      </p:cBhvr>
                                    </p:animEffect>
                                    <p:anim calcmode="lin" valueType="num">
                                      <p:cBhvr>
                                        <p:cTn id="15" dur="1000" fill="hold"/>
                                        <p:tgtEl>
                                          <p:spTgt spid="633"/>
                                        </p:tgtEl>
                                        <p:attrNameLst>
                                          <p:attrName>ppt_x</p:attrName>
                                        </p:attrNameLst>
                                      </p:cBhvr>
                                      <p:tavLst>
                                        <p:tav tm="0">
                                          <p:val>
                                            <p:strVal val="#ppt_x"/>
                                          </p:val>
                                        </p:tav>
                                        <p:tav tm="100000">
                                          <p:val>
                                            <p:strVal val="#ppt_x"/>
                                          </p:val>
                                        </p:tav>
                                      </p:tavLst>
                                    </p:anim>
                                    <p:anim calcmode="lin" valueType="num">
                                      <p:cBhvr>
                                        <p:cTn id="16" dur="1000" fill="hold"/>
                                        <p:tgtEl>
                                          <p:spTgt spid="63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nodeType="clickEffect">
                                  <p:stCondLst>
                                    <p:cond delay="0"/>
                                  </p:stCondLst>
                                  <p:childTnLst>
                                    <p:set>
                                      <p:cBhvr>
                                        <p:cTn id="20" dur="1" fill="hold">
                                          <p:stCondLst>
                                            <p:cond delay="0"/>
                                          </p:stCondLst>
                                        </p:cTn>
                                        <p:tgtEl>
                                          <p:spTgt spid="634"/>
                                        </p:tgtEl>
                                        <p:attrNameLst>
                                          <p:attrName>style.visibility</p:attrName>
                                        </p:attrNameLst>
                                      </p:cBhvr>
                                      <p:to>
                                        <p:strVal val="visible"/>
                                      </p:to>
                                    </p:set>
                                    <p:animEffect transition="in" filter="barn(inHorizontal)">
                                      <p:cBhvr>
                                        <p:cTn id="21" dur="500"/>
                                        <p:tgtEl>
                                          <p:spTgt spid="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 grpId="0" animBg="1"/>
      <p:bldP spid="63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38"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642" name="组合"/>
          <p:cNvGrpSpPr/>
          <p:nvPr/>
        </p:nvGrpSpPr>
        <p:grpSpPr>
          <a:xfrm>
            <a:off x="1271769" y="2001381"/>
            <a:ext cx="9513731" cy="2346793"/>
            <a:chOff x="1271769" y="2001381"/>
            <a:chExt cx="9513731" cy="2346793"/>
          </a:xfrm>
        </p:grpSpPr>
        <p:sp>
          <p:nvSpPr>
            <p:cNvPr id="639" name="矩形"/>
            <p:cNvSpPr/>
            <p:nvPr/>
          </p:nvSpPr>
          <p:spPr>
            <a:xfrm>
              <a:off x="1454198" y="2776441"/>
              <a:ext cx="9116064"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前手：对票据上的某一特定签章人来说，凡在其签章之前在票据上签章的债务人，均是其前手。例如甲向乙签发一张票据，乙背书给丙，丙背书给丁。对于丁来说，甲、乙、丙均属于其前手；对于丙来说，甲和乙属于其前手。</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640" name="剪去对角的矩形"/>
            <p:cNvSpPr/>
            <p:nvPr/>
          </p:nvSpPr>
          <p:spPr>
            <a:xfrm>
              <a:off x="1271769" y="2493273"/>
              <a:ext cx="9513731" cy="1854901"/>
            </a:xfrm>
            <a:prstGeom prst="snip2DiagRect">
              <a:avLst>
                <a:gd name="adj1" fmla="val 0"/>
                <a:gd name="adj2" fmla="val 11481"/>
              </a:avLst>
            </a:prstGeom>
            <a:noFill/>
            <a:ln w="25400" cap="flat" cmpd="sng">
              <a:solidFill>
                <a:srgbClr val="00AAB7"/>
              </a:solidFill>
              <a:prstDash val="sysDash"/>
              <a:round/>
            </a:ln>
          </p:spPr>
          <p:txBody>
            <a:bodyPr rtlCol="0" anchor="ctr"/>
            <a:lstStyle/>
            <a:p>
              <a:pPr algn="ctr"/>
            </a:p>
          </p:txBody>
        </p:sp>
        <p:sp>
          <p:nvSpPr>
            <p:cNvPr id="641" name="矩形"/>
            <p:cNvSpPr/>
            <p:nvPr/>
          </p:nvSpPr>
          <p:spPr>
            <a:xfrm>
              <a:off x="9300742" y="2001381"/>
              <a:ext cx="1190604" cy="491488"/>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小旌笔记</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42"/>
                                        </p:tgtEl>
                                        <p:attrNameLst>
                                          <p:attrName>style.visibility</p:attrName>
                                        </p:attrNameLst>
                                      </p:cBhvr>
                                      <p:to>
                                        <p:strVal val="visible"/>
                                      </p:to>
                                    </p:set>
                                    <p:animEffect transition="in" filter="wipe(down)">
                                      <p:cBhvr>
                                        <p:cTn id="7" dur="500"/>
                                        <p:tgtEl>
                                          <p:spTgt spid="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46"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649" name="组合"/>
          <p:cNvGrpSpPr/>
          <p:nvPr/>
        </p:nvGrpSpPr>
        <p:grpSpPr>
          <a:xfrm>
            <a:off x="1685691" y="1657008"/>
            <a:ext cx="6551931" cy="526412"/>
            <a:chOff x="1685691" y="1657008"/>
            <a:chExt cx="6551931" cy="526412"/>
          </a:xfrm>
        </p:grpSpPr>
        <p:sp>
          <p:nvSpPr>
            <p:cNvPr id="647" name="矩形"/>
            <p:cNvSpPr/>
            <p:nvPr/>
          </p:nvSpPr>
          <p:spPr>
            <a:xfrm>
              <a:off x="1806340" y="1657642"/>
              <a:ext cx="6321425"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付款请求权的含义、行使追索权的当事人</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648" name="剪去对角的矩形"/>
            <p:cNvSpPr/>
            <p:nvPr/>
          </p:nvSpPr>
          <p:spPr>
            <a:xfrm>
              <a:off x="1685691" y="1657008"/>
              <a:ext cx="6551931" cy="525778"/>
            </a:xfrm>
            <a:prstGeom prst="snip2DiagRect">
              <a:avLst>
                <a:gd name="adj1" fmla="val 0"/>
                <a:gd name="adj2" fmla="val 14231"/>
              </a:avLst>
            </a:prstGeom>
            <a:noFill/>
            <a:ln w="25400" cap="flat" cmpd="sng">
              <a:solidFill>
                <a:srgbClr val="4BACC6"/>
              </a:solidFill>
              <a:prstDash val="solid"/>
              <a:round/>
            </a:ln>
          </p:spPr>
          <p:txBody>
            <a:bodyPr rtlCol="0" anchor="ctr"/>
            <a:lstStyle/>
            <a:p>
              <a:pPr algn="ctr"/>
            </a:p>
          </p:txBody>
        </p:sp>
      </p:grpSp>
      <p:sp>
        <p:nvSpPr>
          <p:cNvPr id="650" name="矩形"/>
          <p:cNvSpPr/>
          <p:nvPr/>
        </p:nvSpPr>
        <p:spPr>
          <a:xfrm>
            <a:off x="1498763" y="2562746"/>
            <a:ext cx="9006592" cy="175323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单选】甲公司持有一张商业汇票，到期委托开户银行向承兑人收取票款。甲公司行使的票据权利是（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 付款请求权		　　　　B. 利益返还请求权		</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C. 票据追索权			D. 票据返还请求权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651" name="矩形"/>
          <p:cNvSpPr/>
          <p:nvPr/>
        </p:nvSpPr>
        <p:spPr>
          <a:xfrm>
            <a:off x="1504926" y="4467717"/>
            <a:ext cx="1506606"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49"/>
                                        </p:tgtEl>
                                        <p:attrNameLst>
                                          <p:attrName>style.visibility</p:attrName>
                                        </p:attrNameLst>
                                      </p:cBhvr>
                                      <p:to>
                                        <p:strVal val="visible"/>
                                      </p:to>
                                    </p:set>
                                    <p:animEffect transition="in" filter="fade">
                                      <p:cBhvr>
                                        <p:cTn id="7" dur="1000"/>
                                        <p:tgtEl>
                                          <p:spTgt spid="649"/>
                                        </p:tgtEl>
                                      </p:cBhvr>
                                    </p:animEffect>
                                    <p:anim calcmode="lin" valueType="num">
                                      <p:cBhvr>
                                        <p:cTn id="8" dur="1000" fill="hold"/>
                                        <p:tgtEl>
                                          <p:spTgt spid="649"/>
                                        </p:tgtEl>
                                        <p:attrNameLst>
                                          <p:attrName>ppt_x</p:attrName>
                                        </p:attrNameLst>
                                      </p:cBhvr>
                                      <p:tavLst>
                                        <p:tav tm="0">
                                          <p:val>
                                            <p:strVal val="#ppt_x"/>
                                          </p:val>
                                        </p:tav>
                                        <p:tav tm="100000">
                                          <p:val>
                                            <p:strVal val="#ppt_x"/>
                                          </p:val>
                                        </p:tav>
                                      </p:tavLst>
                                    </p:anim>
                                    <p:anim calcmode="lin" valueType="num">
                                      <p:cBhvr>
                                        <p:cTn id="9" dur="1000" fill="hold"/>
                                        <p:tgtEl>
                                          <p:spTgt spid="64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50"/>
                                        </p:tgtEl>
                                        <p:attrNameLst>
                                          <p:attrName>style.visibility</p:attrName>
                                        </p:attrNameLst>
                                      </p:cBhvr>
                                      <p:to>
                                        <p:strVal val="visible"/>
                                      </p:to>
                                    </p:set>
                                    <p:animEffect transition="in" filter="fade">
                                      <p:cBhvr>
                                        <p:cTn id="14" dur="1000"/>
                                        <p:tgtEl>
                                          <p:spTgt spid="650"/>
                                        </p:tgtEl>
                                      </p:cBhvr>
                                    </p:animEffect>
                                    <p:anim calcmode="lin" valueType="num">
                                      <p:cBhvr>
                                        <p:cTn id="15" dur="1000" fill="hold"/>
                                        <p:tgtEl>
                                          <p:spTgt spid="650"/>
                                        </p:tgtEl>
                                        <p:attrNameLst>
                                          <p:attrName>ppt_x</p:attrName>
                                        </p:attrNameLst>
                                      </p:cBhvr>
                                      <p:tavLst>
                                        <p:tav tm="0">
                                          <p:val>
                                            <p:strVal val="#ppt_x"/>
                                          </p:val>
                                        </p:tav>
                                        <p:tav tm="100000">
                                          <p:val>
                                            <p:strVal val="#ppt_x"/>
                                          </p:val>
                                        </p:tav>
                                      </p:tavLst>
                                    </p:anim>
                                    <p:anim calcmode="lin" valueType="num">
                                      <p:cBhvr>
                                        <p:cTn id="16" dur="1000" fill="hold"/>
                                        <p:tgtEl>
                                          <p:spTgt spid="65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51"/>
                                        </p:tgtEl>
                                        <p:attrNameLst>
                                          <p:attrName>style.visibility</p:attrName>
                                        </p:attrNameLst>
                                      </p:cBhvr>
                                      <p:to>
                                        <p:strVal val="visible"/>
                                      </p:to>
                                    </p:set>
                                    <p:animEffect transition="in" filter="fade">
                                      <p:cBhvr>
                                        <p:cTn id="21" dur="1000"/>
                                        <p:tgtEl>
                                          <p:spTgt spid="651"/>
                                        </p:tgtEl>
                                      </p:cBhvr>
                                    </p:animEffect>
                                    <p:anim calcmode="lin" valueType="num">
                                      <p:cBhvr>
                                        <p:cTn id="22" dur="1000" fill="hold"/>
                                        <p:tgtEl>
                                          <p:spTgt spid="651"/>
                                        </p:tgtEl>
                                        <p:attrNameLst>
                                          <p:attrName>ppt_x</p:attrName>
                                        </p:attrNameLst>
                                      </p:cBhvr>
                                      <p:tavLst>
                                        <p:tav tm="0">
                                          <p:val>
                                            <p:strVal val="#ppt_x"/>
                                          </p:val>
                                        </p:tav>
                                        <p:tav tm="100000">
                                          <p:val>
                                            <p:strVal val="#ppt_x"/>
                                          </p:val>
                                        </p:tav>
                                      </p:tavLst>
                                    </p:anim>
                                    <p:anim calcmode="lin" valueType="num">
                                      <p:cBhvr>
                                        <p:cTn id="23" dur="1000" fill="hold"/>
                                        <p:tgtEl>
                                          <p:spTgt spid="6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9" grpId="0" animBg="1"/>
      <p:bldP spid="650" grpId="0" animBg="1"/>
      <p:bldP spid="651"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55"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656" name="矩形"/>
          <p:cNvSpPr/>
          <p:nvPr/>
        </p:nvSpPr>
        <p:spPr>
          <a:xfrm>
            <a:off x="1206294" y="1434891"/>
            <a:ext cx="9554549" cy="175323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多选】根据支付结算法律制度的规定，下列人员中，行使付款请求权时，对持票人负有付款义务的有（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 汇票的承兑人		　　　B. 银行本票的出票人	</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C. 支票的付款人		　　　D. 汇票的背书人</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657" name="矩形"/>
          <p:cNvSpPr/>
          <p:nvPr/>
        </p:nvSpPr>
        <p:spPr>
          <a:xfrm>
            <a:off x="1206294" y="3313529"/>
            <a:ext cx="9831330"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【解析】付款请求权是指持票人向汇票的承兑人、本票的出票人、支票的付款人出示票据要求付款的权利。</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658" name="矩形"/>
          <p:cNvSpPr/>
          <p:nvPr/>
        </p:nvSpPr>
        <p:spPr>
          <a:xfrm>
            <a:off x="1206294" y="4968612"/>
            <a:ext cx="10113156" cy="50673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【例题3</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判断】代为清偿票据债务的保证人和背书人不是行使票据追索权的当事人。	（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659" name="矩形"/>
          <p:cNvSpPr/>
          <p:nvPr/>
        </p:nvSpPr>
        <p:spPr>
          <a:xfrm>
            <a:off x="1206294" y="5644877"/>
            <a:ext cx="1413039"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18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rPr>
              <a:t>【答案】</a:t>
            </a:r>
            <a:r>
              <a:rPr lang="zh-CN" altLang="en-US" sz="1800" b="0" i="0" u="none" strike="noStrike" kern="100" cap="none" spc="0" baseline="0">
                <a:solidFill>
                  <a:srgbClr val="0D0D0D"/>
                </a:solidFill>
                <a:latin typeface="微软雅黑" panose="020B0503020204020204" charset="-122"/>
                <a:ea typeface="微软雅黑" panose="020B0503020204020204" charset="-122"/>
                <a:cs typeface="Times New Roman" panose="02020603050405020304" charset="0"/>
              </a:rPr>
              <a:t>×</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56"/>
                                        </p:tgtEl>
                                        <p:attrNameLst>
                                          <p:attrName>style.visibility</p:attrName>
                                        </p:attrNameLst>
                                      </p:cBhvr>
                                      <p:to>
                                        <p:strVal val="visible"/>
                                      </p:to>
                                    </p:set>
                                    <p:animEffect transition="in" filter="fade">
                                      <p:cBhvr>
                                        <p:cTn id="7" dur="1000"/>
                                        <p:tgtEl>
                                          <p:spTgt spid="656"/>
                                        </p:tgtEl>
                                      </p:cBhvr>
                                    </p:animEffect>
                                    <p:anim calcmode="lin" valueType="num">
                                      <p:cBhvr>
                                        <p:cTn id="8" dur="1000" fill="hold"/>
                                        <p:tgtEl>
                                          <p:spTgt spid="656"/>
                                        </p:tgtEl>
                                        <p:attrNameLst>
                                          <p:attrName>ppt_x</p:attrName>
                                        </p:attrNameLst>
                                      </p:cBhvr>
                                      <p:tavLst>
                                        <p:tav tm="0">
                                          <p:val>
                                            <p:strVal val="#ppt_x"/>
                                          </p:val>
                                        </p:tav>
                                        <p:tav tm="100000">
                                          <p:val>
                                            <p:strVal val="#ppt_x"/>
                                          </p:val>
                                        </p:tav>
                                      </p:tavLst>
                                    </p:anim>
                                    <p:anim calcmode="lin" valueType="num">
                                      <p:cBhvr>
                                        <p:cTn id="9" dur="1000" fill="hold"/>
                                        <p:tgtEl>
                                          <p:spTgt spid="65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57"/>
                                        </p:tgtEl>
                                        <p:attrNameLst>
                                          <p:attrName>style.visibility</p:attrName>
                                        </p:attrNameLst>
                                      </p:cBhvr>
                                      <p:to>
                                        <p:strVal val="visible"/>
                                      </p:to>
                                    </p:set>
                                    <p:animEffect transition="in" filter="fade">
                                      <p:cBhvr>
                                        <p:cTn id="14" dur="1000"/>
                                        <p:tgtEl>
                                          <p:spTgt spid="657"/>
                                        </p:tgtEl>
                                      </p:cBhvr>
                                    </p:animEffect>
                                    <p:anim calcmode="lin" valueType="num">
                                      <p:cBhvr>
                                        <p:cTn id="15" dur="1000" fill="hold"/>
                                        <p:tgtEl>
                                          <p:spTgt spid="657"/>
                                        </p:tgtEl>
                                        <p:attrNameLst>
                                          <p:attrName>ppt_x</p:attrName>
                                        </p:attrNameLst>
                                      </p:cBhvr>
                                      <p:tavLst>
                                        <p:tav tm="0">
                                          <p:val>
                                            <p:strVal val="#ppt_x"/>
                                          </p:val>
                                        </p:tav>
                                        <p:tav tm="100000">
                                          <p:val>
                                            <p:strVal val="#ppt_x"/>
                                          </p:val>
                                        </p:tav>
                                      </p:tavLst>
                                    </p:anim>
                                    <p:anim calcmode="lin" valueType="num">
                                      <p:cBhvr>
                                        <p:cTn id="16" dur="1000" fill="hold"/>
                                        <p:tgtEl>
                                          <p:spTgt spid="65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58"/>
                                        </p:tgtEl>
                                        <p:attrNameLst>
                                          <p:attrName>style.visibility</p:attrName>
                                        </p:attrNameLst>
                                      </p:cBhvr>
                                      <p:to>
                                        <p:strVal val="visible"/>
                                      </p:to>
                                    </p:set>
                                    <p:animEffect transition="in" filter="fade">
                                      <p:cBhvr>
                                        <p:cTn id="21" dur="1000"/>
                                        <p:tgtEl>
                                          <p:spTgt spid="658"/>
                                        </p:tgtEl>
                                      </p:cBhvr>
                                    </p:animEffect>
                                    <p:anim calcmode="lin" valueType="num">
                                      <p:cBhvr>
                                        <p:cTn id="22" dur="1000" fill="hold"/>
                                        <p:tgtEl>
                                          <p:spTgt spid="658"/>
                                        </p:tgtEl>
                                        <p:attrNameLst>
                                          <p:attrName>ppt_x</p:attrName>
                                        </p:attrNameLst>
                                      </p:cBhvr>
                                      <p:tavLst>
                                        <p:tav tm="0">
                                          <p:val>
                                            <p:strVal val="#ppt_x"/>
                                          </p:val>
                                        </p:tav>
                                        <p:tav tm="100000">
                                          <p:val>
                                            <p:strVal val="#ppt_x"/>
                                          </p:val>
                                        </p:tav>
                                      </p:tavLst>
                                    </p:anim>
                                    <p:anim calcmode="lin" valueType="num">
                                      <p:cBhvr>
                                        <p:cTn id="23" dur="1000" fill="hold"/>
                                        <p:tgtEl>
                                          <p:spTgt spid="65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59"/>
                                        </p:tgtEl>
                                        <p:attrNameLst>
                                          <p:attrName>style.visibility</p:attrName>
                                        </p:attrNameLst>
                                      </p:cBhvr>
                                      <p:to>
                                        <p:strVal val="visible"/>
                                      </p:to>
                                    </p:set>
                                    <p:animEffect transition="in" filter="fade">
                                      <p:cBhvr>
                                        <p:cTn id="28" dur="1000"/>
                                        <p:tgtEl>
                                          <p:spTgt spid="659"/>
                                        </p:tgtEl>
                                      </p:cBhvr>
                                    </p:animEffect>
                                    <p:anim calcmode="lin" valueType="num">
                                      <p:cBhvr>
                                        <p:cTn id="29" dur="1000" fill="hold"/>
                                        <p:tgtEl>
                                          <p:spTgt spid="659"/>
                                        </p:tgtEl>
                                        <p:attrNameLst>
                                          <p:attrName>ppt_x</p:attrName>
                                        </p:attrNameLst>
                                      </p:cBhvr>
                                      <p:tavLst>
                                        <p:tav tm="0">
                                          <p:val>
                                            <p:strVal val="#ppt_x"/>
                                          </p:val>
                                        </p:tav>
                                        <p:tav tm="100000">
                                          <p:val>
                                            <p:strVal val="#ppt_x"/>
                                          </p:val>
                                        </p:tav>
                                      </p:tavLst>
                                    </p:anim>
                                    <p:anim calcmode="lin" valueType="num">
                                      <p:cBhvr>
                                        <p:cTn id="30" dur="1000" fill="hold"/>
                                        <p:tgtEl>
                                          <p:spTgt spid="6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 grpId="0" animBg="1"/>
      <p:bldP spid="657" grpId="0" animBg="1"/>
      <p:bldP spid="658" grpId="0" animBg="1"/>
      <p:bldP spid="659"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63"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664" name="矩形"/>
          <p:cNvSpPr/>
          <p:nvPr/>
        </p:nvSpPr>
        <p:spPr>
          <a:xfrm>
            <a:off x="1428728" y="1464026"/>
            <a:ext cx="2269156" cy="358137"/>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a:t>
            </a:r>
            <a:r>
              <a:rPr lang="zh-CN" altLang="en-US" sz="1800" b="1"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票据权利的取得</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665" name="矩形"/>
          <p:cNvSpPr/>
          <p:nvPr/>
        </p:nvSpPr>
        <p:spPr>
          <a:xfrm>
            <a:off x="1358692" y="1958198"/>
            <a:ext cx="9580884" cy="16916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签发、取得和转让票据，应当遵守诚实信用的原则，具有真实的交易关系和债权债务关系。票据的取得，必须给付对价，即应当给付票据双方当事人认可的相对应的代价。但如果是因为税收、继承、赠与可以依法无偿取得票据的，则不受给付对价的限制，但是所享有的票据权利不得优于其前手的权利。</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1517" name="组合"/>
          <p:cNvGrpSpPr/>
          <p:nvPr/>
        </p:nvGrpSpPr>
        <p:grpSpPr>
          <a:xfrm>
            <a:off x="1428728" y="3892344"/>
            <a:ext cx="9384783" cy="2346797"/>
            <a:chOff x="1428728" y="3892344"/>
            <a:chExt cx="9384783" cy="2346797"/>
          </a:xfrm>
        </p:grpSpPr>
        <p:sp>
          <p:nvSpPr>
            <p:cNvPr id="666" name="矩形"/>
            <p:cNvSpPr/>
            <p:nvPr/>
          </p:nvSpPr>
          <p:spPr>
            <a:xfrm>
              <a:off x="1524234" y="4667404"/>
              <a:ext cx="9116065"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不享有票据权利的情形：① 以</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欺诈、偷盗</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或者</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胁迫</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等手段取得票据的，或者明知有上述情形，出于恶意取得票据的；② 持票人因</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重大过失</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取得不符合《中华人民共和国票据法》（简称《票据法》）规定的票据的。</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667" name="剪去对角的矩形"/>
            <p:cNvSpPr/>
            <p:nvPr/>
          </p:nvSpPr>
          <p:spPr>
            <a:xfrm>
              <a:off x="1428728" y="4384235"/>
              <a:ext cx="9384783" cy="1854906"/>
            </a:xfrm>
            <a:prstGeom prst="snip2DiagRect">
              <a:avLst>
                <a:gd name="adj1" fmla="val 0"/>
                <a:gd name="adj2" fmla="val 11449"/>
              </a:avLst>
            </a:prstGeom>
            <a:noFill/>
            <a:ln w="25400" cap="flat" cmpd="sng">
              <a:solidFill>
                <a:srgbClr val="00AAB7"/>
              </a:solidFill>
              <a:prstDash val="sysDash"/>
              <a:round/>
            </a:ln>
          </p:spPr>
          <p:txBody>
            <a:bodyPr rtlCol="0" anchor="ctr"/>
            <a:lstStyle/>
            <a:p>
              <a:pPr algn="ctr"/>
            </a:p>
          </p:txBody>
        </p:sp>
        <p:sp>
          <p:nvSpPr>
            <p:cNvPr id="668" name="矩形"/>
            <p:cNvSpPr/>
            <p:nvPr/>
          </p:nvSpPr>
          <p:spPr>
            <a:xfrm>
              <a:off x="9370778" y="3892344"/>
              <a:ext cx="1190604" cy="491490"/>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　敲黑板</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64"/>
                                        </p:tgtEl>
                                        <p:attrNameLst>
                                          <p:attrName>style.visibility</p:attrName>
                                        </p:attrNameLst>
                                      </p:cBhvr>
                                      <p:to>
                                        <p:strVal val="visible"/>
                                      </p:to>
                                    </p:set>
                                    <p:animEffect transition="in" filter="fade">
                                      <p:cBhvr>
                                        <p:cTn id="7" dur="1000"/>
                                        <p:tgtEl>
                                          <p:spTgt spid="664"/>
                                        </p:tgtEl>
                                      </p:cBhvr>
                                    </p:animEffect>
                                    <p:anim calcmode="lin" valueType="num">
                                      <p:cBhvr>
                                        <p:cTn id="8" dur="1000" fill="hold"/>
                                        <p:tgtEl>
                                          <p:spTgt spid="664"/>
                                        </p:tgtEl>
                                        <p:attrNameLst>
                                          <p:attrName>ppt_x</p:attrName>
                                        </p:attrNameLst>
                                      </p:cBhvr>
                                      <p:tavLst>
                                        <p:tav tm="0">
                                          <p:val>
                                            <p:strVal val="#ppt_x"/>
                                          </p:val>
                                        </p:tav>
                                        <p:tav tm="100000">
                                          <p:val>
                                            <p:strVal val="#ppt_x"/>
                                          </p:val>
                                        </p:tav>
                                      </p:tavLst>
                                    </p:anim>
                                    <p:anim calcmode="lin" valueType="num">
                                      <p:cBhvr>
                                        <p:cTn id="9" dur="1000" fill="hold"/>
                                        <p:tgtEl>
                                          <p:spTgt spid="66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65"/>
                                        </p:tgtEl>
                                        <p:attrNameLst>
                                          <p:attrName>style.visibility</p:attrName>
                                        </p:attrNameLst>
                                      </p:cBhvr>
                                      <p:to>
                                        <p:strVal val="visible"/>
                                      </p:to>
                                    </p:set>
                                    <p:animEffect transition="in" filter="fade">
                                      <p:cBhvr>
                                        <p:cTn id="14" dur="1000"/>
                                        <p:tgtEl>
                                          <p:spTgt spid="665"/>
                                        </p:tgtEl>
                                      </p:cBhvr>
                                    </p:animEffect>
                                    <p:anim calcmode="lin" valueType="num">
                                      <p:cBhvr>
                                        <p:cTn id="15" dur="1000" fill="hold"/>
                                        <p:tgtEl>
                                          <p:spTgt spid="665"/>
                                        </p:tgtEl>
                                        <p:attrNameLst>
                                          <p:attrName>ppt_x</p:attrName>
                                        </p:attrNameLst>
                                      </p:cBhvr>
                                      <p:tavLst>
                                        <p:tav tm="0">
                                          <p:val>
                                            <p:strVal val="#ppt_x"/>
                                          </p:val>
                                        </p:tav>
                                        <p:tav tm="100000">
                                          <p:val>
                                            <p:strVal val="#ppt_x"/>
                                          </p:val>
                                        </p:tav>
                                      </p:tavLst>
                                    </p:anim>
                                    <p:anim calcmode="lin" valueType="num">
                                      <p:cBhvr>
                                        <p:cTn id="16" dur="1000" fill="hold"/>
                                        <p:tgtEl>
                                          <p:spTgt spid="6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4" grpId="0" animBg="1"/>
      <p:bldP spid="66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73"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674" name="矩形"/>
          <p:cNvSpPr/>
          <p:nvPr/>
        </p:nvSpPr>
        <p:spPr>
          <a:xfrm>
            <a:off x="937357" y="2592441"/>
            <a:ext cx="10253227" cy="3250882"/>
          </a:xfrm>
          <a:prstGeom prst="rect">
            <a:avLst/>
          </a:prstGeom>
          <a:noFill/>
          <a:ln w="12700" cap="flat" cmpd="sng">
            <a:noFill/>
            <a:prstDash val="solid"/>
            <a:round/>
          </a:ln>
        </p:spPr>
        <p:txBody>
          <a:bodyPr vert="horz" wrap="square" lIns="91440" tIns="45720" rIns="91440" bIns="45720" anchor="t" anchorCtr="0">
            <a:spAutoFit/>
          </a:bodyPr>
          <a:lstStyle/>
          <a:p>
            <a:pPr marL="0" indent="25400" algn="just">
              <a:lnSpc>
                <a:spcPct val="150000"/>
              </a:lnSpc>
              <a:spcBef>
                <a:spcPts val="0"/>
              </a:spcBef>
              <a:spcAft>
                <a:spcPts val="0"/>
              </a:spcAft>
              <a:buNone/>
            </a:pPr>
            <a:r>
              <a:rPr lang="zh-CN" altLang="en-US" sz="2000" b="0" i="0" u="none" strike="noStrike" kern="1050" cap="none" spc="0" baseline="0">
                <a:solidFill>
                  <a:schemeClr val="tx1"/>
                </a:solidFill>
                <a:latin typeface="微软雅黑" panose="020B0503020204020204" charset="-122"/>
                <a:ea typeface="微软雅黑" panose="020B0503020204020204" charset="-122"/>
                <a:cs typeface="Times New Roman" panose="02020603050405020304" charset="0"/>
              </a:rPr>
              <a:t>张某因采购货物签发一张票据给王某，胡某从王某处窃取该票据，陈某明知胡某系窃取所得但仍受让该票据，并将其赠与不知情的黄某。在本案例中，胡某系偷盗取得，不享有票据权利；陈某属于知情的恶意取得，不享有票据权利；黄某属于因赠与无偿取得票据，其所享有的票据权利不得优于前手（陈某）的权利，陈某不享有票据权利，故黄某也不享有票据权利。</a:t>
            </a:r>
            <a:endParaRPr lang="en-US" altLang="zh-CN" sz="2000" b="0" i="0" u="none" strike="noStrike" kern="105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25400" algn="just" fontAlgn="auto">
              <a:lnSpc>
                <a:spcPct val="150000"/>
              </a:lnSpc>
              <a:spcBef>
                <a:spcPct val="20000"/>
              </a:spcBef>
              <a:spcAft>
                <a:spcPts val="0"/>
              </a:spcAft>
              <a:buNone/>
            </a:pPr>
            <a:r>
              <a:rPr lang="zh-CN" altLang="en-US" sz="20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rPr>
              <a:t>取得票据享有票据权利的情形包括：</a:t>
            </a:r>
            <a:r>
              <a:rPr lang="zh-CN" altLang="en-US" sz="20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rPr>
              <a:t>①</a:t>
            </a:r>
            <a:r>
              <a:rPr lang="zh-CN" altLang="en-US" sz="20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rPr>
              <a:t> 依法接受出票人签发的票据；② 依法接受背书转让的票据；③ 因税收、继承、赠与依法无偿取得票据。</a:t>
            </a:r>
            <a:endParaRPr lang="zh-CN" altLang="en-US" sz="20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678" name="组合"/>
          <p:cNvGrpSpPr/>
          <p:nvPr/>
        </p:nvGrpSpPr>
        <p:grpSpPr>
          <a:xfrm>
            <a:off x="1511031" y="1519798"/>
            <a:ext cx="2356959" cy="1071959"/>
            <a:chOff x="1511031" y="1519798"/>
            <a:chExt cx="2356959" cy="1071959"/>
          </a:xfrm>
        </p:grpSpPr>
        <p:pic>
          <p:nvPicPr>
            <p:cNvPr id="675" name="图片"/>
            <p:cNvPicPr/>
            <p:nvPr/>
          </p:nvPicPr>
          <p:blipFill>
            <a:blip r:embed="rId2" cstate="print"/>
            <a:srcRect l="57115" t="49510"/>
            <a:stretch>
              <a:fillRect/>
            </a:stretch>
          </p:blipFill>
          <p:spPr>
            <a:xfrm>
              <a:off x="1511031" y="1519798"/>
              <a:ext cx="956413" cy="1071959"/>
            </a:xfrm>
            <a:custGeom>
              <a:avLst/>
              <a:gdLst>
                <a:gd name="T1" fmla="*/ 0 w 21600"/>
                <a:gd name="T2" fmla="*/ 0 h 21600"/>
                <a:gd name="T3" fmla="*/ 21600 w 21600"/>
                <a:gd name="T4" fmla="*/ 21600 h 21600"/>
              </a:gdLst>
              <a:ahLst/>
              <a:cxnLst/>
              <a:rect l="T1" t="T2" r="T3" b="T4"/>
              <a:pathLst>
                <a:path w="21600" h="21600">
                  <a:moveTo>
                    <a:pt x="0" y="0"/>
                  </a:moveTo>
                  <a:lnTo>
                    <a:pt x="21600" y="0"/>
                  </a:lnTo>
                  <a:lnTo>
                    <a:pt x="21600" y="21594"/>
                  </a:lnTo>
                  <a:lnTo>
                    <a:pt x="0" y="21594"/>
                  </a:lnTo>
                  <a:close/>
                </a:path>
              </a:pathLst>
            </a:custGeom>
            <a:noFill/>
            <a:ln w="9525" cap="flat" cmpd="sng">
              <a:noFill/>
              <a:prstDash val="solid"/>
              <a:miter/>
            </a:ln>
            <a:effectLst>
              <a:outerShdw blurRad="50800" dist="38100" dir="2700000" algn="tl" rotWithShape="0">
                <a:srgbClr val="000000">
                  <a:alpha val="39607"/>
                </a:srgbClr>
              </a:outerShdw>
            </a:effectLst>
          </p:spPr>
        </p:pic>
        <p:sp>
          <p:nvSpPr>
            <p:cNvPr id="676" name="矩形"/>
            <p:cNvSpPr/>
            <p:nvPr/>
          </p:nvSpPr>
          <p:spPr>
            <a:xfrm>
              <a:off x="2428910" y="1874348"/>
              <a:ext cx="1439080" cy="470740"/>
            </a:xfrm>
            <a:prstGeom prst="rect">
              <a:avLst/>
            </a:prstGeom>
            <a:solidFill>
              <a:srgbClr val="E4CE87"/>
            </a:solidFill>
            <a:ln w="25400" cap="flat" cmpd="sng">
              <a:noFill/>
              <a:prstDash val="solid"/>
              <a:round/>
            </a:ln>
            <a:effectLst>
              <a:outerShdw blurRad="50800" dist="38100" dir="2700000" algn="tl" rotWithShape="0">
                <a:srgbClr val="000000">
                  <a:alpha val="39607"/>
                </a:srgbClr>
              </a:outerShdw>
            </a:effectLst>
          </p:spPr>
          <p:txBody>
            <a:bodyPr rtlCol="0" anchor="ctr"/>
            <a:lstStyle/>
            <a:p>
              <a:pPr algn="ctr"/>
            </a:p>
          </p:txBody>
        </p:sp>
        <p:sp>
          <p:nvSpPr>
            <p:cNvPr id="677" name="矩形"/>
            <p:cNvSpPr/>
            <p:nvPr/>
          </p:nvSpPr>
          <p:spPr>
            <a:xfrm>
              <a:off x="2607516" y="1914928"/>
              <a:ext cx="1158720" cy="358136"/>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Calibri" panose="020F0502020204030204" charset="0"/>
                </a:rPr>
                <a:t>小旌笔记</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Calibri" panose="020F0502020204030204" charset="0"/>
              </a:endParaRPr>
            </a:p>
          </p:txBody>
        </p:sp>
      </p:gr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78"/>
                                        </p:tgtEl>
                                        <p:attrNameLst>
                                          <p:attrName>style.visibility</p:attrName>
                                        </p:attrNameLst>
                                      </p:cBhvr>
                                      <p:to>
                                        <p:strVal val="visible"/>
                                      </p:to>
                                    </p:set>
                                    <p:animEffect transition="in" filter="fade">
                                      <p:cBhvr>
                                        <p:cTn id="7" dur="1000"/>
                                        <p:tgtEl>
                                          <p:spTgt spid="678"/>
                                        </p:tgtEl>
                                      </p:cBhvr>
                                    </p:animEffect>
                                    <p:anim calcmode="lin" valueType="num">
                                      <p:cBhvr>
                                        <p:cTn id="8" dur="1000" fill="hold"/>
                                        <p:tgtEl>
                                          <p:spTgt spid="678"/>
                                        </p:tgtEl>
                                        <p:attrNameLst>
                                          <p:attrName>ppt_x</p:attrName>
                                        </p:attrNameLst>
                                      </p:cBhvr>
                                      <p:tavLst>
                                        <p:tav tm="0">
                                          <p:val>
                                            <p:strVal val="#ppt_x"/>
                                          </p:val>
                                        </p:tav>
                                        <p:tav tm="100000">
                                          <p:val>
                                            <p:strVal val="#ppt_x"/>
                                          </p:val>
                                        </p:tav>
                                      </p:tavLst>
                                    </p:anim>
                                    <p:anim calcmode="lin" valueType="num">
                                      <p:cBhvr>
                                        <p:cTn id="9" dur="1000" fill="hold"/>
                                        <p:tgtEl>
                                          <p:spTgt spid="67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74"/>
                                        </p:tgtEl>
                                        <p:attrNameLst>
                                          <p:attrName>style.visibility</p:attrName>
                                        </p:attrNameLst>
                                      </p:cBhvr>
                                      <p:to>
                                        <p:strVal val="visible"/>
                                      </p:to>
                                    </p:set>
                                    <p:animEffect transition="in" filter="randombar(horizontal)">
                                      <p:cBhvr>
                                        <p:cTn id="14" dur="500"/>
                                        <p:tgtEl>
                                          <p:spTgt spid="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4" grpId="0" animBg="1"/>
      <p:bldP spid="678"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82"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685" name="组合"/>
          <p:cNvGrpSpPr/>
          <p:nvPr/>
        </p:nvGrpSpPr>
        <p:grpSpPr>
          <a:xfrm>
            <a:off x="1405548" y="1657008"/>
            <a:ext cx="4617522" cy="526412"/>
            <a:chOff x="1405548" y="1657008"/>
            <a:chExt cx="4617522" cy="526412"/>
          </a:xfrm>
        </p:grpSpPr>
        <p:sp>
          <p:nvSpPr>
            <p:cNvPr id="683" name="矩形"/>
            <p:cNvSpPr/>
            <p:nvPr/>
          </p:nvSpPr>
          <p:spPr>
            <a:xfrm>
              <a:off x="1526198" y="1657642"/>
              <a:ext cx="4370808"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不享有票据权利的情形</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684" name="剪去对角的矩形"/>
            <p:cNvSpPr/>
            <p:nvPr/>
          </p:nvSpPr>
          <p:spPr>
            <a:xfrm>
              <a:off x="1405548" y="1657008"/>
              <a:ext cx="4617522" cy="525778"/>
            </a:xfrm>
            <a:prstGeom prst="snip2DiagRect">
              <a:avLst>
                <a:gd name="adj1" fmla="val 0"/>
                <a:gd name="adj2" fmla="val 13324"/>
              </a:avLst>
            </a:prstGeom>
            <a:noFill/>
            <a:ln w="25400" cap="flat" cmpd="sng">
              <a:solidFill>
                <a:srgbClr val="4BACC6"/>
              </a:solidFill>
              <a:prstDash val="solid"/>
              <a:round/>
            </a:ln>
          </p:spPr>
          <p:txBody>
            <a:bodyPr rtlCol="0" anchor="ctr"/>
            <a:lstStyle/>
            <a:p>
              <a:pPr algn="ctr"/>
            </a:p>
          </p:txBody>
        </p:sp>
      </p:grpSp>
      <p:sp>
        <p:nvSpPr>
          <p:cNvPr id="686" name="矩形"/>
          <p:cNvSpPr/>
          <p:nvPr/>
        </p:nvSpPr>
        <p:spPr>
          <a:xfrm>
            <a:off x="1148585" y="2492710"/>
            <a:ext cx="10001098" cy="216852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多选】根据《票据法》的规定，票据持有人有下列（   ）情形，不得享有票据权利。</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．以欺诈、偷盗、胁迫等手段取得票据的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．明知前手欺诈、偷盗、胁迫等手段取得票据而出于恶意取得票据的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．因重大过失取得不符合《票据法》规定的票据的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．自合法取得票据的前手处因赠与取得票据的</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687" name="矩形"/>
          <p:cNvSpPr/>
          <p:nvPr/>
        </p:nvSpPr>
        <p:spPr>
          <a:xfrm>
            <a:off x="1117209" y="4822938"/>
            <a:ext cx="1726240"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85"/>
                                        </p:tgtEl>
                                        <p:attrNameLst>
                                          <p:attrName>style.visibility</p:attrName>
                                        </p:attrNameLst>
                                      </p:cBhvr>
                                      <p:to>
                                        <p:strVal val="visible"/>
                                      </p:to>
                                    </p:set>
                                    <p:animEffect transition="in" filter="fade">
                                      <p:cBhvr>
                                        <p:cTn id="7" dur="1000"/>
                                        <p:tgtEl>
                                          <p:spTgt spid="685"/>
                                        </p:tgtEl>
                                      </p:cBhvr>
                                    </p:animEffect>
                                    <p:anim calcmode="lin" valueType="num">
                                      <p:cBhvr>
                                        <p:cTn id="8" dur="1000" fill="hold"/>
                                        <p:tgtEl>
                                          <p:spTgt spid="685"/>
                                        </p:tgtEl>
                                        <p:attrNameLst>
                                          <p:attrName>ppt_x</p:attrName>
                                        </p:attrNameLst>
                                      </p:cBhvr>
                                      <p:tavLst>
                                        <p:tav tm="0">
                                          <p:val>
                                            <p:strVal val="#ppt_x"/>
                                          </p:val>
                                        </p:tav>
                                        <p:tav tm="100000">
                                          <p:val>
                                            <p:strVal val="#ppt_x"/>
                                          </p:val>
                                        </p:tav>
                                      </p:tavLst>
                                    </p:anim>
                                    <p:anim calcmode="lin" valueType="num">
                                      <p:cBhvr>
                                        <p:cTn id="9" dur="1000" fill="hold"/>
                                        <p:tgtEl>
                                          <p:spTgt spid="68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86"/>
                                        </p:tgtEl>
                                        <p:attrNameLst>
                                          <p:attrName>style.visibility</p:attrName>
                                        </p:attrNameLst>
                                      </p:cBhvr>
                                      <p:to>
                                        <p:strVal val="visible"/>
                                      </p:to>
                                    </p:set>
                                    <p:animEffect transition="in" filter="fade">
                                      <p:cBhvr>
                                        <p:cTn id="14" dur="1000"/>
                                        <p:tgtEl>
                                          <p:spTgt spid="686"/>
                                        </p:tgtEl>
                                      </p:cBhvr>
                                    </p:animEffect>
                                    <p:anim calcmode="lin" valueType="num">
                                      <p:cBhvr>
                                        <p:cTn id="15" dur="1000" fill="hold"/>
                                        <p:tgtEl>
                                          <p:spTgt spid="686"/>
                                        </p:tgtEl>
                                        <p:attrNameLst>
                                          <p:attrName>ppt_x</p:attrName>
                                        </p:attrNameLst>
                                      </p:cBhvr>
                                      <p:tavLst>
                                        <p:tav tm="0">
                                          <p:val>
                                            <p:strVal val="#ppt_x"/>
                                          </p:val>
                                        </p:tav>
                                        <p:tav tm="100000">
                                          <p:val>
                                            <p:strVal val="#ppt_x"/>
                                          </p:val>
                                        </p:tav>
                                      </p:tavLst>
                                    </p:anim>
                                    <p:anim calcmode="lin" valueType="num">
                                      <p:cBhvr>
                                        <p:cTn id="16" dur="1000" fill="hold"/>
                                        <p:tgtEl>
                                          <p:spTgt spid="68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87"/>
                                        </p:tgtEl>
                                        <p:attrNameLst>
                                          <p:attrName>style.visibility</p:attrName>
                                        </p:attrNameLst>
                                      </p:cBhvr>
                                      <p:to>
                                        <p:strVal val="visible"/>
                                      </p:to>
                                    </p:set>
                                    <p:animEffect transition="in" filter="fade">
                                      <p:cBhvr>
                                        <p:cTn id="21" dur="1000"/>
                                        <p:tgtEl>
                                          <p:spTgt spid="687"/>
                                        </p:tgtEl>
                                      </p:cBhvr>
                                    </p:animEffect>
                                    <p:anim calcmode="lin" valueType="num">
                                      <p:cBhvr>
                                        <p:cTn id="22" dur="1000" fill="hold"/>
                                        <p:tgtEl>
                                          <p:spTgt spid="687"/>
                                        </p:tgtEl>
                                        <p:attrNameLst>
                                          <p:attrName>ppt_x</p:attrName>
                                        </p:attrNameLst>
                                      </p:cBhvr>
                                      <p:tavLst>
                                        <p:tav tm="0">
                                          <p:val>
                                            <p:strVal val="#ppt_x"/>
                                          </p:val>
                                        </p:tav>
                                        <p:tav tm="100000">
                                          <p:val>
                                            <p:strVal val="#ppt_x"/>
                                          </p:val>
                                        </p:tav>
                                      </p:tavLst>
                                    </p:anim>
                                    <p:anim calcmode="lin" valueType="num">
                                      <p:cBhvr>
                                        <p:cTn id="23" dur="1000" fill="hold"/>
                                        <p:tgtEl>
                                          <p:spTgt spid="6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 grpId="0" animBg="1"/>
      <p:bldP spid="686" grpId="0" animBg="1"/>
      <p:bldP spid="687"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91"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692" name="矩形"/>
          <p:cNvSpPr/>
          <p:nvPr/>
        </p:nvSpPr>
        <p:spPr>
          <a:xfrm>
            <a:off x="1224784" y="1604097"/>
            <a:ext cx="2445086" cy="358137"/>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3．票据权利丧失补救</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693" name="矩形"/>
          <p:cNvSpPr/>
          <p:nvPr/>
        </p:nvSpPr>
        <p:spPr>
          <a:xfrm>
            <a:off x="1224784" y="2200801"/>
            <a:ext cx="1576643"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1）挂失止付</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694" name="矩形"/>
          <p:cNvSpPr/>
          <p:nvPr/>
        </p:nvSpPr>
        <p:spPr>
          <a:xfrm>
            <a:off x="1144921" y="2686008"/>
            <a:ext cx="9850684" cy="16916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挂失止付是指失票人将丧失票据的情况通知付款人或代理付款人，由接受通知的付款人或代理付款人审查后暂停支付的一种方式。只有确定付款人或代理付款人的票据丧失时才可进行挂失止付，具体包括：① 已承兑的商业汇票；② 支票；③ 填明“现金”字样和代理付款人的银行汇票；④ 填明“现金”字样的银行本票。</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92"/>
                                        </p:tgtEl>
                                        <p:attrNameLst>
                                          <p:attrName>style.visibility</p:attrName>
                                        </p:attrNameLst>
                                      </p:cBhvr>
                                      <p:to>
                                        <p:strVal val="visible"/>
                                      </p:to>
                                    </p:set>
                                    <p:animEffect transition="in" filter="fade">
                                      <p:cBhvr>
                                        <p:cTn id="7" dur="1000"/>
                                        <p:tgtEl>
                                          <p:spTgt spid="692"/>
                                        </p:tgtEl>
                                      </p:cBhvr>
                                    </p:animEffect>
                                    <p:anim calcmode="lin" valueType="num">
                                      <p:cBhvr>
                                        <p:cTn id="8" dur="1000" fill="hold"/>
                                        <p:tgtEl>
                                          <p:spTgt spid="692"/>
                                        </p:tgtEl>
                                        <p:attrNameLst>
                                          <p:attrName>ppt_x</p:attrName>
                                        </p:attrNameLst>
                                      </p:cBhvr>
                                      <p:tavLst>
                                        <p:tav tm="0">
                                          <p:val>
                                            <p:strVal val="#ppt_x"/>
                                          </p:val>
                                        </p:tav>
                                        <p:tav tm="100000">
                                          <p:val>
                                            <p:strVal val="#ppt_x"/>
                                          </p:val>
                                        </p:tav>
                                      </p:tavLst>
                                    </p:anim>
                                    <p:anim calcmode="lin" valueType="num">
                                      <p:cBhvr>
                                        <p:cTn id="9" dur="1000" fill="hold"/>
                                        <p:tgtEl>
                                          <p:spTgt spid="69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93"/>
                                        </p:tgtEl>
                                        <p:attrNameLst>
                                          <p:attrName>style.visibility</p:attrName>
                                        </p:attrNameLst>
                                      </p:cBhvr>
                                      <p:to>
                                        <p:strVal val="visible"/>
                                      </p:to>
                                    </p:set>
                                    <p:animEffect transition="in" filter="fade">
                                      <p:cBhvr>
                                        <p:cTn id="14" dur="1000"/>
                                        <p:tgtEl>
                                          <p:spTgt spid="693"/>
                                        </p:tgtEl>
                                      </p:cBhvr>
                                    </p:animEffect>
                                    <p:anim calcmode="lin" valueType="num">
                                      <p:cBhvr>
                                        <p:cTn id="15" dur="1000" fill="hold"/>
                                        <p:tgtEl>
                                          <p:spTgt spid="693"/>
                                        </p:tgtEl>
                                        <p:attrNameLst>
                                          <p:attrName>ppt_x</p:attrName>
                                        </p:attrNameLst>
                                      </p:cBhvr>
                                      <p:tavLst>
                                        <p:tav tm="0">
                                          <p:val>
                                            <p:strVal val="#ppt_x"/>
                                          </p:val>
                                        </p:tav>
                                        <p:tav tm="100000">
                                          <p:val>
                                            <p:strVal val="#ppt_x"/>
                                          </p:val>
                                        </p:tav>
                                      </p:tavLst>
                                    </p:anim>
                                    <p:anim calcmode="lin" valueType="num">
                                      <p:cBhvr>
                                        <p:cTn id="16" dur="1000" fill="hold"/>
                                        <p:tgtEl>
                                          <p:spTgt spid="69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94"/>
                                        </p:tgtEl>
                                        <p:attrNameLst>
                                          <p:attrName>style.visibility</p:attrName>
                                        </p:attrNameLst>
                                      </p:cBhvr>
                                      <p:to>
                                        <p:strVal val="visible"/>
                                      </p:to>
                                    </p:set>
                                    <p:animEffect transition="in" filter="fade">
                                      <p:cBhvr>
                                        <p:cTn id="21" dur="1000"/>
                                        <p:tgtEl>
                                          <p:spTgt spid="694"/>
                                        </p:tgtEl>
                                      </p:cBhvr>
                                    </p:animEffect>
                                    <p:anim calcmode="lin" valueType="num">
                                      <p:cBhvr>
                                        <p:cTn id="22" dur="1000" fill="hold"/>
                                        <p:tgtEl>
                                          <p:spTgt spid="694"/>
                                        </p:tgtEl>
                                        <p:attrNameLst>
                                          <p:attrName>ppt_x</p:attrName>
                                        </p:attrNameLst>
                                      </p:cBhvr>
                                      <p:tavLst>
                                        <p:tav tm="0">
                                          <p:val>
                                            <p:strVal val="#ppt_x"/>
                                          </p:val>
                                        </p:tav>
                                        <p:tav tm="100000">
                                          <p:val>
                                            <p:strVal val="#ppt_x"/>
                                          </p:val>
                                        </p:tav>
                                      </p:tavLst>
                                    </p:anim>
                                    <p:anim calcmode="lin" valueType="num">
                                      <p:cBhvr>
                                        <p:cTn id="23" dur="1000" fill="hold"/>
                                        <p:tgtEl>
                                          <p:spTgt spid="6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 grpId="0" animBg="1"/>
      <p:bldP spid="693" grpId="0" animBg="1"/>
      <p:bldP spid="69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7" name="矩形"/>
          <p:cNvSpPr/>
          <p:nvPr/>
        </p:nvSpPr>
        <p:spPr>
          <a:xfrm>
            <a:off x="1425064" y="305039"/>
            <a:ext cx="5071375" cy="46166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dirty="0">
                <a:solidFill>
                  <a:srgbClr val="FFFFFF"/>
                </a:solidFill>
                <a:latin typeface="微软雅黑" panose="020B0503020204020204" charset="-122"/>
                <a:ea typeface="微软雅黑" panose="020B0503020204020204" charset="-122"/>
                <a:cs typeface="Times New Roman" panose="02020603050405020304" charset="0"/>
              </a:rPr>
              <a:t>考点２：支付结算</a:t>
            </a:r>
            <a:r>
              <a:rPr lang="zh-CN" altLang="en-US" sz="2400" b="1" i="0" u="none" strike="noStrike" kern="1200" cap="none" spc="0" baseline="0" dirty="0" smtClean="0">
                <a:solidFill>
                  <a:srgbClr val="FFFFFF"/>
                </a:solidFill>
                <a:latin typeface="微软雅黑" panose="020B0503020204020204" charset="-122"/>
                <a:ea typeface="微软雅黑" panose="020B0503020204020204" charset="-122"/>
                <a:cs typeface="Times New Roman" panose="02020603050405020304" charset="0"/>
              </a:rPr>
              <a:t>的要求</a:t>
            </a:r>
            <a:r>
              <a:rPr lang="en-US" altLang="zh-CN" sz="2400" b="1" i="0" u="none" strike="noStrike" kern="1200" cap="none" spc="0" baseline="0" dirty="0" smtClean="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dirty="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dirty="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01" name="组合"/>
          <p:cNvGrpSpPr/>
          <p:nvPr/>
        </p:nvGrpSpPr>
        <p:grpSpPr>
          <a:xfrm>
            <a:off x="879738" y="1261740"/>
            <a:ext cx="6239093" cy="601980"/>
            <a:chOff x="879738" y="1261740"/>
            <a:chExt cx="6239093" cy="601980"/>
          </a:xfrm>
        </p:grpSpPr>
        <p:sp>
          <p:nvSpPr>
            <p:cNvPr id="98" name="圆角矩形"/>
            <p:cNvSpPr/>
            <p:nvPr/>
          </p:nvSpPr>
          <p:spPr>
            <a:xfrm>
              <a:off x="879738" y="1268724"/>
              <a:ext cx="6239093"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99" name="流程图: 离页连接符"/>
            <p:cNvSpPr/>
            <p:nvPr/>
          </p:nvSpPr>
          <p:spPr>
            <a:xfrm>
              <a:off x="1203588" y="1261740"/>
              <a:ext cx="884552"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（三）</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00" name="矩形"/>
            <p:cNvSpPr/>
            <p:nvPr/>
          </p:nvSpPr>
          <p:spPr>
            <a:xfrm>
              <a:off x="2337062" y="1304917"/>
              <a:ext cx="4459603"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票据和结算凭证的填写规范</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graphicFrame>
        <p:nvGraphicFramePr>
          <p:cNvPr id="102" name="表格"/>
          <p:cNvGraphicFramePr>
            <a:graphicFrameLocks noGrp="1"/>
          </p:cNvGraphicFramePr>
          <p:nvPr/>
        </p:nvGraphicFramePr>
        <p:xfrm>
          <a:off x="815987" y="2010079"/>
          <a:ext cx="10566005" cy="4608576"/>
        </p:xfrm>
        <a:graphic>
          <a:graphicData uri="http://schemas.openxmlformats.org/drawingml/2006/table">
            <a:tbl>
              <a:tblPr bandRow="1">
                <a:noFill/>
              </a:tblPr>
              <a:tblGrid>
                <a:gridCol w="1581924"/>
                <a:gridCol w="8984081"/>
              </a:tblGrid>
              <a:tr h="365556">
                <a:tc>
                  <a:txBody>
                    <a:bodyPr/>
                    <a:lstStyle/>
                    <a:p>
                      <a:pPr marL="0" indent="0" algn="ctr">
                        <a:lnSpc>
                          <a:spcPct val="140000"/>
                        </a:lnSpc>
                        <a:spcBef>
                          <a:spcPts val="300"/>
                        </a:spcBef>
                        <a:spcAft>
                          <a:spcPts val="3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项目</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40000"/>
                        </a:lnSpc>
                        <a:spcBef>
                          <a:spcPts val="300"/>
                        </a:spcBef>
                        <a:spcAft>
                          <a:spcPts val="3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填写规范</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765302">
                <a:tc>
                  <a:txBody>
                    <a:bodyPr/>
                    <a:lstStyle/>
                    <a:p>
                      <a:pPr marL="0" indent="0" algn="ctr">
                        <a:lnSpc>
                          <a:spcPct val="140000"/>
                        </a:lnSpc>
                        <a:spcBef>
                          <a:spcPts val="300"/>
                        </a:spcBef>
                        <a:spcAft>
                          <a:spcPts val="3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收款人名称</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l">
                        <a:lnSpc>
                          <a:spcPct val="140000"/>
                        </a:lnSpc>
                        <a:spcBef>
                          <a:spcPts val="300"/>
                        </a:spcBef>
                        <a:spcAft>
                          <a:spcPts val="3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单位和银行的名称应当记载全称或者规范化简称。规范化简称应当具有排他性，与全称在实质上具有同一性</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2355418">
                <a:tc>
                  <a:txBody>
                    <a:bodyPr/>
                    <a:lstStyle/>
                    <a:p>
                      <a:pPr marL="0" indent="0" algn="ctr">
                        <a:lnSpc>
                          <a:spcPct val="140000"/>
                        </a:lnSpc>
                        <a:spcBef>
                          <a:spcPts val="300"/>
                        </a:spcBef>
                        <a:spcAft>
                          <a:spcPts val="3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出票日期</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l">
                        <a:lnSpc>
                          <a:spcPct val="140000"/>
                        </a:lnSpc>
                        <a:spcBef>
                          <a:spcPts val="300"/>
                        </a:spcBef>
                        <a:spcAft>
                          <a:spcPts val="3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出票日期必须使用</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中文大写</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，具体要求如下：</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（1）关于月的填写：月为壹（1月）、贰（2月）、壹拾（10月），应当在前面加</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“零”</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，如零壹月</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（2）关于</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日</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的填写：</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① 壹至玖（1—9日）、壹拾（10日）、贰拾（20日）、叁拾（30日），前面加</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“零”</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，如零叁拾日</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② 拾壹至拾玖（11—19日），前面加</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“壹”</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，如壹拾壹日</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697230">
                <a:tc>
                  <a:txBody>
                    <a:bodyPr/>
                    <a:lstStyle/>
                    <a:p>
                      <a:pPr marL="0" indent="0" algn="ctr">
                        <a:lnSpc>
                          <a:spcPct val="140000"/>
                        </a:lnSpc>
                        <a:spcBef>
                          <a:spcPts val="300"/>
                        </a:spcBef>
                        <a:spcAft>
                          <a:spcPts val="3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金额</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l">
                        <a:lnSpc>
                          <a:spcPct val="140000"/>
                        </a:lnSpc>
                        <a:spcBef>
                          <a:spcPts val="300"/>
                        </a:spcBef>
                        <a:spcAft>
                          <a:spcPts val="3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金额以</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中文大写</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和阿</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拉伯数码</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同时记载，</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二者必须一致</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，二者不一致的票据无效，二者不一致的结算凭证银行不予受理</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800" advTm="0">
        <p:circle/>
      </p:transition>
    </mc:Choice>
    <mc:Fallback>
      <p:transition spd="slow" advTm="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20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randombar(horizontal)">
                                      <p:cBhvr>
                                        <p:cTn id="12"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98"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699" name="矩形"/>
          <p:cNvSpPr/>
          <p:nvPr/>
        </p:nvSpPr>
        <p:spPr>
          <a:xfrm>
            <a:off x="1214957" y="1558156"/>
            <a:ext cx="9850684" cy="20916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付款人或者代理付款人收到挂失止付通知书后，查明挂失票据确未付款时，应立即暂停支付。付款人或者代理付款人自收到挂失止付通知书之日起12日内没有收到人民法院的止付通知书的，自第13日起，不再承担止付责任，持票人提示付款即依法向持票人付款。付款人或者代理付款人在收到挂失止付通知书之前，已经向持票人付款的，不再承担责任。但是，付款人或者代理付款人以恶意或者重大过失付款的除外。</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1518" name="组合"/>
          <p:cNvGrpSpPr/>
          <p:nvPr/>
        </p:nvGrpSpPr>
        <p:grpSpPr>
          <a:xfrm>
            <a:off x="1358692" y="3892344"/>
            <a:ext cx="9384783" cy="1904725"/>
            <a:chOff x="1358692" y="3892344"/>
            <a:chExt cx="9384783" cy="1904725"/>
          </a:xfrm>
        </p:grpSpPr>
        <p:sp>
          <p:nvSpPr>
            <p:cNvPr id="700" name="矩形"/>
            <p:cNvSpPr/>
            <p:nvPr/>
          </p:nvSpPr>
          <p:spPr>
            <a:xfrm>
              <a:off x="1524234" y="4667404"/>
              <a:ext cx="9116065" cy="891543"/>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挂失止付并不是票据丧失后采取的必经措施，而只是一种</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暂时的预防措施</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，最终要通过申请公示催告或提起普通诉讼来补救票据权利。</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701" name="剪去对角的矩形"/>
            <p:cNvSpPr/>
            <p:nvPr/>
          </p:nvSpPr>
          <p:spPr>
            <a:xfrm>
              <a:off x="1358692" y="4384235"/>
              <a:ext cx="9384783" cy="1412834"/>
            </a:xfrm>
            <a:prstGeom prst="snip2DiagRect">
              <a:avLst>
                <a:gd name="adj1" fmla="val 0"/>
                <a:gd name="adj2" fmla="val 11421"/>
              </a:avLst>
            </a:prstGeom>
            <a:noFill/>
            <a:ln w="25400" cap="flat" cmpd="sng">
              <a:solidFill>
                <a:srgbClr val="00AAB7"/>
              </a:solidFill>
              <a:prstDash val="sysDash"/>
              <a:round/>
            </a:ln>
          </p:spPr>
          <p:txBody>
            <a:bodyPr rtlCol="0" anchor="ctr"/>
            <a:lstStyle/>
            <a:p>
              <a:pPr algn="ctr"/>
            </a:p>
          </p:txBody>
        </p:sp>
        <p:sp>
          <p:nvSpPr>
            <p:cNvPr id="702" name="矩形"/>
            <p:cNvSpPr/>
            <p:nvPr/>
          </p:nvSpPr>
          <p:spPr>
            <a:xfrm>
              <a:off x="9300742" y="3892344"/>
              <a:ext cx="1190604" cy="491490"/>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　敲黑板</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gr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99"/>
                                        </p:tgtEl>
                                        <p:attrNameLst>
                                          <p:attrName>style.visibility</p:attrName>
                                        </p:attrNameLst>
                                      </p:cBhvr>
                                      <p:to>
                                        <p:strVal val="visible"/>
                                      </p:to>
                                    </p:set>
                                    <p:animEffect transition="in" filter="fade">
                                      <p:cBhvr>
                                        <p:cTn id="7" dur="1000"/>
                                        <p:tgtEl>
                                          <p:spTgt spid="699"/>
                                        </p:tgtEl>
                                      </p:cBhvr>
                                    </p:animEffect>
                                    <p:anim calcmode="lin" valueType="num">
                                      <p:cBhvr>
                                        <p:cTn id="8" dur="1000" fill="hold"/>
                                        <p:tgtEl>
                                          <p:spTgt spid="699"/>
                                        </p:tgtEl>
                                        <p:attrNameLst>
                                          <p:attrName>ppt_x</p:attrName>
                                        </p:attrNameLst>
                                      </p:cBhvr>
                                      <p:tavLst>
                                        <p:tav tm="0">
                                          <p:val>
                                            <p:strVal val="#ppt_x"/>
                                          </p:val>
                                        </p:tav>
                                        <p:tav tm="100000">
                                          <p:val>
                                            <p:strVal val="#ppt_x"/>
                                          </p:val>
                                        </p:tav>
                                      </p:tavLst>
                                    </p:anim>
                                    <p:anim calcmode="lin" valueType="num">
                                      <p:cBhvr>
                                        <p:cTn id="9" dur="1000" fill="hold"/>
                                        <p:tgtEl>
                                          <p:spTgt spid="6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07"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708" name="矩形"/>
          <p:cNvSpPr/>
          <p:nvPr/>
        </p:nvSpPr>
        <p:spPr>
          <a:xfrm>
            <a:off x="1183323" y="1253919"/>
            <a:ext cx="1520055" cy="358137"/>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2）公示催告</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709" name="矩形"/>
          <p:cNvSpPr/>
          <p:nvPr/>
        </p:nvSpPr>
        <p:spPr>
          <a:xfrm>
            <a:off x="1183323" y="1647238"/>
            <a:ext cx="10022388"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指在票据丧失后由失票人向</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票据支付</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地人民法院提出申请，请求人民法院以公告方式通知不确定的利害关系人限期申报权利，逾期未申报者，则权利失效，而法院通过除权判决宣告</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所丧失的票据无效</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的制度或程序。</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710" name="表格"/>
          <p:cNvGraphicFramePr>
            <a:graphicFrameLocks noGrp="1"/>
          </p:cNvGraphicFramePr>
          <p:nvPr/>
        </p:nvGraphicFramePr>
        <p:xfrm>
          <a:off x="1187457" y="2942955"/>
          <a:ext cx="9928377" cy="3618419"/>
        </p:xfrm>
        <a:graphic>
          <a:graphicData uri="http://schemas.openxmlformats.org/drawingml/2006/table">
            <a:tbl>
              <a:tblPr bandRow="1">
                <a:noFill/>
              </a:tblPr>
              <a:tblGrid>
                <a:gridCol w="1475867"/>
                <a:gridCol w="1177912"/>
                <a:gridCol w="7274598"/>
              </a:tblGrid>
              <a:tr h="468388">
                <a:tc>
                  <a:txBody>
                    <a:bodyPr/>
                    <a:lstStyle/>
                    <a:p>
                      <a:pPr marL="0" indent="0" algn="ctr">
                        <a:lnSpc>
                          <a:spcPct val="150000"/>
                        </a:lnSpc>
                        <a:spcBef>
                          <a:spcPts val="0"/>
                        </a:spcBef>
                        <a:spcAft>
                          <a:spcPts val="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项目</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gridSpan="2">
                  <a:txBody>
                    <a:bodyPr/>
                    <a:lstStyle/>
                    <a:p>
                      <a:pPr marL="0" indent="0" algn="ctr">
                        <a:lnSpc>
                          <a:spcPct val="150000"/>
                        </a:lnSpc>
                        <a:spcBef>
                          <a:spcPts val="0"/>
                        </a:spcBef>
                        <a:spcAft>
                          <a:spcPts val="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495668">
                <a:tc rowSpan="2">
                  <a:txBody>
                    <a:bodyPr/>
                    <a:lstStyle/>
                    <a:p>
                      <a:pPr marL="0" indent="0" algn="ctr">
                        <a:lnSpc>
                          <a:spcPct val="150000"/>
                        </a:lnSpc>
                        <a:spcBef>
                          <a:spcPts val="0"/>
                        </a:spcBef>
                        <a:spcAft>
                          <a:spcPts val="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申请</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50000"/>
                        </a:lnSpc>
                        <a:spcBef>
                          <a:spcPts val="0"/>
                        </a:spcBef>
                        <a:spcAft>
                          <a:spcPts val="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申请主体</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0"/>
                        </a:spcBef>
                        <a:spcAft>
                          <a:spcPts val="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必须是可以背书转让票据的最后持票人</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897788">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50000"/>
                        </a:lnSpc>
                        <a:spcBef>
                          <a:spcPts val="0"/>
                        </a:spcBef>
                        <a:spcAft>
                          <a:spcPts val="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申请时间</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0"/>
                        </a:spcBef>
                        <a:spcAft>
                          <a:spcPts val="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失票人应当在通知挂失止付后的3日内，也可以在票据丧失后，依法申请</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挂失止付</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1756575">
                <a:tc>
                  <a:txBody>
                    <a:bodyPr/>
                    <a:lstStyle/>
                    <a:p>
                      <a:pPr marL="0" indent="0" algn="ctr">
                        <a:lnSpc>
                          <a:spcPct val="150000"/>
                        </a:lnSpc>
                        <a:spcBef>
                          <a:spcPts val="0"/>
                        </a:spcBef>
                        <a:spcAft>
                          <a:spcPts val="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受理</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gridSpan="2">
                  <a:txBody>
                    <a:bodyPr/>
                    <a:lstStyle/>
                    <a:p>
                      <a:pPr marL="0" indent="12700" algn="l">
                        <a:lnSpc>
                          <a:spcPct val="150000"/>
                        </a:lnSpc>
                        <a:spcBef>
                          <a:spcPts val="0"/>
                        </a:spcBef>
                        <a:spcAft>
                          <a:spcPts val="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① 人民法院决定受理公示催告申请，应当同时通知付款人及代理付款人停止支付，并自立案之日起3日内发出公告，催促利害关系人申报权利</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  ② 付款人或者代理付款人（以下简称支付人）收到人民法院发出的止付通知，应当立即停止支付，直至公示催告程序终结</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08"/>
                                        </p:tgtEl>
                                        <p:attrNameLst>
                                          <p:attrName>style.visibility</p:attrName>
                                        </p:attrNameLst>
                                      </p:cBhvr>
                                      <p:to>
                                        <p:strVal val="visible"/>
                                      </p:to>
                                    </p:set>
                                    <p:animEffect transition="in" filter="fade">
                                      <p:cBhvr>
                                        <p:cTn id="7" dur="1000"/>
                                        <p:tgtEl>
                                          <p:spTgt spid="708"/>
                                        </p:tgtEl>
                                      </p:cBhvr>
                                    </p:animEffect>
                                    <p:anim calcmode="lin" valueType="num">
                                      <p:cBhvr>
                                        <p:cTn id="8" dur="1000" fill="hold"/>
                                        <p:tgtEl>
                                          <p:spTgt spid="708"/>
                                        </p:tgtEl>
                                        <p:attrNameLst>
                                          <p:attrName>ppt_x</p:attrName>
                                        </p:attrNameLst>
                                      </p:cBhvr>
                                      <p:tavLst>
                                        <p:tav tm="0">
                                          <p:val>
                                            <p:strVal val="#ppt_x"/>
                                          </p:val>
                                        </p:tav>
                                        <p:tav tm="100000">
                                          <p:val>
                                            <p:strVal val="#ppt_x"/>
                                          </p:val>
                                        </p:tav>
                                      </p:tavLst>
                                    </p:anim>
                                    <p:anim calcmode="lin" valueType="num">
                                      <p:cBhvr>
                                        <p:cTn id="9" dur="1000" fill="hold"/>
                                        <p:tgtEl>
                                          <p:spTgt spid="70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09"/>
                                        </p:tgtEl>
                                        <p:attrNameLst>
                                          <p:attrName>style.visibility</p:attrName>
                                        </p:attrNameLst>
                                      </p:cBhvr>
                                      <p:to>
                                        <p:strVal val="visible"/>
                                      </p:to>
                                    </p:set>
                                    <p:animEffect transition="in" filter="fade">
                                      <p:cBhvr>
                                        <p:cTn id="14" dur="1000"/>
                                        <p:tgtEl>
                                          <p:spTgt spid="709"/>
                                        </p:tgtEl>
                                      </p:cBhvr>
                                    </p:animEffect>
                                    <p:anim calcmode="lin" valueType="num">
                                      <p:cBhvr>
                                        <p:cTn id="15" dur="1000" fill="hold"/>
                                        <p:tgtEl>
                                          <p:spTgt spid="709"/>
                                        </p:tgtEl>
                                        <p:attrNameLst>
                                          <p:attrName>ppt_x</p:attrName>
                                        </p:attrNameLst>
                                      </p:cBhvr>
                                      <p:tavLst>
                                        <p:tav tm="0">
                                          <p:val>
                                            <p:strVal val="#ppt_x"/>
                                          </p:val>
                                        </p:tav>
                                        <p:tav tm="100000">
                                          <p:val>
                                            <p:strVal val="#ppt_x"/>
                                          </p:val>
                                        </p:tav>
                                      </p:tavLst>
                                    </p:anim>
                                    <p:anim calcmode="lin" valueType="num">
                                      <p:cBhvr>
                                        <p:cTn id="16" dur="1000" fill="hold"/>
                                        <p:tgtEl>
                                          <p:spTgt spid="70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nodeType="clickEffect">
                                  <p:stCondLst>
                                    <p:cond delay="0"/>
                                  </p:stCondLst>
                                  <p:childTnLst>
                                    <p:set>
                                      <p:cBhvr>
                                        <p:cTn id="20" dur="1" fill="hold">
                                          <p:stCondLst>
                                            <p:cond delay="0"/>
                                          </p:stCondLst>
                                        </p:cTn>
                                        <p:tgtEl>
                                          <p:spTgt spid="710"/>
                                        </p:tgtEl>
                                        <p:attrNameLst>
                                          <p:attrName>style.visibility</p:attrName>
                                        </p:attrNameLst>
                                      </p:cBhvr>
                                      <p:to>
                                        <p:strVal val="visible"/>
                                      </p:to>
                                    </p:set>
                                    <p:animEffect transition="in" filter="barn(inHorizontal)">
                                      <p:cBhvr>
                                        <p:cTn id="21" dur="500"/>
                                        <p:tgtEl>
                                          <p:spTgt spid="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8" grpId="0" animBg="1"/>
      <p:bldP spid="709"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14"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1521" name="表格"/>
          <p:cNvGraphicFramePr>
            <a:graphicFrameLocks noGrp="1"/>
          </p:cNvGraphicFramePr>
          <p:nvPr/>
        </p:nvGraphicFramePr>
        <p:xfrm>
          <a:off x="449909" y="1231843"/>
          <a:ext cx="11326050" cy="5399798"/>
        </p:xfrm>
        <a:graphic>
          <a:graphicData uri="http://schemas.openxmlformats.org/drawingml/2006/table">
            <a:tbl>
              <a:tblPr bandRow="1">
                <a:noFill/>
              </a:tblPr>
              <a:tblGrid>
                <a:gridCol w="1240256"/>
                <a:gridCol w="10085794"/>
              </a:tblGrid>
              <a:tr h="462038">
                <a:tc>
                  <a:txBody>
                    <a:bodyPr/>
                    <a:lstStyle/>
                    <a:p>
                      <a:pPr marL="0" indent="0" algn="ctr">
                        <a:lnSpc>
                          <a:spcPct val="150000"/>
                        </a:lnSpc>
                        <a:spcBef>
                          <a:spcPts val="0"/>
                        </a:spcBef>
                        <a:spcAft>
                          <a:spcPts val="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项目</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0"/>
                        </a:spcBef>
                        <a:spcAft>
                          <a:spcPts val="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1202550">
                <a:tc>
                  <a:txBody>
                    <a:bodyPr/>
                    <a:lstStyle/>
                    <a:p>
                      <a:pPr marL="0" indent="0" algn="ctr">
                        <a:lnSpc>
                          <a:spcPct val="150000"/>
                        </a:lnSpc>
                        <a:spcBef>
                          <a:spcPts val="0"/>
                        </a:spcBef>
                        <a:spcAft>
                          <a:spcPts val="0"/>
                        </a:spcAft>
                        <a:buNone/>
                      </a:pPr>
                      <a:r>
                        <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rPr>
                        <a:t>公告</a:t>
                      </a:r>
                      <a:endPar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l">
                        <a:lnSpc>
                          <a:spcPct val="150000"/>
                        </a:lnSpc>
                        <a:spcBef>
                          <a:spcPts val="0"/>
                        </a:spcBef>
                        <a:spcAft>
                          <a:spcPts val="0"/>
                        </a:spcAft>
                        <a:buNone/>
                      </a:pPr>
                      <a:r>
                        <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rPr>
                        <a:t>  ① 人民法院决定受理公示催告申请后发布的公告应当在全国性报纸或者其他媒体上刊登，并于同日公布于人民法院公告栏内。公告期间不得少于60日，且公示催告期间届满日不得早于票据付款日后15日</a:t>
                      </a:r>
                      <a:endParaRPr lang="en-US" altLang="zh-CN" sz="1800" b="0" i="0" u="none" strike="noStrike" kern="100" cap="none" spc="0" baseline="0">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rPr>
                        <a:t>  ② 在公示催告期间，转让票据权利的行为无效，以公示催告的票据质押、贴现，因质押、贴现而接受该票据的持票人主张票据权利的，人民法院不予支持，但公示催告期间届满以后人民法院作出除权判决以前取得该票据的除外</a:t>
                      </a:r>
                      <a:endPar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1750225">
                <a:tc>
                  <a:txBody>
                    <a:bodyPr/>
                    <a:lstStyle/>
                    <a:p>
                      <a:pPr marL="0" indent="0" algn="ctr">
                        <a:lnSpc>
                          <a:spcPct val="150000"/>
                        </a:lnSpc>
                        <a:spcBef>
                          <a:spcPts val="0"/>
                        </a:spcBef>
                        <a:spcAft>
                          <a:spcPts val="0"/>
                        </a:spcAft>
                        <a:buNone/>
                      </a:pPr>
                      <a:r>
                        <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rPr>
                        <a:t>判决</a:t>
                      </a:r>
                      <a:endPar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l">
                        <a:lnSpc>
                          <a:spcPct val="150000"/>
                        </a:lnSpc>
                        <a:spcBef>
                          <a:spcPts val="0"/>
                        </a:spcBef>
                        <a:spcAft>
                          <a:spcPts val="0"/>
                        </a:spcAft>
                        <a:buNone/>
                      </a:pPr>
                      <a:r>
                        <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rPr>
                        <a:t>① 利害关系人应当在公示催告期间向人民法院申报。人民法院收到利害关系人的申报后，应当裁定终结公示催告程序，并通知申请人和支付人</a:t>
                      </a:r>
                      <a:br>
                        <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rPr>
                      </a:br>
                      <a:r>
                        <a:rPr lang="en-US" altLang="zh-CN" sz="1800" b="0" i="0" u="none" strike="noStrike" kern="100" cap="none" spc="0" baseline="0">
                          <a:latin typeface="微软雅黑" panose="020B0503020204020204" charset="-122"/>
                          <a:ea typeface="微软雅黑" panose="020B0503020204020204" charset="-122"/>
                          <a:cs typeface="宋体" panose="02010600030101010101" pitchFamily="2" charset="-122"/>
                        </a:rPr>
                        <a:t>  </a:t>
                      </a:r>
                      <a:r>
                        <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rPr>
                        <a:t>② 没有人申报的，人民法院应当根据申请人的申请，作出除权判决，宣告票据无效。判决应当公告，并通知支付人。自判决公告之日起，申请人有权向支付人请求支付</a:t>
                      </a:r>
                      <a:br>
                        <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rPr>
                      </a:br>
                      <a:r>
                        <a:rPr lang="en-US" altLang="zh-CN" sz="1800" b="0" i="0" u="none" strike="noStrike" kern="100" cap="none" spc="0" baseline="0">
                          <a:latin typeface="微软雅黑" panose="020B0503020204020204" charset="-122"/>
                          <a:ea typeface="微软雅黑" panose="020B0503020204020204" charset="-122"/>
                          <a:cs typeface="宋体" panose="02010600030101010101" pitchFamily="2" charset="-122"/>
                        </a:rPr>
                        <a:t>  </a:t>
                      </a:r>
                      <a:r>
                        <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rPr>
                        <a:t>③ 利害关系人因正当理由不能在除权判决前向人民法院申报的，自知道或者应当知道判决公告之日起1年内，可以向作出判决的人民法院起诉</a:t>
                      </a:r>
                      <a:endPar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521"/>
                                        </p:tgtEl>
                                        <p:attrNameLst>
                                          <p:attrName>style.visibility</p:attrName>
                                        </p:attrNameLst>
                                      </p:cBhvr>
                                      <p:to>
                                        <p:strVal val="visible"/>
                                      </p:to>
                                    </p:set>
                                    <p:animEffect transition="in" filter="barn(inHorizontal)">
                                      <p:cBhvr>
                                        <p:cTn id="7" dur="500"/>
                                        <p:tgtEl>
                                          <p:spTgt spid="1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19"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723" name="组合"/>
          <p:cNvGrpSpPr/>
          <p:nvPr/>
        </p:nvGrpSpPr>
        <p:grpSpPr>
          <a:xfrm>
            <a:off x="1511031" y="1799941"/>
            <a:ext cx="2356959" cy="1071959"/>
            <a:chOff x="1511031" y="1799941"/>
            <a:chExt cx="2356959" cy="1071959"/>
          </a:xfrm>
        </p:grpSpPr>
        <p:pic>
          <p:nvPicPr>
            <p:cNvPr id="720" name="图片"/>
            <p:cNvPicPr/>
            <p:nvPr/>
          </p:nvPicPr>
          <p:blipFill>
            <a:blip r:embed="rId2" cstate="print"/>
            <a:srcRect l="57115" t="49510"/>
            <a:stretch>
              <a:fillRect/>
            </a:stretch>
          </p:blipFill>
          <p:spPr>
            <a:xfrm>
              <a:off x="1511031" y="1799941"/>
              <a:ext cx="956413" cy="1071959"/>
            </a:xfrm>
            <a:custGeom>
              <a:avLst/>
              <a:gdLst>
                <a:gd name="T1" fmla="*/ 0 w 21600"/>
                <a:gd name="T2" fmla="*/ 0 h 21600"/>
                <a:gd name="T3" fmla="*/ 21600 w 21600"/>
                <a:gd name="T4" fmla="*/ 21600 h 21600"/>
              </a:gdLst>
              <a:ahLst/>
              <a:cxnLst/>
              <a:rect l="T1" t="T2" r="T3" b="T4"/>
              <a:pathLst>
                <a:path w="21600" h="21600">
                  <a:moveTo>
                    <a:pt x="0" y="0"/>
                  </a:moveTo>
                  <a:lnTo>
                    <a:pt x="21600" y="0"/>
                  </a:lnTo>
                  <a:lnTo>
                    <a:pt x="21600" y="21596"/>
                  </a:lnTo>
                  <a:lnTo>
                    <a:pt x="0" y="21596"/>
                  </a:lnTo>
                  <a:close/>
                </a:path>
              </a:pathLst>
            </a:custGeom>
            <a:noFill/>
            <a:ln w="9525" cap="flat" cmpd="sng">
              <a:noFill/>
              <a:prstDash val="solid"/>
              <a:miter/>
            </a:ln>
            <a:effectLst>
              <a:outerShdw blurRad="50800" dist="38100" dir="2700000" algn="tl" rotWithShape="0">
                <a:srgbClr val="000000">
                  <a:alpha val="39607"/>
                </a:srgbClr>
              </a:outerShdw>
            </a:effectLst>
          </p:spPr>
        </p:pic>
        <p:sp>
          <p:nvSpPr>
            <p:cNvPr id="721" name="矩形"/>
            <p:cNvSpPr/>
            <p:nvPr/>
          </p:nvSpPr>
          <p:spPr>
            <a:xfrm>
              <a:off x="2428910" y="2154490"/>
              <a:ext cx="1439080" cy="470740"/>
            </a:xfrm>
            <a:prstGeom prst="rect">
              <a:avLst/>
            </a:prstGeom>
            <a:solidFill>
              <a:srgbClr val="E4CE87"/>
            </a:solidFill>
            <a:ln w="25400" cap="flat" cmpd="sng">
              <a:noFill/>
              <a:prstDash val="solid"/>
              <a:round/>
            </a:ln>
            <a:effectLst>
              <a:outerShdw blurRad="50800" dist="38100" dir="2700000" algn="tl" rotWithShape="0">
                <a:srgbClr val="000000">
                  <a:alpha val="39607"/>
                </a:srgbClr>
              </a:outerShdw>
            </a:effectLst>
          </p:spPr>
          <p:txBody>
            <a:bodyPr rtlCol="0" anchor="ctr"/>
            <a:lstStyle/>
            <a:p>
              <a:pPr algn="ctr"/>
            </a:p>
          </p:txBody>
        </p:sp>
        <p:sp>
          <p:nvSpPr>
            <p:cNvPr id="722" name="矩形"/>
            <p:cNvSpPr/>
            <p:nvPr/>
          </p:nvSpPr>
          <p:spPr>
            <a:xfrm>
              <a:off x="2607516" y="2195070"/>
              <a:ext cx="1158720"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Calibri" panose="020F0502020204030204" charset="0"/>
                </a:rPr>
                <a:t>小旌笔记</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Calibri" panose="020F0502020204030204" charset="0"/>
              </a:endParaRPr>
            </a:p>
          </p:txBody>
        </p:sp>
      </p:grpSp>
      <p:sp>
        <p:nvSpPr>
          <p:cNvPr id="724" name="矩形"/>
          <p:cNvSpPr/>
          <p:nvPr/>
        </p:nvSpPr>
        <p:spPr>
          <a:xfrm>
            <a:off x="1514451" y="3375720"/>
            <a:ext cx="9355089"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除权判决有两个主要效力：① 确认申请人是票据权利人；② 宣告票据失去效力，即票据权利与票据相分离，原来的票据凭证不再是票据权利的载体。这样，申请人有权持除权判决向票据上的义务人主张票据权利。</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23"/>
                                        </p:tgtEl>
                                        <p:attrNameLst>
                                          <p:attrName>style.visibility</p:attrName>
                                        </p:attrNameLst>
                                      </p:cBhvr>
                                      <p:to>
                                        <p:strVal val="visible"/>
                                      </p:to>
                                    </p:set>
                                    <p:animEffect transition="in" filter="fade">
                                      <p:cBhvr>
                                        <p:cTn id="7" dur="1000"/>
                                        <p:tgtEl>
                                          <p:spTgt spid="723"/>
                                        </p:tgtEl>
                                      </p:cBhvr>
                                    </p:animEffect>
                                    <p:anim calcmode="lin" valueType="num">
                                      <p:cBhvr>
                                        <p:cTn id="8" dur="1000" fill="hold"/>
                                        <p:tgtEl>
                                          <p:spTgt spid="723"/>
                                        </p:tgtEl>
                                        <p:attrNameLst>
                                          <p:attrName>ppt_x</p:attrName>
                                        </p:attrNameLst>
                                      </p:cBhvr>
                                      <p:tavLst>
                                        <p:tav tm="0">
                                          <p:val>
                                            <p:strVal val="#ppt_x"/>
                                          </p:val>
                                        </p:tav>
                                        <p:tav tm="100000">
                                          <p:val>
                                            <p:strVal val="#ppt_x"/>
                                          </p:val>
                                        </p:tav>
                                      </p:tavLst>
                                    </p:anim>
                                    <p:anim calcmode="lin" valueType="num">
                                      <p:cBhvr>
                                        <p:cTn id="9" dur="1000" fill="hold"/>
                                        <p:tgtEl>
                                          <p:spTgt spid="7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24"/>
                                        </p:tgtEl>
                                        <p:attrNameLst>
                                          <p:attrName>style.visibility</p:attrName>
                                        </p:attrNameLst>
                                      </p:cBhvr>
                                      <p:to>
                                        <p:strVal val="visible"/>
                                      </p:to>
                                    </p:set>
                                    <p:animEffect transition="in" filter="fade">
                                      <p:cBhvr>
                                        <p:cTn id="14" dur="1000"/>
                                        <p:tgtEl>
                                          <p:spTgt spid="724"/>
                                        </p:tgtEl>
                                      </p:cBhvr>
                                    </p:animEffect>
                                    <p:anim calcmode="lin" valueType="num">
                                      <p:cBhvr>
                                        <p:cTn id="15" dur="1000" fill="hold"/>
                                        <p:tgtEl>
                                          <p:spTgt spid="724"/>
                                        </p:tgtEl>
                                        <p:attrNameLst>
                                          <p:attrName>ppt_x</p:attrName>
                                        </p:attrNameLst>
                                      </p:cBhvr>
                                      <p:tavLst>
                                        <p:tav tm="0">
                                          <p:val>
                                            <p:strVal val="#ppt_x"/>
                                          </p:val>
                                        </p:tav>
                                        <p:tav tm="100000">
                                          <p:val>
                                            <p:strVal val="#ppt_x"/>
                                          </p:val>
                                        </p:tav>
                                      </p:tavLst>
                                    </p:anim>
                                    <p:anim calcmode="lin" valueType="num">
                                      <p:cBhvr>
                                        <p:cTn id="16" dur="1000" fill="hold"/>
                                        <p:tgtEl>
                                          <p:spTgt spid="7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3" grpId="0" animBg="1"/>
      <p:bldP spid="724"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28"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729" name="矩形"/>
          <p:cNvSpPr/>
          <p:nvPr/>
        </p:nvSpPr>
        <p:spPr>
          <a:xfrm>
            <a:off x="1428728" y="2125723"/>
            <a:ext cx="1694864"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3）普通诉讼</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730" name="矩形"/>
          <p:cNvSpPr/>
          <p:nvPr/>
        </p:nvSpPr>
        <p:spPr>
          <a:xfrm>
            <a:off x="1428728" y="2696653"/>
            <a:ext cx="9468826"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普通诉讼是指失票人为原告，以承兑人或出票人为被告，请求法院判决其向失票人付款的诉讼活动。如果与票据上的权利有利害关系的人是明确的，无须公示催告，可按一般的票据纠纷向法院提起诉讼。</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29"/>
                                        </p:tgtEl>
                                        <p:attrNameLst>
                                          <p:attrName>style.visibility</p:attrName>
                                        </p:attrNameLst>
                                      </p:cBhvr>
                                      <p:to>
                                        <p:strVal val="visible"/>
                                      </p:to>
                                    </p:set>
                                    <p:animEffect transition="in" filter="fade">
                                      <p:cBhvr>
                                        <p:cTn id="7" dur="1000"/>
                                        <p:tgtEl>
                                          <p:spTgt spid="729"/>
                                        </p:tgtEl>
                                      </p:cBhvr>
                                    </p:animEffect>
                                    <p:anim calcmode="lin" valueType="num">
                                      <p:cBhvr>
                                        <p:cTn id="8" dur="1000" fill="hold"/>
                                        <p:tgtEl>
                                          <p:spTgt spid="729"/>
                                        </p:tgtEl>
                                        <p:attrNameLst>
                                          <p:attrName>ppt_x</p:attrName>
                                        </p:attrNameLst>
                                      </p:cBhvr>
                                      <p:tavLst>
                                        <p:tav tm="0">
                                          <p:val>
                                            <p:strVal val="#ppt_x"/>
                                          </p:val>
                                        </p:tav>
                                        <p:tav tm="100000">
                                          <p:val>
                                            <p:strVal val="#ppt_x"/>
                                          </p:val>
                                        </p:tav>
                                      </p:tavLst>
                                    </p:anim>
                                    <p:anim calcmode="lin" valueType="num">
                                      <p:cBhvr>
                                        <p:cTn id="9" dur="1000" fill="hold"/>
                                        <p:tgtEl>
                                          <p:spTgt spid="7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30"/>
                                        </p:tgtEl>
                                        <p:attrNameLst>
                                          <p:attrName>style.visibility</p:attrName>
                                        </p:attrNameLst>
                                      </p:cBhvr>
                                      <p:to>
                                        <p:strVal val="visible"/>
                                      </p:to>
                                    </p:set>
                                    <p:animEffect transition="in" filter="fade">
                                      <p:cBhvr>
                                        <p:cTn id="14" dur="1000"/>
                                        <p:tgtEl>
                                          <p:spTgt spid="730"/>
                                        </p:tgtEl>
                                      </p:cBhvr>
                                    </p:animEffect>
                                    <p:anim calcmode="lin" valueType="num">
                                      <p:cBhvr>
                                        <p:cTn id="15" dur="1000" fill="hold"/>
                                        <p:tgtEl>
                                          <p:spTgt spid="730"/>
                                        </p:tgtEl>
                                        <p:attrNameLst>
                                          <p:attrName>ppt_x</p:attrName>
                                        </p:attrNameLst>
                                      </p:cBhvr>
                                      <p:tavLst>
                                        <p:tav tm="0">
                                          <p:val>
                                            <p:strVal val="#ppt_x"/>
                                          </p:val>
                                        </p:tav>
                                        <p:tav tm="100000">
                                          <p:val>
                                            <p:strVal val="#ppt_x"/>
                                          </p:val>
                                        </p:tav>
                                      </p:tavLst>
                                    </p:anim>
                                    <p:anim calcmode="lin" valueType="num">
                                      <p:cBhvr>
                                        <p:cTn id="16" dur="1000" fill="hold"/>
                                        <p:tgtEl>
                                          <p:spTgt spid="7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9" grpId="0" animBg="1"/>
      <p:bldP spid="730"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34"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737" name="组合"/>
          <p:cNvGrpSpPr/>
          <p:nvPr/>
        </p:nvGrpSpPr>
        <p:grpSpPr>
          <a:xfrm>
            <a:off x="1424598" y="1418886"/>
            <a:ext cx="6167270" cy="526411"/>
            <a:chOff x="1424598" y="1418886"/>
            <a:chExt cx="6167270" cy="526411"/>
          </a:xfrm>
        </p:grpSpPr>
        <p:sp>
          <p:nvSpPr>
            <p:cNvPr id="735" name="矩形"/>
            <p:cNvSpPr/>
            <p:nvPr/>
          </p:nvSpPr>
          <p:spPr>
            <a:xfrm>
              <a:off x="1545248" y="1419520"/>
              <a:ext cx="5962578" cy="525777"/>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票据权利丧失补救的方式及具体内容。</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736" name="剪去对角的矩形"/>
            <p:cNvSpPr/>
            <p:nvPr/>
          </p:nvSpPr>
          <p:spPr>
            <a:xfrm>
              <a:off x="1424598" y="1418886"/>
              <a:ext cx="6167270" cy="525777"/>
            </a:xfrm>
            <a:prstGeom prst="snip2DiagRect">
              <a:avLst>
                <a:gd name="adj1" fmla="val 0"/>
                <a:gd name="adj2" fmla="val 14601"/>
              </a:avLst>
            </a:prstGeom>
            <a:noFill/>
            <a:ln w="25400" cap="flat" cmpd="sng">
              <a:solidFill>
                <a:srgbClr val="4BACC6"/>
              </a:solidFill>
              <a:prstDash val="solid"/>
              <a:round/>
            </a:ln>
          </p:spPr>
          <p:txBody>
            <a:bodyPr rtlCol="0" anchor="ctr"/>
            <a:lstStyle/>
            <a:p>
              <a:pPr algn="ctr"/>
            </a:p>
          </p:txBody>
        </p:sp>
      </p:grpSp>
      <p:sp>
        <p:nvSpPr>
          <p:cNvPr id="738" name="矩形"/>
          <p:cNvSpPr/>
          <p:nvPr>
            <p:custDataLst>
              <p:tags r:id="rId2"/>
            </p:custDataLst>
          </p:nvPr>
        </p:nvSpPr>
        <p:spPr>
          <a:xfrm>
            <a:off x="1218621" y="2129645"/>
            <a:ext cx="9903048"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多选】根据票据法律制度的规定，下列各项中，属于票据丧失后可以采取的补救措施有（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A．挂失止付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．公示催告		C．普通诉讼		D．仲裁</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739" name="矩形"/>
          <p:cNvSpPr/>
          <p:nvPr>
            <p:custDataLst>
              <p:tags r:id="rId3"/>
            </p:custDataLst>
          </p:nvPr>
        </p:nvSpPr>
        <p:spPr>
          <a:xfrm>
            <a:off x="1219181" y="3605998"/>
            <a:ext cx="1636033"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740" name="矩形"/>
          <p:cNvSpPr/>
          <p:nvPr>
            <p:custDataLst>
              <p:tags r:id="rId4"/>
            </p:custDataLst>
          </p:nvPr>
        </p:nvSpPr>
        <p:spPr>
          <a:xfrm>
            <a:off x="1225344" y="4286184"/>
            <a:ext cx="10050402"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多选】根据支付结算法律制度的规定，下列选项所述票据丢失后，可以挂失止付的有（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．未承兑的商业汇票	  B．转账支票	C．现金支票 　　D．填明“现金”字样的银行本票</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741" name="矩形"/>
          <p:cNvSpPr/>
          <p:nvPr>
            <p:custDataLst>
              <p:tags r:id="rId5"/>
            </p:custDataLst>
          </p:nvPr>
        </p:nvSpPr>
        <p:spPr>
          <a:xfrm>
            <a:off x="1228706" y="5743487"/>
            <a:ext cx="1768821"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37"/>
                                        </p:tgtEl>
                                        <p:attrNameLst>
                                          <p:attrName>style.visibility</p:attrName>
                                        </p:attrNameLst>
                                      </p:cBhvr>
                                      <p:to>
                                        <p:strVal val="visible"/>
                                      </p:to>
                                    </p:set>
                                    <p:animEffect transition="in" filter="fade">
                                      <p:cBhvr>
                                        <p:cTn id="7" dur="1000"/>
                                        <p:tgtEl>
                                          <p:spTgt spid="737"/>
                                        </p:tgtEl>
                                      </p:cBhvr>
                                    </p:animEffect>
                                    <p:anim calcmode="lin" valueType="num">
                                      <p:cBhvr>
                                        <p:cTn id="8" dur="1000" fill="hold"/>
                                        <p:tgtEl>
                                          <p:spTgt spid="737"/>
                                        </p:tgtEl>
                                        <p:attrNameLst>
                                          <p:attrName>ppt_x</p:attrName>
                                        </p:attrNameLst>
                                      </p:cBhvr>
                                      <p:tavLst>
                                        <p:tav tm="0">
                                          <p:val>
                                            <p:strVal val="#ppt_x"/>
                                          </p:val>
                                        </p:tav>
                                        <p:tav tm="100000">
                                          <p:val>
                                            <p:strVal val="#ppt_x"/>
                                          </p:val>
                                        </p:tav>
                                      </p:tavLst>
                                    </p:anim>
                                    <p:anim calcmode="lin" valueType="num">
                                      <p:cBhvr>
                                        <p:cTn id="9" dur="1000" fill="hold"/>
                                        <p:tgtEl>
                                          <p:spTgt spid="7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38"/>
                                        </p:tgtEl>
                                        <p:attrNameLst>
                                          <p:attrName>style.visibility</p:attrName>
                                        </p:attrNameLst>
                                      </p:cBhvr>
                                      <p:to>
                                        <p:strVal val="visible"/>
                                      </p:to>
                                    </p:set>
                                    <p:animEffect transition="in" filter="fade">
                                      <p:cBhvr>
                                        <p:cTn id="14" dur="1000"/>
                                        <p:tgtEl>
                                          <p:spTgt spid="738"/>
                                        </p:tgtEl>
                                      </p:cBhvr>
                                    </p:animEffect>
                                    <p:anim calcmode="lin" valueType="num">
                                      <p:cBhvr>
                                        <p:cTn id="15" dur="1000" fill="hold"/>
                                        <p:tgtEl>
                                          <p:spTgt spid="738"/>
                                        </p:tgtEl>
                                        <p:attrNameLst>
                                          <p:attrName>ppt_x</p:attrName>
                                        </p:attrNameLst>
                                      </p:cBhvr>
                                      <p:tavLst>
                                        <p:tav tm="0">
                                          <p:val>
                                            <p:strVal val="#ppt_x"/>
                                          </p:val>
                                        </p:tav>
                                        <p:tav tm="100000">
                                          <p:val>
                                            <p:strVal val="#ppt_x"/>
                                          </p:val>
                                        </p:tav>
                                      </p:tavLst>
                                    </p:anim>
                                    <p:anim calcmode="lin" valueType="num">
                                      <p:cBhvr>
                                        <p:cTn id="16" dur="1000" fill="hold"/>
                                        <p:tgtEl>
                                          <p:spTgt spid="73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39"/>
                                        </p:tgtEl>
                                        <p:attrNameLst>
                                          <p:attrName>style.visibility</p:attrName>
                                        </p:attrNameLst>
                                      </p:cBhvr>
                                      <p:to>
                                        <p:strVal val="visible"/>
                                      </p:to>
                                    </p:set>
                                    <p:animEffect transition="in" filter="fade">
                                      <p:cBhvr>
                                        <p:cTn id="21" dur="1000"/>
                                        <p:tgtEl>
                                          <p:spTgt spid="739"/>
                                        </p:tgtEl>
                                      </p:cBhvr>
                                    </p:animEffect>
                                    <p:anim calcmode="lin" valueType="num">
                                      <p:cBhvr>
                                        <p:cTn id="22" dur="1000" fill="hold"/>
                                        <p:tgtEl>
                                          <p:spTgt spid="739"/>
                                        </p:tgtEl>
                                        <p:attrNameLst>
                                          <p:attrName>ppt_x</p:attrName>
                                        </p:attrNameLst>
                                      </p:cBhvr>
                                      <p:tavLst>
                                        <p:tav tm="0">
                                          <p:val>
                                            <p:strVal val="#ppt_x"/>
                                          </p:val>
                                        </p:tav>
                                        <p:tav tm="100000">
                                          <p:val>
                                            <p:strVal val="#ppt_x"/>
                                          </p:val>
                                        </p:tav>
                                      </p:tavLst>
                                    </p:anim>
                                    <p:anim calcmode="lin" valueType="num">
                                      <p:cBhvr>
                                        <p:cTn id="23" dur="1000" fill="hold"/>
                                        <p:tgtEl>
                                          <p:spTgt spid="73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40"/>
                                        </p:tgtEl>
                                        <p:attrNameLst>
                                          <p:attrName>style.visibility</p:attrName>
                                        </p:attrNameLst>
                                      </p:cBhvr>
                                      <p:to>
                                        <p:strVal val="visible"/>
                                      </p:to>
                                    </p:set>
                                    <p:animEffect transition="in" filter="fade">
                                      <p:cBhvr>
                                        <p:cTn id="28" dur="1000"/>
                                        <p:tgtEl>
                                          <p:spTgt spid="740"/>
                                        </p:tgtEl>
                                      </p:cBhvr>
                                    </p:animEffect>
                                    <p:anim calcmode="lin" valueType="num">
                                      <p:cBhvr>
                                        <p:cTn id="29" dur="1000" fill="hold"/>
                                        <p:tgtEl>
                                          <p:spTgt spid="740"/>
                                        </p:tgtEl>
                                        <p:attrNameLst>
                                          <p:attrName>ppt_x</p:attrName>
                                        </p:attrNameLst>
                                      </p:cBhvr>
                                      <p:tavLst>
                                        <p:tav tm="0">
                                          <p:val>
                                            <p:strVal val="#ppt_x"/>
                                          </p:val>
                                        </p:tav>
                                        <p:tav tm="100000">
                                          <p:val>
                                            <p:strVal val="#ppt_x"/>
                                          </p:val>
                                        </p:tav>
                                      </p:tavLst>
                                    </p:anim>
                                    <p:anim calcmode="lin" valueType="num">
                                      <p:cBhvr>
                                        <p:cTn id="30" dur="1000" fill="hold"/>
                                        <p:tgtEl>
                                          <p:spTgt spid="74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41"/>
                                        </p:tgtEl>
                                        <p:attrNameLst>
                                          <p:attrName>style.visibility</p:attrName>
                                        </p:attrNameLst>
                                      </p:cBhvr>
                                      <p:to>
                                        <p:strVal val="visible"/>
                                      </p:to>
                                    </p:set>
                                    <p:animEffect transition="in" filter="fade">
                                      <p:cBhvr>
                                        <p:cTn id="35" dur="1000"/>
                                        <p:tgtEl>
                                          <p:spTgt spid="741"/>
                                        </p:tgtEl>
                                      </p:cBhvr>
                                    </p:animEffect>
                                    <p:anim calcmode="lin" valueType="num">
                                      <p:cBhvr>
                                        <p:cTn id="36" dur="1000" fill="hold"/>
                                        <p:tgtEl>
                                          <p:spTgt spid="741"/>
                                        </p:tgtEl>
                                        <p:attrNameLst>
                                          <p:attrName>ppt_x</p:attrName>
                                        </p:attrNameLst>
                                      </p:cBhvr>
                                      <p:tavLst>
                                        <p:tav tm="0">
                                          <p:val>
                                            <p:strVal val="#ppt_x"/>
                                          </p:val>
                                        </p:tav>
                                        <p:tav tm="100000">
                                          <p:val>
                                            <p:strVal val="#ppt_x"/>
                                          </p:val>
                                        </p:tav>
                                      </p:tavLst>
                                    </p:anim>
                                    <p:anim calcmode="lin" valueType="num">
                                      <p:cBhvr>
                                        <p:cTn id="37" dur="1000" fill="hold"/>
                                        <p:tgtEl>
                                          <p:spTgt spid="7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 grpId="0" animBg="1"/>
      <p:bldP spid="738" grpId="0" animBg="1"/>
      <p:bldP spid="739" grpId="0" animBg="1"/>
      <p:bldP spid="740" grpId="0" animBg="1"/>
      <p:bldP spid="741"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45"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746" name="矩形"/>
          <p:cNvSpPr/>
          <p:nvPr/>
        </p:nvSpPr>
        <p:spPr>
          <a:xfrm>
            <a:off x="1680856" y="1801317"/>
            <a:ext cx="8516341" cy="175323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【例题3</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单选】根据支付结算法律制度的规定，下列各项中，受理失票人公示催告申请的人民法院是（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．票据收款地法院	 　　B．票据支付地法院　　</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．失票人所在地法院	　　D．出票人所在地法院</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747" name="矩形"/>
          <p:cNvSpPr/>
          <p:nvPr/>
        </p:nvSpPr>
        <p:spPr>
          <a:xfrm>
            <a:off x="1681416" y="3765118"/>
            <a:ext cx="1400151"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46"/>
                                        </p:tgtEl>
                                        <p:attrNameLst>
                                          <p:attrName>style.visibility</p:attrName>
                                        </p:attrNameLst>
                                      </p:cBhvr>
                                      <p:to>
                                        <p:strVal val="visible"/>
                                      </p:to>
                                    </p:set>
                                    <p:animEffect transition="in" filter="fade">
                                      <p:cBhvr>
                                        <p:cTn id="7" dur="1000"/>
                                        <p:tgtEl>
                                          <p:spTgt spid="746"/>
                                        </p:tgtEl>
                                      </p:cBhvr>
                                    </p:animEffect>
                                    <p:anim calcmode="lin" valueType="num">
                                      <p:cBhvr>
                                        <p:cTn id="8" dur="1000" fill="hold"/>
                                        <p:tgtEl>
                                          <p:spTgt spid="746"/>
                                        </p:tgtEl>
                                        <p:attrNameLst>
                                          <p:attrName>ppt_x</p:attrName>
                                        </p:attrNameLst>
                                      </p:cBhvr>
                                      <p:tavLst>
                                        <p:tav tm="0">
                                          <p:val>
                                            <p:strVal val="#ppt_x"/>
                                          </p:val>
                                        </p:tav>
                                        <p:tav tm="100000">
                                          <p:val>
                                            <p:strVal val="#ppt_x"/>
                                          </p:val>
                                        </p:tav>
                                      </p:tavLst>
                                    </p:anim>
                                    <p:anim calcmode="lin" valueType="num">
                                      <p:cBhvr>
                                        <p:cTn id="9" dur="1000" fill="hold"/>
                                        <p:tgtEl>
                                          <p:spTgt spid="7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47"/>
                                        </p:tgtEl>
                                        <p:attrNameLst>
                                          <p:attrName>style.visibility</p:attrName>
                                        </p:attrNameLst>
                                      </p:cBhvr>
                                      <p:to>
                                        <p:strVal val="visible"/>
                                      </p:to>
                                    </p:set>
                                    <p:animEffect transition="in" filter="fade">
                                      <p:cBhvr>
                                        <p:cTn id="14" dur="1000"/>
                                        <p:tgtEl>
                                          <p:spTgt spid="747"/>
                                        </p:tgtEl>
                                      </p:cBhvr>
                                    </p:animEffect>
                                    <p:anim calcmode="lin" valueType="num">
                                      <p:cBhvr>
                                        <p:cTn id="15" dur="1000" fill="hold"/>
                                        <p:tgtEl>
                                          <p:spTgt spid="747"/>
                                        </p:tgtEl>
                                        <p:attrNameLst>
                                          <p:attrName>ppt_x</p:attrName>
                                        </p:attrNameLst>
                                      </p:cBhvr>
                                      <p:tavLst>
                                        <p:tav tm="0">
                                          <p:val>
                                            <p:strVal val="#ppt_x"/>
                                          </p:val>
                                        </p:tav>
                                        <p:tav tm="100000">
                                          <p:val>
                                            <p:strVal val="#ppt_x"/>
                                          </p:val>
                                        </p:tav>
                                      </p:tavLst>
                                    </p:anim>
                                    <p:anim calcmode="lin" valueType="num">
                                      <p:cBhvr>
                                        <p:cTn id="16" dur="1000" fill="hold"/>
                                        <p:tgtEl>
                                          <p:spTgt spid="7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6" grpId="0" animBg="1"/>
      <p:bldP spid="747"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51" name="矩形"/>
          <p:cNvSpPr/>
          <p:nvPr/>
        </p:nvSpPr>
        <p:spPr>
          <a:xfrm>
            <a:off x="981059" y="1395111"/>
            <a:ext cx="10266673" cy="424624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【例题4</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单选】下列选项关于票据权利丧失补救的表述中，不正确的是（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A．可以申请挂失止付的票据包括已承兑的商业汇票、支票、填明“现金”字样和代理付款人的银行汇票以及填明“现金”字样的银行本票四种</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B．付款人或者代理付款人自收到挂失止付通知之日起12日内没有收到人民法院的止付通知书的，自第13日起，不再承担止付责任，持票人提示付款即依法向持票人付款</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C．失票人应当在通知挂失止付后的3日内依法向票据支付地的人民法院申请公示催告，不能不通知挂失止付而直接申请公示催告</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D．在公示催告期间，转让票据权利的行为无效，以公示催告的票据质押、贴现而接受该票据的持票人主张票据权利的，人民法院不予支持，但公示催告期间届满以后人民法院作出除权判决以前取得该票据的除外</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752"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753" name="矩形"/>
          <p:cNvSpPr/>
          <p:nvPr/>
        </p:nvSpPr>
        <p:spPr>
          <a:xfrm>
            <a:off x="981059" y="5724438"/>
            <a:ext cx="1400151"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51"/>
                                        </p:tgtEl>
                                        <p:attrNameLst>
                                          <p:attrName>style.visibility</p:attrName>
                                        </p:attrNameLst>
                                      </p:cBhvr>
                                      <p:to>
                                        <p:strVal val="visible"/>
                                      </p:to>
                                    </p:set>
                                    <p:animEffect transition="in" filter="fade">
                                      <p:cBhvr>
                                        <p:cTn id="7" dur="1000"/>
                                        <p:tgtEl>
                                          <p:spTgt spid="751"/>
                                        </p:tgtEl>
                                      </p:cBhvr>
                                    </p:animEffect>
                                    <p:anim calcmode="lin" valueType="num">
                                      <p:cBhvr>
                                        <p:cTn id="8" dur="1000" fill="hold"/>
                                        <p:tgtEl>
                                          <p:spTgt spid="751"/>
                                        </p:tgtEl>
                                        <p:attrNameLst>
                                          <p:attrName>ppt_x</p:attrName>
                                        </p:attrNameLst>
                                      </p:cBhvr>
                                      <p:tavLst>
                                        <p:tav tm="0">
                                          <p:val>
                                            <p:strVal val="#ppt_x"/>
                                          </p:val>
                                        </p:tav>
                                        <p:tav tm="100000">
                                          <p:val>
                                            <p:strVal val="#ppt_x"/>
                                          </p:val>
                                        </p:tav>
                                      </p:tavLst>
                                    </p:anim>
                                    <p:anim calcmode="lin" valueType="num">
                                      <p:cBhvr>
                                        <p:cTn id="9" dur="1000" fill="hold"/>
                                        <p:tgtEl>
                                          <p:spTgt spid="7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53"/>
                                        </p:tgtEl>
                                        <p:attrNameLst>
                                          <p:attrName>style.visibility</p:attrName>
                                        </p:attrNameLst>
                                      </p:cBhvr>
                                      <p:to>
                                        <p:strVal val="visible"/>
                                      </p:to>
                                    </p:set>
                                    <p:animEffect transition="in" filter="fade">
                                      <p:cBhvr>
                                        <p:cTn id="14" dur="1000"/>
                                        <p:tgtEl>
                                          <p:spTgt spid="753"/>
                                        </p:tgtEl>
                                      </p:cBhvr>
                                    </p:animEffect>
                                    <p:anim calcmode="lin" valueType="num">
                                      <p:cBhvr>
                                        <p:cTn id="15" dur="1000" fill="hold"/>
                                        <p:tgtEl>
                                          <p:spTgt spid="753"/>
                                        </p:tgtEl>
                                        <p:attrNameLst>
                                          <p:attrName>ppt_x</p:attrName>
                                        </p:attrNameLst>
                                      </p:cBhvr>
                                      <p:tavLst>
                                        <p:tav tm="0">
                                          <p:val>
                                            <p:strVal val="#ppt_x"/>
                                          </p:val>
                                        </p:tav>
                                        <p:tav tm="100000">
                                          <p:val>
                                            <p:strVal val="#ppt_x"/>
                                          </p:val>
                                        </p:tav>
                                      </p:tavLst>
                                    </p:anim>
                                    <p:anim calcmode="lin" valueType="num">
                                      <p:cBhvr>
                                        <p:cTn id="16" dur="1000" fill="hold"/>
                                        <p:tgtEl>
                                          <p:spTgt spid="7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1" grpId="0" animBg="1"/>
      <p:bldP spid="753"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57"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758" name="矩形"/>
          <p:cNvSpPr/>
          <p:nvPr/>
        </p:nvSpPr>
        <p:spPr>
          <a:xfrm>
            <a:off x="1154748" y="1855665"/>
            <a:ext cx="2234979" cy="358137"/>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4</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．票据权利时效</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759" name="矩形"/>
          <p:cNvSpPr/>
          <p:nvPr/>
        </p:nvSpPr>
        <p:spPr>
          <a:xfrm>
            <a:off x="3564537" y="1588968"/>
            <a:ext cx="6076297" cy="8915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票据权利时效是指票据权利在时效期间内不行使，即引起票据权利丧失。票据权利时效有2年、6个月、3个月三种</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760" name="表格"/>
          <p:cNvGraphicFramePr>
            <a:graphicFrameLocks noGrp="1"/>
          </p:cNvGraphicFramePr>
          <p:nvPr/>
        </p:nvGraphicFramePr>
        <p:xfrm>
          <a:off x="1126946" y="2892528"/>
          <a:ext cx="9866743" cy="3020223"/>
        </p:xfrm>
        <a:graphic>
          <a:graphicData uri="http://schemas.openxmlformats.org/drawingml/2006/table">
            <a:tbl>
              <a:tblPr bandRow="1">
                <a:noFill/>
              </a:tblPr>
              <a:tblGrid>
                <a:gridCol w="1631111"/>
                <a:gridCol w="8235632"/>
              </a:tblGrid>
              <a:tr h="404012">
                <a:tc>
                  <a:txBody>
                    <a:bodyPr/>
                    <a:lstStyle/>
                    <a:p>
                      <a:pPr marL="0" indent="0" algn="ctr">
                        <a:lnSpc>
                          <a:spcPct val="129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票据权利时效</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29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适用情形</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824826">
                <a:tc>
                  <a:txBody>
                    <a:bodyPr/>
                    <a:lstStyle/>
                    <a:p>
                      <a:pPr marL="0" indent="0" algn="ctr">
                        <a:lnSpc>
                          <a:spcPct val="129000"/>
                        </a:lnSpc>
                        <a:spcBef>
                          <a:spcPts val="100"/>
                        </a:spcBef>
                        <a:spcAft>
                          <a:spcPts val="100"/>
                        </a:spcAft>
                        <a:buNone/>
                      </a:pPr>
                      <a:r>
                        <a:rPr lang="en-US" altLang="zh-CN"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2年</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29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持票人对票据</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出票人</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和</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承兑人</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的权利</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宋体" panose="02010600030101010101" pitchFamily="2" charset="-122"/>
                        </a:rPr>
                        <a:t>自票据到期日</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起</a:t>
                      </a:r>
                      <a:r>
                        <a:rPr lang="en-US" altLang="zh-CN"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2年。</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宋体" panose="02010600030101010101" pitchFamily="2" charset="-122"/>
                        </a:rPr>
                        <a:t>见票即付</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的汇票、本票自</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宋体" panose="02010600030101010101" pitchFamily="2" charset="-122"/>
                        </a:rPr>
                        <a:t>出票日</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起2年</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874572">
                <a:tc>
                  <a:txBody>
                    <a:bodyPr/>
                    <a:lstStyle/>
                    <a:p>
                      <a:pPr marL="0" indent="0" algn="ctr">
                        <a:lnSpc>
                          <a:spcPct val="129000"/>
                        </a:lnSpc>
                        <a:spcBef>
                          <a:spcPts val="100"/>
                        </a:spcBef>
                        <a:spcAft>
                          <a:spcPts val="100"/>
                        </a:spcAft>
                        <a:buNone/>
                      </a:pPr>
                      <a:r>
                        <a:rPr lang="en-US" altLang="zh-CN"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6个月</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l">
                        <a:lnSpc>
                          <a:spcPct val="129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（1）持票人对</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支票</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出票人的权利，自</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出票日</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起6个月</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（2）持票人</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对前手的</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宋体" panose="02010600030101010101" pitchFamily="2" charset="-122"/>
                        </a:rPr>
                        <a:t>追索权</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，自被拒绝承兑或者被拒绝付款之</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日起6个月</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916813">
                <a:tc>
                  <a:txBody>
                    <a:bodyPr/>
                    <a:lstStyle/>
                    <a:p>
                      <a:pPr marL="0" indent="0" algn="ctr">
                        <a:lnSpc>
                          <a:spcPct val="129000"/>
                        </a:lnSpc>
                        <a:spcBef>
                          <a:spcPts val="100"/>
                        </a:spcBef>
                        <a:spcAft>
                          <a:spcPts val="100"/>
                        </a:spcAft>
                        <a:buNone/>
                      </a:pPr>
                      <a:r>
                        <a:rPr lang="en-US" altLang="zh-CN"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3个月</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29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持票人对前手的</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再追索权</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（被追索人清偿后继续对其前手进行追索），自清偿日或者被提起诉讼之日起3个月</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58"/>
                                        </p:tgtEl>
                                        <p:attrNameLst>
                                          <p:attrName>style.visibility</p:attrName>
                                        </p:attrNameLst>
                                      </p:cBhvr>
                                      <p:to>
                                        <p:strVal val="visible"/>
                                      </p:to>
                                    </p:set>
                                    <p:animEffect transition="in" filter="fade">
                                      <p:cBhvr>
                                        <p:cTn id="7" dur="1000"/>
                                        <p:tgtEl>
                                          <p:spTgt spid="758"/>
                                        </p:tgtEl>
                                      </p:cBhvr>
                                    </p:animEffect>
                                    <p:anim calcmode="lin" valueType="num">
                                      <p:cBhvr>
                                        <p:cTn id="8" dur="1000" fill="hold"/>
                                        <p:tgtEl>
                                          <p:spTgt spid="758"/>
                                        </p:tgtEl>
                                        <p:attrNameLst>
                                          <p:attrName>ppt_x</p:attrName>
                                        </p:attrNameLst>
                                      </p:cBhvr>
                                      <p:tavLst>
                                        <p:tav tm="0">
                                          <p:val>
                                            <p:strVal val="#ppt_x"/>
                                          </p:val>
                                        </p:tav>
                                        <p:tav tm="100000">
                                          <p:val>
                                            <p:strVal val="#ppt_x"/>
                                          </p:val>
                                        </p:tav>
                                      </p:tavLst>
                                    </p:anim>
                                    <p:anim calcmode="lin" valueType="num">
                                      <p:cBhvr>
                                        <p:cTn id="9" dur="1000" fill="hold"/>
                                        <p:tgtEl>
                                          <p:spTgt spid="75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59"/>
                                        </p:tgtEl>
                                        <p:attrNameLst>
                                          <p:attrName>style.visibility</p:attrName>
                                        </p:attrNameLst>
                                      </p:cBhvr>
                                      <p:to>
                                        <p:strVal val="visible"/>
                                      </p:to>
                                    </p:set>
                                    <p:animEffect transition="in" filter="fade">
                                      <p:cBhvr>
                                        <p:cTn id="14" dur="1000"/>
                                        <p:tgtEl>
                                          <p:spTgt spid="759"/>
                                        </p:tgtEl>
                                      </p:cBhvr>
                                    </p:animEffect>
                                    <p:anim calcmode="lin" valueType="num">
                                      <p:cBhvr>
                                        <p:cTn id="15" dur="1000" fill="hold"/>
                                        <p:tgtEl>
                                          <p:spTgt spid="759"/>
                                        </p:tgtEl>
                                        <p:attrNameLst>
                                          <p:attrName>ppt_x</p:attrName>
                                        </p:attrNameLst>
                                      </p:cBhvr>
                                      <p:tavLst>
                                        <p:tav tm="0">
                                          <p:val>
                                            <p:strVal val="#ppt_x"/>
                                          </p:val>
                                        </p:tav>
                                        <p:tav tm="100000">
                                          <p:val>
                                            <p:strVal val="#ppt_x"/>
                                          </p:val>
                                        </p:tav>
                                      </p:tavLst>
                                    </p:anim>
                                    <p:anim calcmode="lin" valueType="num">
                                      <p:cBhvr>
                                        <p:cTn id="16" dur="1000" fill="hold"/>
                                        <p:tgtEl>
                                          <p:spTgt spid="75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60"/>
                                        </p:tgtEl>
                                        <p:attrNameLst>
                                          <p:attrName>style.visibility</p:attrName>
                                        </p:attrNameLst>
                                      </p:cBhvr>
                                      <p:to>
                                        <p:strVal val="visible"/>
                                      </p:to>
                                    </p:set>
                                    <p:animEffect transition="in" filter="wipe(down)">
                                      <p:cBhvr>
                                        <p:cTn id="21" dur="500"/>
                                        <p:tgtEl>
                                          <p:spTgt spid="7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 grpId="0" animBg="1"/>
      <p:bldP spid="759"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64"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765" name="矩形"/>
          <p:cNvSpPr/>
          <p:nvPr/>
        </p:nvSpPr>
        <p:spPr>
          <a:xfrm>
            <a:off x="1057244" y="1755990"/>
            <a:ext cx="10078433"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 银行汇票和商业汇票的票据权利时效、支票权利时效、追索权的权利时效。</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766" name="剪去对角的矩形"/>
          <p:cNvSpPr/>
          <p:nvPr/>
        </p:nvSpPr>
        <p:spPr>
          <a:xfrm>
            <a:off x="936592" y="1755990"/>
            <a:ext cx="10213091" cy="525777"/>
          </a:xfrm>
          <a:prstGeom prst="snip2DiagRect">
            <a:avLst>
              <a:gd name="adj1" fmla="val 0"/>
              <a:gd name="adj2" fmla="val 15560"/>
            </a:avLst>
          </a:prstGeom>
          <a:noFill/>
          <a:ln w="25400" cap="flat" cmpd="sng">
            <a:solidFill>
              <a:srgbClr val="4BACC6"/>
            </a:solidFill>
            <a:prstDash val="solid"/>
            <a:round/>
          </a:ln>
        </p:spPr>
        <p:txBody>
          <a:bodyPr rtlCol="0" anchor="ctr"/>
          <a:lstStyle/>
          <a:p>
            <a:pPr algn="ctr"/>
          </a:p>
        </p:txBody>
      </p:sp>
      <p:sp>
        <p:nvSpPr>
          <p:cNvPr id="767" name="矩形"/>
          <p:cNvSpPr/>
          <p:nvPr/>
        </p:nvSpPr>
        <p:spPr>
          <a:xfrm>
            <a:off x="756384" y="2616533"/>
            <a:ext cx="10589399" cy="216852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多选】根据支付结算法律制度的规定，下列关于票据权利时效的表述中，正确的有（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A．持票人对银行汇票出票人的权利自出票日起1年</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B．持票人对商业汇票承兑人的权利自票据到期日起1年</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C．持票人对支票出票人的权利自出票日起6个月</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D．持票人对前手的追索权，自被拒绝承兑或者拒绝付款之日起6个月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768" name="矩形"/>
          <p:cNvSpPr/>
          <p:nvPr/>
        </p:nvSpPr>
        <p:spPr>
          <a:xfrm>
            <a:off x="752463" y="5064422"/>
            <a:ext cx="1488678"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65"/>
                                        </p:tgtEl>
                                        <p:attrNameLst>
                                          <p:attrName>style.visibility</p:attrName>
                                        </p:attrNameLst>
                                      </p:cBhvr>
                                      <p:to>
                                        <p:strVal val="visible"/>
                                      </p:to>
                                    </p:set>
                                    <p:animEffect transition="in" filter="fade">
                                      <p:cBhvr>
                                        <p:cTn id="7" dur="1000"/>
                                        <p:tgtEl>
                                          <p:spTgt spid="765"/>
                                        </p:tgtEl>
                                      </p:cBhvr>
                                    </p:animEffect>
                                    <p:anim calcmode="lin" valueType="num">
                                      <p:cBhvr>
                                        <p:cTn id="8" dur="1000" fill="hold"/>
                                        <p:tgtEl>
                                          <p:spTgt spid="765"/>
                                        </p:tgtEl>
                                        <p:attrNameLst>
                                          <p:attrName>ppt_x</p:attrName>
                                        </p:attrNameLst>
                                      </p:cBhvr>
                                      <p:tavLst>
                                        <p:tav tm="0">
                                          <p:val>
                                            <p:strVal val="#ppt_x"/>
                                          </p:val>
                                        </p:tav>
                                        <p:tav tm="100000">
                                          <p:val>
                                            <p:strVal val="#ppt_x"/>
                                          </p:val>
                                        </p:tav>
                                      </p:tavLst>
                                    </p:anim>
                                    <p:anim calcmode="lin" valueType="num">
                                      <p:cBhvr>
                                        <p:cTn id="9" dur="1000" fill="hold"/>
                                        <p:tgtEl>
                                          <p:spTgt spid="76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66"/>
                                        </p:tgtEl>
                                        <p:attrNameLst>
                                          <p:attrName>style.visibility</p:attrName>
                                        </p:attrNameLst>
                                      </p:cBhvr>
                                      <p:to>
                                        <p:strVal val="visible"/>
                                      </p:to>
                                    </p:set>
                                    <p:animEffect transition="in" filter="fade">
                                      <p:cBhvr>
                                        <p:cTn id="12" dur="1000"/>
                                        <p:tgtEl>
                                          <p:spTgt spid="766"/>
                                        </p:tgtEl>
                                      </p:cBhvr>
                                    </p:animEffect>
                                    <p:anim calcmode="lin" valueType="num">
                                      <p:cBhvr>
                                        <p:cTn id="13" dur="1000" fill="hold"/>
                                        <p:tgtEl>
                                          <p:spTgt spid="766"/>
                                        </p:tgtEl>
                                        <p:attrNameLst>
                                          <p:attrName>ppt_x</p:attrName>
                                        </p:attrNameLst>
                                      </p:cBhvr>
                                      <p:tavLst>
                                        <p:tav tm="0">
                                          <p:val>
                                            <p:strVal val="#ppt_x"/>
                                          </p:val>
                                        </p:tav>
                                        <p:tav tm="100000">
                                          <p:val>
                                            <p:strVal val="#ppt_x"/>
                                          </p:val>
                                        </p:tav>
                                      </p:tavLst>
                                    </p:anim>
                                    <p:anim calcmode="lin" valueType="num">
                                      <p:cBhvr>
                                        <p:cTn id="14" dur="1000" fill="hold"/>
                                        <p:tgtEl>
                                          <p:spTgt spid="76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67"/>
                                        </p:tgtEl>
                                        <p:attrNameLst>
                                          <p:attrName>style.visibility</p:attrName>
                                        </p:attrNameLst>
                                      </p:cBhvr>
                                      <p:to>
                                        <p:strVal val="visible"/>
                                      </p:to>
                                    </p:set>
                                    <p:animEffect transition="in" filter="fade">
                                      <p:cBhvr>
                                        <p:cTn id="19" dur="1000"/>
                                        <p:tgtEl>
                                          <p:spTgt spid="767"/>
                                        </p:tgtEl>
                                      </p:cBhvr>
                                    </p:animEffect>
                                    <p:anim calcmode="lin" valueType="num">
                                      <p:cBhvr>
                                        <p:cTn id="20" dur="1000" fill="hold"/>
                                        <p:tgtEl>
                                          <p:spTgt spid="767"/>
                                        </p:tgtEl>
                                        <p:attrNameLst>
                                          <p:attrName>ppt_x</p:attrName>
                                        </p:attrNameLst>
                                      </p:cBhvr>
                                      <p:tavLst>
                                        <p:tav tm="0">
                                          <p:val>
                                            <p:strVal val="#ppt_x"/>
                                          </p:val>
                                        </p:tav>
                                        <p:tav tm="100000">
                                          <p:val>
                                            <p:strVal val="#ppt_x"/>
                                          </p:val>
                                        </p:tav>
                                      </p:tavLst>
                                    </p:anim>
                                    <p:anim calcmode="lin" valueType="num">
                                      <p:cBhvr>
                                        <p:cTn id="21" dur="1000" fill="hold"/>
                                        <p:tgtEl>
                                          <p:spTgt spid="76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68"/>
                                        </p:tgtEl>
                                        <p:attrNameLst>
                                          <p:attrName>style.visibility</p:attrName>
                                        </p:attrNameLst>
                                      </p:cBhvr>
                                      <p:to>
                                        <p:strVal val="visible"/>
                                      </p:to>
                                    </p:set>
                                    <p:animEffect transition="in" filter="fade">
                                      <p:cBhvr>
                                        <p:cTn id="26" dur="1000"/>
                                        <p:tgtEl>
                                          <p:spTgt spid="768"/>
                                        </p:tgtEl>
                                      </p:cBhvr>
                                    </p:animEffect>
                                    <p:anim calcmode="lin" valueType="num">
                                      <p:cBhvr>
                                        <p:cTn id="27" dur="1000" fill="hold"/>
                                        <p:tgtEl>
                                          <p:spTgt spid="768"/>
                                        </p:tgtEl>
                                        <p:attrNameLst>
                                          <p:attrName>ppt_x</p:attrName>
                                        </p:attrNameLst>
                                      </p:cBhvr>
                                      <p:tavLst>
                                        <p:tav tm="0">
                                          <p:val>
                                            <p:strVal val="#ppt_x"/>
                                          </p:val>
                                        </p:tav>
                                        <p:tav tm="100000">
                                          <p:val>
                                            <p:strVal val="#ppt_x"/>
                                          </p:val>
                                        </p:tav>
                                      </p:tavLst>
                                    </p:anim>
                                    <p:anim calcmode="lin" valueType="num">
                                      <p:cBhvr>
                                        <p:cTn id="28" dur="1000" fill="hold"/>
                                        <p:tgtEl>
                                          <p:spTgt spid="7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5" grpId="0" animBg="1"/>
      <p:bldP spid="766" grpId="0" animBg="1"/>
      <p:bldP spid="767" grpId="0" animBg="1"/>
      <p:bldP spid="7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6" name="矩形"/>
          <p:cNvSpPr/>
          <p:nvPr/>
        </p:nvSpPr>
        <p:spPr>
          <a:xfrm>
            <a:off x="1425064" y="305039"/>
            <a:ext cx="5071375" cy="46166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dirty="0">
                <a:solidFill>
                  <a:srgbClr val="FFFFFF"/>
                </a:solidFill>
                <a:latin typeface="微软雅黑" panose="020B0503020204020204" charset="-122"/>
                <a:ea typeface="微软雅黑" panose="020B0503020204020204" charset="-122"/>
                <a:cs typeface="Times New Roman" panose="02020603050405020304" charset="0"/>
              </a:rPr>
              <a:t>考点２：支付结算</a:t>
            </a:r>
            <a:r>
              <a:rPr lang="zh-CN" altLang="en-US" sz="2400" b="1" i="0" u="none" strike="noStrike" kern="1200" cap="none" spc="0" baseline="0" dirty="0" smtClean="0">
                <a:solidFill>
                  <a:srgbClr val="FFFFFF"/>
                </a:solidFill>
                <a:latin typeface="微软雅黑" panose="020B0503020204020204" charset="-122"/>
                <a:ea typeface="微软雅黑" panose="020B0503020204020204" charset="-122"/>
                <a:cs typeface="Times New Roman" panose="02020603050405020304" charset="0"/>
              </a:rPr>
              <a:t>的要求</a:t>
            </a:r>
            <a:r>
              <a:rPr lang="en-US" altLang="zh-CN" sz="2400" b="1" i="0" u="none" strike="noStrike" kern="1200" cap="none" spc="0" baseline="0" dirty="0" smtClean="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dirty="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dirty="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10" name="组合"/>
          <p:cNvGrpSpPr/>
          <p:nvPr/>
        </p:nvGrpSpPr>
        <p:grpSpPr>
          <a:xfrm>
            <a:off x="1580095" y="1822025"/>
            <a:ext cx="6239093" cy="601980"/>
            <a:chOff x="1580095" y="1822025"/>
            <a:chExt cx="6239093" cy="601980"/>
          </a:xfrm>
        </p:grpSpPr>
        <p:sp>
          <p:nvSpPr>
            <p:cNvPr id="107" name="圆角矩形"/>
            <p:cNvSpPr/>
            <p:nvPr/>
          </p:nvSpPr>
          <p:spPr>
            <a:xfrm>
              <a:off x="1580095" y="1829009"/>
              <a:ext cx="6239093"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08" name="流程图: 离页连接符"/>
            <p:cNvSpPr/>
            <p:nvPr/>
          </p:nvSpPr>
          <p:spPr>
            <a:xfrm>
              <a:off x="1903945" y="1822025"/>
              <a:ext cx="884552"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（四）</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09" name="矩形"/>
            <p:cNvSpPr/>
            <p:nvPr/>
          </p:nvSpPr>
          <p:spPr>
            <a:xfrm>
              <a:off x="3037418" y="1865204"/>
              <a:ext cx="4459603"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票据和结算凭证的更改规范</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11" name="矩形"/>
          <p:cNvSpPr/>
          <p:nvPr/>
        </p:nvSpPr>
        <p:spPr>
          <a:xfrm>
            <a:off x="1425064" y="2756605"/>
            <a:ext cx="9472491" cy="16916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（1）禁止更改的事项：出票金额、出票日期、收款人名称（简记为“金日收”）。若更改，票据无效，结算凭证银行不予受理。</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（2）可以更改的事项：除上述三项以外的其他记载事项。原记载人可以更改，更改时应当由原记载人在更改处签章证明。</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1000"/>
                                        <p:tgtEl>
                                          <p:spTgt spid="110"/>
                                        </p:tgtEl>
                                      </p:cBhvr>
                                    </p:animEffect>
                                    <p:anim calcmode="lin" valueType="num">
                                      <p:cBhvr>
                                        <p:cTn id="8" dur="1000" fill="hold"/>
                                        <p:tgtEl>
                                          <p:spTgt spid="110"/>
                                        </p:tgtEl>
                                        <p:attrNameLst>
                                          <p:attrName>ppt_x</p:attrName>
                                        </p:attrNameLst>
                                      </p:cBhvr>
                                      <p:tavLst>
                                        <p:tav tm="0">
                                          <p:val>
                                            <p:strVal val="#ppt_x"/>
                                          </p:val>
                                        </p:tav>
                                        <p:tav tm="100000">
                                          <p:val>
                                            <p:strVal val="#ppt_x"/>
                                          </p:val>
                                        </p:tav>
                                      </p:tavLst>
                                    </p:anim>
                                    <p:anim calcmode="lin" valueType="num">
                                      <p:cBhvr>
                                        <p:cTn id="9" dur="1000" fill="hold"/>
                                        <p:tgtEl>
                                          <p:spTgt spid="1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11"/>
                                        </p:tgtEl>
                                        <p:attrNameLst>
                                          <p:attrName>style.visibility</p:attrName>
                                        </p:attrNameLst>
                                      </p:cBhvr>
                                      <p:to>
                                        <p:strVal val="visible"/>
                                      </p:to>
                                    </p:set>
                                    <p:animEffect transition="in" filter="wipe(down)">
                                      <p:cBhvr>
                                        <p:cTn id="14"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72"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773" name="矩形"/>
          <p:cNvSpPr/>
          <p:nvPr/>
        </p:nvSpPr>
        <p:spPr>
          <a:xfrm>
            <a:off x="1155308" y="1860708"/>
            <a:ext cx="9868310" cy="175323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【拓展</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单选】甲公司将一张商业承兑汇票背书转让给乙公司，乙公司于汇票到期日2017年5月10日向付款人请求付款时遭到拒绝，乙公司向甲公司行使追索权的最后日期为（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2017年8月10日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2017年11月10日</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2017年10月10日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2017年6月10日</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774" name="矩形"/>
          <p:cNvSpPr/>
          <p:nvPr/>
        </p:nvSpPr>
        <p:spPr>
          <a:xfrm>
            <a:off x="1158670" y="3937127"/>
            <a:ext cx="9822927"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【解析】甲公司不是出票人或承兑人，是乙公司的前手。持票人对前手的追索权，自被拒绝承兑或被拒绝付款之日起6个月。</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73"/>
                                        </p:tgtEl>
                                        <p:attrNameLst>
                                          <p:attrName>style.visibility</p:attrName>
                                        </p:attrNameLst>
                                      </p:cBhvr>
                                      <p:to>
                                        <p:strVal val="visible"/>
                                      </p:to>
                                    </p:set>
                                    <p:animEffect transition="in" filter="fade">
                                      <p:cBhvr>
                                        <p:cTn id="7" dur="1000"/>
                                        <p:tgtEl>
                                          <p:spTgt spid="773"/>
                                        </p:tgtEl>
                                      </p:cBhvr>
                                    </p:animEffect>
                                    <p:anim calcmode="lin" valueType="num">
                                      <p:cBhvr>
                                        <p:cTn id="8" dur="1000" fill="hold"/>
                                        <p:tgtEl>
                                          <p:spTgt spid="773"/>
                                        </p:tgtEl>
                                        <p:attrNameLst>
                                          <p:attrName>ppt_x</p:attrName>
                                        </p:attrNameLst>
                                      </p:cBhvr>
                                      <p:tavLst>
                                        <p:tav tm="0">
                                          <p:val>
                                            <p:strVal val="#ppt_x"/>
                                          </p:val>
                                        </p:tav>
                                        <p:tav tm="100000">
                                          <p:val>
                                            <p:strVal val="#ppt_x"/>
                                          </p:val>
                                        </p:tav>
                                      </p:tavLst>
                                    </p:anim>
                                    <p:anim calcmode="lin" valueType="num">
                                      <p:cBhvr>
                                        <p:cTn id="9" dur="1000" fill="hold"/>
                                        <p:tgtEl>
                                          <p:spTgt spid="77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74"/>
                                        </p:tgtEl>
                                        <p:attrNameLst>
                                          <p:attrName>style.visibility</p:attrName>
                                        </p:attrNameLst>
                                      </p:cBhvr>
                                      <p:to>
                                        <p:strVal val="visible"/>
                                      </p:to>
                                    </p:set>
                                    <p:animEffect transition="in" filter="fade">
                                      <p:cBhvr>
                                        <p:cTn id="14" dur="1000"/>
                                        <p:tgtEl>
                                          <p:spTgt spid="774"/>
                                        </p:tgtEl>
                                      </p:cBhvr>
                                    </p:animEffect>
                                    <p:anim calcmode="lin" valueType="num">
                                      <p:cBhvr>
                                        <p:cTn id="15" dur="1000" fill="hold"/>
                                        <p:tgtEl>
                                          <p:spTgt spid="774"/>
                                        </p:tgtEl>
                                        <p:attrNameLst>
                                          <p:attrName>ppt_x</p:attrName>
                                        </p:attrNameLst>
                                      </p:cBhvr>
                                      <p:tavLst>
                                        <p:tav tm="0">
                                          <p:val>
                                            <p:strVal val="#ppt_x"/>
                                          </p:val>
                                        </p:tav>
                                        <p:tav tm="100000">
                                          <p:val>
                                            <p:strVal val="#ppt_x"/>
                                          </p:val>
                                        </p:tav>
                                      </p:tavLst>
                                    </p:anim>
                                    <p:anim calcmode="lin" valueType="num">
                                      <p:cBhvr>
                                        <p:cTn id="16" dur="1000" fill="hold"/>
                                        <p:tgtEl>
                                          <p:spTgt spid="7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3" grpId="0" animBg="1"/>
      <p:bldP spid="774"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78"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779" name="矩形"/>
          <p:cNvSpPr/>
          <p:nvPr/>
        </p:nvSpPr>
        <p:spPr>
          <a:xfrm>
            <a:off x="1535742" y="1617542"/>
            <a:ext cx="1884801" cy="358136"/>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５．票据的责任</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780" name="矩形"/>
          <p:cNvSpPr/>
          <p:nvPr/>
        </p:nvSpPr>
        <p:spPr>
          <a:xfrm>
            <a:off x="1535742" y="2196319"/>
            <a:ext cx="9361812" cy="32918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1）票据责任的含义</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票据责任是指票据债务人向持票人支付票据金额的义务。票据债务人承担票据义务一般有四种情况：	</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一是汇票</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承兑人</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因承兑而应承担付款义务；</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二是本票</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出票人</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因出票而承担自己付款的义务；</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三是支票</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付款人</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在与出票人有资金关系时承担付款义务；</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四是汇票、本票、支票的</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背书人</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，汇票、支票的</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出票人、保证人</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，在票据不获承兑或不获付款时的付款清偿义务。</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79"/>
                                        </p:tgtEl>
                                        <p:attrNameLst>
                                          <p:attrName>style.visibility</p:attrName>
                                        </p:attrNameLst>
                                      </p:cBhvr>
                                      <p:to>
                                        <p:strVal val="visible"/>
                                      </p:to>
                                    </p:set>
                                    <p:animEffect transition="in" filter="fade">
                                      <p:cBhvr>
                                        <p:cTn id="7" dur="1000"/>
                                        <p:tgtEl>
                                          <p:spTgt spid="779"/>
                                        </p:tgtEl>
                                      </p:cBhvr>
                                    </p:animEffect>
                                    <p:anim calcmode="lin" valueType="num">
                                      <p:cBhvr>
                                        <p:cTn id="8" dur="1000" fill="hold"/>
                                        <p:tgtEl>
                                          <p:spTgt spid="779"/>
                                        </p:tgtEl>
                                        <p:attrNameLst>
                                          <p:attrName>ppt_x</p:attrName>
                                        </p:attrNameLst>
                                      </p:cBhvr>
                                      <p:tavLst>
                                        <p:tav tm="0">
                                          <p:val>
                                            <p:strVal val="#ppt_x"/>
                                          </p:val>
                                        </p:tav>
                                        <p:tav tm="100000">
                                          <p:val>
                                            <p:strVal val="#ppt_x"/>
                                          </p:val>
                                        </p:tav>
                                      </p:tavLst>
                                    </p:anim>
                                    <p:anim calcmode="lin" valueType="num">
                                      <p:cBhvr>
                                        <p:cTn id="9" dur="1000" fill="hold"/>
                                        <p:tgtEl>
                                          <p:spTgt spid="77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80"/>
                                        </p:tgtEl>
                                        <p:attrNameLst>
                                          <p:attrName>style.visibility</p:attrName>
                                        </p:attrNameLst>
                                      </p:cBhvr>
                                      <p:to>
                                        <p:strVal val="visible"/>
                                      </p:to>
                                    </p:set>
                                    <p:animEffect transition="in" filter="fade">
                                      <p:cBhvr>
                                        <p:cTn id="14" dur="1000"/>
                                        <p:tgtEl>
                                          <p:spTgt spid="780"/>
                                        </p:tgtEl>
                                      </p:cBhvr>
                                    </p:animEffect>
                                    <p:anim calcmode="lin" valueType="num">
                                      <p:cBhvr>
                                        <p:cTn id="15" dur="1000" fill="hold"/>
                                        <p:tgtEl>
                                          <p:spTgt spid="780"/>
                                        </p:tgtEl>
                                        <p:attrNameLst>
                                          <p:attrName>ppt_x</p:attrName>
                                        </p:attrNameLst>
                                      </p:cBhvr>
                                      <p:tavLst>
                                        <p:tav tm="0">
                                          <p:val>
                                            <p:strVal val="#ppt_x"/>
                                          </p:val>
                                        </p:tav>
                                        <p:tav tm="100000">
                                          <p:val>
                                            <p:strVal val="#ppt_x"/>
                                          </p:val>
                                        </p:tav>
                                      </p:tavLst>
                                    </p:anim>
                                    <p:anim calcmode="lin" valueType="num">
                                      <p:cBhvr>
                                        <p:cTn id="16" dur="1000" fill="hold"/>
                                        <p:tgtEl>
                                          <p:spTgt spid="7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9" grpId="0" animBg="1"/>
      <p:bldP spid="780"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84"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785" name="矩形"/>
          <p:cNvSpPr/>
          <p:nvPr/>
        </p:nvSpPr>
        <p:spPr>
          <a:xfrm>
            <a:off x="1272968" y="1365414"/>
            <a:ext cx="9945069" cy="12915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2）提示付款</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持票人应按规定期限提示付款。持票人未按照规定期限提示付款的，在作出说明后，</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承兑人</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或者</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付款人</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仍应当继续对持票人承担付款责任。</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786" name="矩形"/>
          <p:cNvSpPr/>
          <p:nvPr/>
        </p:nvSpPr>
        <p:spPr>
          <a:xfrm>
            <a:off x="1278858" y="4511146"/>
            <a:ext cx="9945068" cy="169164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4）拒绝付款</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如果存在背书不连续等合理事由，票据债务人可以对票据债权人拒绝履行义务，这就是所谓的票据“抗辩”。票据债务人可以对不履行约定义务的与</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自己有直接债权债务关系</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的持票人进行抗辩，但不得以自己与出票人或者与持票人的前手之间的抗辩事由，对抗持票人。</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787" name="矩形"/>
          <p:cNvSpPr/>
          <p:nvPr/>
        </p:nvSpPr>
        <p:spPr>
          <a:xfrm>
            <a:off x="1275782" y="2968966"/>
            <a:ext cx="9945068"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3）付款人付款</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持票人依照规定提示付款的，付款人必须在当日足额付款。付款人及其代理付款人付款时，应当审查票据背书的连续，并审查提示付款人合法身份证明或者有效证件。</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85"/>
                                        </p:tgtEl>
                                        <p:attrNameLst>
                                          <p:attrName>style.visibility</p:attrName>
                                        </p:attrNameLst>
                                      </p:cBhvr>
                                      <p:to>
                                        <p:strVal val="visible"/>
                                      </p:to>
                                    </p:set>
                                    <p:animEffect transition="in" filter="fade">
                                      <p:cBhvr>
                                        <p:cTn id="7" dur="1000"/>
                                        <p:tgtEl>
                                          <p:spTgt spid="785"/>
                                        </p:tgtEl>
                                      </p:cBhvr>
                                    </p:animEffect>
                                    <p:anim calcmode="lin" valueType="num">
                                      <p:cBhvr>
                                        <p:cTn id="8" dur="1000" fill="hold"/>
                                        <p:tgtEl>
                                          <p:spTgt spid="785"/>
                                        </p:tgtEl>
                                        <p:attrNameLst>
                                          <p:attrName>ppt_x</p:attrName>
                                        </p:attrNameLst>
                                      </p:cBhvr>
                                      <p:tavLst>
                                        <p:tav tm="0">
                                          <p:val>
                                            <p:strVal val="#ppt_x"/>
                                          </p:val>
                                        </p:tav>
                                        <p:tav tm="100000">
                                          <p:val>
                                            <p:strVal val="#ppt_x"/>
                                          </p:val>
                                        </p:tav>
                                      </p:tavLst>
                                    </p:anim>
                                    <p:anim calcmode="lin" valueType="num">
                                      <p:cBhvr>
                                        <p:cTn id="9" dur="1000" fill="hold"/>
                                        <p:tgtEl>
                                          <p:spTgt spid="78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87"/>
                                        </p:tgtEl>
                                        <p:attrNameLst>
                                          <p:attrName>style.visibility</p:attrName>
                                        </p:attrNameLst>
                                      </p:cBhvr>
                                      <p:to>
                                        <p:strVal val="visible"/>
                                      </p:to>
                                    </p:set>
                                    <p:animEffect transition="in" filter="fade">
                                      <p:cBhvr>
                                        <p:cTn id="14" dur="1000"/>
                                        <p:tgtEl>
                                          <p:spTgt spid="787"/>
                                        </p:tgtEl>
                                      </p:cBhvr>
                                    </p:animEffect>
                                    <p:anim calcmode="lin" valueType="num">
                                      <p:cBhvr>
                                        <p:cTn id="15" dur="1000" fill="hold"/>
                                        <p:tgtEl>
                                          <p:spTgt spid="787"/>
                                        </p:tgtEl>
                                        <p:attrNameLst>
                                          <p:attrName>ppt_x</p:attrName>
                                        </p:attrNameLst>
                                      </p:cBhvr>
                                      <p:tavLst>
                                        <p:tav tm="0">
                                          <p:val>
                                            <p:strVal val="#ppt_x"/>
                                          </p:val>
                                        </p:tav>
                                        <p:tav tm="100000">
                                          <p:val>
                                            <p:strVal val="#ppt_x"/>
                                          </p:val>
                                        </p:tav>
                                      </p:tavLst>
                                    </p:anim>
                                    <p:anim calcmode="lin" valueType="num">
                                      <p:cBhvr>
                                        <p:cTn id="16" dur="1000" fill="hold"/>
                                        <p:tgtEl>
                                          <p:spTgt spid="78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86"/>
                                        </p:tgtEl>
                                        <p:attrNameLst>
                                          <p:attrName>style.visibility</p:attrName>
                                        </p:attrNameLst>
                                      </p:cBhvr>
                                      <p:to>
                                        <p:strVal val="visible"/>
                                      </p:to>
                                    </p:set>
                                    <p:animEffect transition="in" filter="fade">
                                      <p:cBhvr>
                                        <p:cTn id="21" dur="1000"/>
                                        <p:tgtEl>
                                          <p:spTgt spid="786"/>
                                        </p:tgtEl>
                                      </p:cBhvr>
                                    </p:animEffect>
                                    <p:anim calcmode="lin" valueType="num">
                                      <p:cBhvr>
                                        <p:cTn id="22" dur="1000" fill="hold"/>
                                        <p:tgtEl>
                                          <p:spTgt spid="786"/>
                                        </p:tgtEl>
                                        <p:attrNameLst>
                                          <p:attrName>ppt_x</p:attrName>
                                        </p:attrNameLst>
                                      </p:cBhvr>
                                      <p:tavLst>
                                        <p:tav tm="0">
                                          <p:val>
                                            <p:strVal val="#ppt_x"/>
                                          </p:val>
                                        </p:tav>
                                        <p:tav tm="100000">
                                          <p:val>
                                            <p:strVal val="#ppt_x"/>
                                          </p:val>
                                        </p:tav>
                                      </p:tavLst>
                                    </p:anim>
                                    <p:anim calcmode="lin" valueType="num">
                                      <p:cBhvr>
                                        <p:cTn id="23" dur="1000" fill="hold"/>
                                        <p:tgtEl>
                                          <p:spTgt spid="7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5" grpId="0" animBg="1"/>
      <p:bldP spid="786" grpId="0" animBg="1"/>
      <p:bldP spid="787"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91"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795" name="组合"/>
          <p:cNvGrpSpPr/>
          <p:nvPr/>
        </p:nvGrpSpPr>
        <p:grpSpPr>
          <a:xfrm>
            <a:off x="868054" y="1496769"/>
            <a:ext cx="10533756" cy="2495264"/>
            <a:chOff x="868054" y="1496769"/>
            <a:chExt cx="10533756" cy="2495264"/>
          </a:xfrm>
        </p:grpSpPr>
        <p:sp>
          <p:nvSpPr>
            <p:cNvPr id="792" name="矩形"/>
            <p:cNvSpPr/>
            <p:nvPr/>
          </p:nvSpPr>
          <p:spPr>
            <a:xfrm>
              <a:off x="868441" y="2145108"/>
              <a:ext cx="10533369" cy="16916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甲公司向乙公司购买一批原材料，价款为100万元，甲公司向乙公司签发一张以甲公司为付款人、乙公司为收款人的商业汇票。因乙公司欠丙公司100万元，故乙公司将该汇票背书给丙公司。丙公司向甲公司提示付款时，甲公司不得以乙公司交货不符合合同约定为由拒绝付款。但是，如果是乙公司持该汇票向甲公司提示付款，则甲公司可以乙公司交货不符合合同约定为由拒绝付款。</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793" name="矩形"/>
            <p:cNvSpPr/>
            <p:nvPr/>
          </p:nvSpPr>
          <p:spPr>
            <a:xfrm>
              <a:off x="868054" y="1496769"/>
              <a:ext cx="1490343" cy="491486"/>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　小旌笔记</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794" name="剪去对角的矩形"/>
            <p:cNvSpPr/>
            <p:nvPr/>
          </p:nvSpPr>
          <p:spPr>
            <a:xfrm>
              <a:off x="868441" y="2059049"/>
              <a:ext cx="10477339" cy="1932984"/>
            </a:xfrm>
            <a:prstGeom prst="snip2DiagRect">
              <a:avLst>
                <a:gd name="adj1" fmla="val 0"/>
                <a:gd name="adj2" fmla="val 11916"/>
              </a:avLst>
            </a:prstGeom>
            <a:noFill/>
            <a:ln w="25400" cap="flat" cmpd="sng">
              <a:solidFill>
                <a:srgbClr val="00AAB7"/>
              </a:solidFill>
              <a:prstDash val="sysDash"/>
              <a:round/>
            </a:ln>
          </p:spPr>
          <p:txBody>
            <a:bodyPr rtlCol="0" anchor="ctr"/>
            <a:lstStyle/>
            <a:p>
              <a:pPr algn="ctr"/>
            </a:p>
          </p:txBody>
        </p:sp>
      </p:grpSp>
      <p:sp>
        <p:nvSpPr>
          <p:cNvPr id="796" name="矩形"/>
          <p:cNvSpPr/>
          <p:nvPr/>
        </p:nvSpPr>
        <p:spPr>
          <a:xfrm>
            <a:off x="866760" y="4238000"/>
            <a:ext cx="6837166" cy="8915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5）获得付款</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持票人获得付款的，应当在票据上签收，并将票据交付给付款人。</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797" name="矩形"/>
          <p:cNvSpPr/>
          <p:nvPr/>
        </p:nvSpPr>
        <p:spPr>
          <a:xfrm>
            <a:off x="863686" y="5384630"/>
            <a:ext cx="5663640"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6）票据责任解除</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付款人依法足额付款后，全体票据债务人的责任解除。</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95"/>
                                        </p:tgtEl>
                                        <p:attrNameLst>
                                          <p:attrName>style.visibility</p:attrName>
                                        </p:attrNameLst>
                                      </p:cBhvr>
                                      <p:to>
                                        <p:strVal val="visible"/>
                                      </p:to>
                                    </p:set>
                                    <p:animEffect transition="in" filter="fade">
                                      <p:cBhvr>
                                        <p:cTn id="7" dur="1000"/>
                                        <p:tgtEl>
                                          <p:spTgt spid="795"/>
                                        </p:tgtEl>
                                      </p:cBhvr>
                                    </p:animEffect>
                                    <p:anim calcmode="lin" valueType="num">
                                      <p:cBhvr>
                                        <p:cTn id="8" dur="1000" fill="hold"/>
                                        <p:tgtEl>
                                          <p:spTgt spid="795"/>
                                        </p:tgtEl>
                                        <p:attrNameLst>
                                          <p:attrName>ppt_x</p:attrName>
                                        </p:attrNameLst>
                                      </p:cBhvr>
                                      <p:tavLst>
                                        <p:tav tm="0">
                                          <p:val>
                                            <p:strVal val="#ppt_x"/>
                                          </p:val>
                                        </p:tav>
                                        <p:tav tm="100000">
                                          <p:val>
                                            <p:strVal val="#ppt_x"/>
                                          </p:val>
                                        </p:tav>
                                      </p:tavLst>
                                    </p:anim>
                                    <p:anim calcmode="lin" valueType="num">
                                      <p:cBhvr>
                                        <p:cTn id="9" dur="1000" fill="hold"/>
                                        <p:tgtEl>
                                          <p:spTgt spid="79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96"/>
                                        </p:tgtEl>
                                        <p:attrNameLst>
                                          <p:attrName>style.visibility</p:attrName>
                                        </p:attrNameLst>
                                      </p:cBhvr>
                                      <p:to>
                                        <p:strVal val="visible"/>
                                      </p:to>
                                    </p:set>
                                    <p:animEffect transition="in" filter="fade">
                                      <p:cBhvr>
                                        <p:cTn id="14" dur="1000"/>
                                        <p:tgtEl>
                                          <p:spTgt spid="796"/>
                                        </p:tgtEl>
                                      </p:cBhvr>
                                    </p:animEffect>
                                    <p:anim calcmode="lin" valueType="num">
                                      <p:cBhvr>
                                        <p:cTn id="15" dur="1000" fill="hold"/>
                                        <p:tgtEl>
                                          <p:spTgt spid="796"/>
                                        </p:tgtEl>
                                        <p:attrNameLst>
                                          <p:attrName>ppt_x</p:attrName>
                                        </p:attrNameLst>
                                      </p:cBhvr>
                                      <p:tavLst>
                                        <p:tav tm="0">
                                          <p:val>
                                            <p:strVal val="#ppt_x"/>
                                          </p:val>
                                        </p:tav>
                                        <p:tav tm="100000">
                                          <p:val>
                                            <p:strVal val="#ppt_x"/>
                                          </p:val>
                                        </p:tav>
                                      </p:tavLst>
                                    </p:anim>
                                    <p:anim calcmode="lin" valueType="num">
                                      <p:cBhvr>
                                        <p:cTn id="16" dur="1000" fill="hold"/>
                                        <p:tgtEl>
                                          <p:spTgt spid="79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97"/>
                                        </p:tgtEl>
                                        <p:attrNameLst>
                                          <p:attrName>style.visibility</p:attrName>
                                        </p:attrNameLst>
                                      </p:cBhvr>
                                      <p:to>
                                        <p:strVal val="visible"/>
                                      </p:to>
                                    </p:set>
                                    <p:animEffect transition="in" filter="fade">
                                      <p:cBhvr>
                                        <p:cTn id="21" dur="1000"/>
                                        <p:tgtEl>
                                          <p:spTgt spid="797"/>
                                        </p:tgtEl>
                                      </p:cBhvr>
                                    </p:animEffect>
                                    <p:anim calcmode="lin" valueType="num">
                                      <p:cBhvr>
                                        <p:cTn id="22" dur="1000" fill="hold"/>
                                        <p:tgtEl>
                                          <p:spTgt spid="797"/>
                                        </p:tgtEl>
                                        <p:attrNameLst>
                                          <p:attrName>ppt_x</p:attrName>
                                        </p:attrNameLst>
                                      </p:cBhvr>
                                      <p:tavLst>
                                        <p:tav tm="0">
                                          <p:val>
                                            <p:strVal val="#ppt_x"/>
                                          </p:val>
                                        </p:tav>
                                        <p:tav tm="100000">
                                          <p:val>
                                            <p:strVal val="#ppt_x"/>
                                          </p:val>
                                        </p:tav>
                                      </p:tavLst>
                                    </p:anim>
                                    <p:anim calcmode="lin" valueType="num">
                                      <p:cBhvr>
                                        <p:cTn id="23" dur="1000" fill="hold"/>
                                        <p:tgtEl>
                                          <p:spTgt spid="7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5" grpId="0" animBg="1"/>
      <p:bldP spid="796" grpId="0" animBg="1"/>
      <p:bldP spid="797"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01"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804" name="组合"/>
          <p:cNvGrpSpPr/>
          <p:nvPr/>
        </p:nvGrpSpPr>
        <p:grpSpPr>
          <a:xfrm>
            <a:off x="1496878" y="1685954"/>
            <a:ext cx="5660770" cy="525778"/>
            <a:chOff x="1496878" y="1685954"/>
            <a:chExt cx="5660770" cy="525778"/>
          </a:xfrm>
        </p:grpSpPr>
        <p:sp>
          <p:nvSpPr>
            <p:cNvPr id="802" name="矩形"/>
            <p:cNvSpPr/>
            <p:nvPr/>
          </p:nvSpPr>
          <p:spPr>
            <a:xfrm>
              <a:off x="1617529" y="1685954"/>
              <a:ext cx="5540119"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en-US" altLang="zh-CN"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 </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票据债务人承担票据义务的情况</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803" name="剪去对角的矩形"/>
            <p:cNvSpPr/>
            <p:nvPr/>
          </p:nvSpPr>
          <p:spPr>
            <a:xfrm>
              <a:off x="1496878" y="1685954"/>
              <a:ext cx="5660770" cy="525777"/>
            </a:xfrm>
            <a:prstGeom prst="snip2DiagRect">
              <a:avLst>
                <a:gd name="adj1" fmla="val 0"/>
                <a:gd name="adj2" fmla="val 15347"/>
              </a:avLst>
            </a:prstGeom>
            <a:noFill/>
            <a:ln w="25400" cap="flat" cmpd="sng">
              <a:solidFill>
                <a:srgbClr val="4BACC6"/>
              </a:solidFill>
              <a:prstDash val="solid"/>
              <a:round/>
            </a:ln>
          </p:spPr>
          <p:txBody>
            <a:bodyPr rtlCol="0" anchor="ctr"/>
            <a:lstStyle/>
            <a:p>
              <a:pPr algn="ctr"/>
            </a:p>
          </p:txBody>
        </p:sp>
      </p:grpSp>
      <p:sp>
        <p:nvSpPr>
          <p:cNvPr id="805" name="矩形"/>
          <p:cNvSpPr/>
          <p:nvPr/>
        </p:nvSpPr>
        <p:spPr>
          <a:xfrm>
            <a:off x="1295380" y="2664157"/>
            <a:ext cx="9346122"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多选】下列主体中，应当向持票人承担票据责任的有（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．空头支票出票人的开户行Q银行			B．不获承兑的汇票出票人乙公司</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C．签发银行本票的P银行				D．对汇票予以承兑的甲公司</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806" name="矩形"/>
          <p:cNvSpPr/>
          <p:nvPr/>
        </p:nvSpPr>
        <p:spPr>
          <a:xfrm>
            <a:off x="1288656" y="4311957"/>
            <a:ext cx="7227684" cy="8915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【解析】出票人签发空头支票的，付款人（Q银行）不承担票据责任。</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04"/>
                                        </p:tgtEl>
                                        <p:attrNameLst>
                                          <p:attrName>style.visibility</p:attrName>
                                        </p:attrNameLst>
                                      </p:cBhvr>
                                      <p:to>
                                        <p:strVal val="visible"/>
                                      </p:to>
                                    </p:set>
                                    <p:animEffect transition="in" filter="fade">
                                      <p:cBhvr>
                                        <p:cTn id="7" dur="1000"/>
                                        <p:tgtEl>
                                          <p:spTgt spid="804"/>
                                        </p:tgtEl>
                                      </p:cBhvr>
                                    </p:animEffect>
                                    <p:anim calcmode="lin" valueType="num">
                                      <p:cBhvr>
                                        <p:cTn id="8" dur="1000" fill="hold"/>
                                        <p:tgtEl>
                                          <p:spTgt spid="804"/>
                                        </p:tgtEl>
                                        <p:attrNameLst>
                                          <p:attrName>ppt_x</p:attrName>
                                        </p:attrNameLst>
                                      </p:cBhvr>
                                      <p:tavLst>
                                        <p:tav tm="0">
                                          <p:val>
                                            <p:strVal val="#ppt_x"/>
                                          </p:val>
                                        </p:tav>
                                        <p:tav tm="100000">
                                          <p:val>
                                            <p:strVal val="#ppt_x"/>
                                          </p:val>
                                        </p:tav>
                                      </p:tavLst>
                                    </p:anim>
                                    <p:anim calcmode="lin" valueType="num">
                                      <p:cBhvr>
                                        <p:cTn id="9" dur="1000" fill="hold"/>
                                        <p:tgtEl>
                                          <p:spTgt spid="80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05"/>
                                        </p:tgtEl>
                                        <p:attrNameLst>
                                          <p:attrName>style.visibility</p:attrName>
                                        </p:attrNameLst>
                                      </p:cBhvr>
                                      <p:to>
                                        <p:strVal val="visible"/>
                                      </p:to>
                                    </p:set>
                                    <p:animEffect transition="in" filter="fade">
                                      <p:cBhvr>
                                        <p:cTn id="14" dur="1000"/>
                                        <p:tgtEl>
                                          <p:spTgt spid="805"/>
                                        </p:tgtEl>
                                      </p:cBhvr>
                                    </p:animEffect>
                                    <p:anim calcmode="lin" valueType="num">
                                      <p:cBhvr>
                                        <p:cTn id="15" dur="1000" fill="hold"/>
                                        <p:tgtEl>
                                          <p:spTgt spid="805"/>
                                        </p:tgtEl>
                                        <p:attrNameLst>
                                          <p:attrName>ppt_x</p:attrName>
                                        </p:attrNameLst>
                                      </p:cBhvr>
                                      <p:tavLst>
                                        <p:tav tm="0">
                                          <p:val>
                                            <p:strVal val="#ppt_x"/>
                                          </p:val>
                                        </p:tav>
                                        <p:tav tm="100000">
                                          <p:val>
                                            <p:strVal val="#ppt_x"/>
                                          </p:val>
                                        </p:tav>
                                      </p:tavLst>
                                    </p:anim>
                                    <p:anim calcmode="lin" valueType="num">
                                      <p:cBhvr>
                                        <p:cTn id="16" dur="1000" fill="hold"/>
                                        <p:tgtEl>
                                          <p:spTgt spid="80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06"/>
                                        </p:tgtEl>
                                        <p:attrNameLst>
                                          <p:attrName>style.visibility</p:attrName>
                                        </p:attrNameLst>
                                      </p:cBhvr>
                                      <p:to>
                                        <p:strVal val="visible"/>
                                      </p:to>
                                    </p:set>
                                    <p:animEffect transition="in" filter="fade">
                                      <p:cBhvr>
                                        <p:cTn id="21" dur="1000"/>
                                        <p:tgtEl>
                                          <p:spTgt spid="806"/>
                                        </p:tgtEl>
                                      </p:cBhvr>
                                    </p:animEffect>
                                    <p:anim calcmode="lin" valueType="num">
                                      <p:cBhvr>
                                        <p:cTn id="22" dur="1000" fill="hold"/>
                                        <p:tgtEl>
                                          <p:spTgt spid="806"/>
                                        </p:tgtEl>
                                        <p:attrNameLst>
                                          <p:attrName>ppt_x</p:attrName>
                                        </p:attrNameLst>
                                      </p:cBhvr>
                                      <p:tavLst>
                                        <p:tav tm="0">
                                          <p:val>
                                            <p:strVal val="#ppt_x"/>
                                          </p:val>
                                        </p:tav>
                                        <p:tav tm="100000">
                                          <p:val>
                                            <p:strVal val="#ppt_x"/>
                                          </p:val>
                                        </p:tav>
                                      </p:tavLst>
                                    </p:anim>
                                    <p:anim calcmode="lin" valueType="num">
                                      <p:cBhvr>
                                        <p:cTn id="23" dur="1000" fill="hold"/>
                                        <p:tgtEl>
                                          <p:spTgt spid="8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4" grpId="0" animBg="1"/>
      <p:bldP spid="805" grpId="0" animBg="1"/>
      <p:bldP spid="806"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10"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814" name="组合"/>
          <p:cNvGrpSpPr/>
          <p:nvPr/>
        </p:nvGrpSpPr>
        <p:grpSpPr>
          <a:xfrm>
            <a:off x="1281394" y="1490747"/>
            <a:ext cx="3333329" cy="601981"/>
            <a:chOff x="1281394" y="1490747"/>
            <a:chExt cx="3333329" cy="601981"/>
          </a:xfrm>
        </p:grpSpPr>
        <p:sp>
          <p:nvSpPr>
            <p:cNvPr id="811" name="圆角矩形"/>
            <p:cNvSpPr/>
            <p:nvPr/>
          </p:nvSpPr>
          <p:spPr>
            <a:xfrm>
              <a:off x="1281394" y="1497733"/>
              <a:ext cx="3333329"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812" name="流程图: 离页连接符"/>
            <p:cNvSpPr/>
            <p:nvPr/>
          </p:nvSpPr>
          <p:spPr>
            <a:xfrm>
              <a:off x="1605244" y="1490747"/>
              <a:ext cx="884553"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（四）</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813" name="矩形"/>
            <p:cNvSpPr/>
            <p:nvPr/>
          </p:nvSpPr>
          <p:spPr>
            <a:xfrm>
              <a:off x="2677759" y="1533929"/>
              <a:ext cx="1614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票据追索</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815" name="矩形"/>
          <p:cNvSpPr/>
          <p:nvPr/>
        </p:nvSpPr>
        <p:spPr>
          <a:xfrm>
            <a:off x="1279132" y="2438362"/>
            <a:ext cx="2698896"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．票据追索适用的情形</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816" name="表格"/>
          <p:cNvGraphicFramePr>
            <a:graphicFrameLocks noGrp="1"/>
          </p:cNvGraphicFramePr>
          <p:nvPr/>
        </p:nvGraphicFramePr>
        <p:xfrm>
          <a:off x="1275982" y="3142977"/>
          <a:ext cx="9517697" cy="2605036"/>
        </p:xfrm>
        <a:graphic>
          <a:graphicData uri="http://schemas.openxmlformats.org/drawingml/2006/table">
            <a:tbl>
              <a:tblPr bandRow="1">
                <a:noFill/>
              </a:tblPr>
              <a:tblGrid>
                <a:gridCol w="1410322"/>
                <a:gridCol w="8107375"/>
              </a:tblGrid>
              <a:tr h="467233">
                <a:tc>
                  <a:txBody>
                    <a:bodyPr/>
                    <a:lstStyle/>
                    <a:p>
                      <a:pPr marL="0" indent="0" algn="ctr">
                        <a:lnSpc>
                          <a:spcPct val="150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类别</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554139">
                <a:tc>
                  <a:txBody>
                    <a:bodyPr/>
                    <a:lstStyle/>
                    <a:p>
                      <a:pPr marL="0" indent="0" algn="ctr">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到期后追索</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100"/>
                        </a:spcBef>
                        <a:spcAft>
                          <a:spcPts val="100"/>
                        </a:spcAft>
                        <a:buNone/>
                      </a:pPr>
                      <a:r>
                        <a:rPr lang="zh-CN" altLang="en-US" sz="1800" b="0" i="0" u="none" strike="noStrike" kern="100" cap="none" spc="-20" baseline="0">
                          <a:solidFill>
                            <a:srgbClr val="000000"/>
                          </a:solidFill>
                          <a:latin typeface="微软雅黑" panose="020B0503020204020204" charset="-122"/>
                          <a:ea typeface="微软雅黑" panose="020B0503020204020204" charset="-122"/>
                          <a:cs typeface="Times New Roman" panose="02020603050405020304" charset="0"/>
                        </a:rPr>
                        <a:t>是指票据到期被拒绝付款，持票人对背书人、出票人以及票据的其他债务人行使的追索</a:t>
                      </a:r>
                      <a:endParaRPr lang="zh-CN" altLang="en-US" sz="1800" b="0" i="0" u="none" strike="noStrike" kern="100" cap="none" spc="-2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1314843">
                <a:tc>
                  <a:txBody>
                    <a:bodyPr/>
                    <a:lstStyle/>
                    <a:p>
                      <a:pPr marL="0" indent="0" algn="ctr">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到期前追索</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是指票据到期日前，持票人对下列情形之一行使的追索：① 汇票被拒绝承兑的；② 承兑人或者付款人死亡、逃匿的；③ 承兑人或者付款人被依法宣告破产的或者因违法被责令终止业务活动的</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4"/>
                                        </p:tgtEl>
                                        <p:attrNameLst>
                                          <p:attrName>style.visibility</p:attrName>
                                        </p:attrNameLst>
                                      </p:cBhvr>
                                      <p:to>
                                        <p:strVal val="visible"/>
                                      </p:to>
                                    </p:set>
                                    <p:animEffect transition="in" filter="fade">
                                      <p:cBhvr>
                                        <p:cTn id="7" dur="1000"/>
                                        <p:tgtEl>
                                          <p:spTgt spid="814"/>
                                        </p:tgtEl>
                                      </p:cBhvr>
                                    </p:animEffect>
                                    <p:anim calcmode="lin" valueType="num">
                                      <p:cBhvr>
                                        <p:cTn id="8" dur="1000" fill="hold"/>
                                        <p:tgtEl>
                                          <p:spTgt spid="814"/>
                                        </p:tgtEl>
                                        <p:attrNameLst>
                                          <p:attrName>ppt_x</p:attrName>
                                        </p:attrNameLst>
                                      </p:cBhvr>
                                      <p:tavLst>
                                        <p:tav tm="0">
                                          <p:val>
                                            <p:strVal val="#ppt_x"/>
                                          </p:val>
                                        </p:tav>
                                        <p:tav tm="100000">
                                          <p:val>
                                            <p:strVal val="#ppt_x"/>
                                          </p:val>
                                        </p:tav>
                                      </p:tavLst>
                                    </p:anim>
                                    <p:anim calcmode="lin" valueType="num">
                                      <p:cBhvr>
                                        <p:cTn id="9" dur="1000" fill="hold"/>
                                        <p:tgtEl>
                                          <p:spTgt spid="8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5"/>
                                        </p:tgtEl>
                                        <p:attrNameLst>
                                          <p:attrName>style.visibility</p:attrName>
                                        </p:attrNameLst>
                                      </p:cBhvr>
                                      <p:to>
                                        <p:strVal val="visible"/>
                                      </p:to>
                                    </p:set>
                                    <p:animEffect transition="in" filter="fade">
                                      <p:cBhvr>
                                        <p:cTn id="14" dur="1000"/>
                                        <p:tgtEl>
                                          <p:spTgt spid="815"/>
                                        </p:tgtEl>
                                      </p:cBhvr>
                                    </p:animEffect>
                                    <p:anim calcmode="lin" valueType="num">
                                      <p:cBhvr>
                                        <p:cTn id="15" dur="1000" fill="hold"/>
                                        <p:tgtEl>
                                          <p:spTgt spid="815"/>
                                        </p:tgtEl>
                                        <p:attrNameLst>
                                          <p:attrName>ppt_x</p:attrName>
                                        </p:attrNameLst>
                                      </p:cBhvr>
                                      <p:tavLst>
                                        <p:tav tm="0">
                                          <p:val>
                                            <p:strVal val="#ppt_x"/>
                                          </p:val>
                                        </p:tav>
                                        <p:tav tm="100000">
                                          <p:val>
                                            <p:strVal val="#ppt_x"/>
                                          </p:val>
                                        </p:tav>
                                      </p:tavLst>
                                    </p:anim>
                                    <p:anim calcmode="lin" valueType="num">
                                      <p:cBhvr>
                                        <p:cTn id="16" dur="1000" fill="hold"/>
                                        <p:tgtEl>
                                          <p:spTgt spid="8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816"/>
                                        </p:tgtEl>
                                        <p:attrNameLst>
                                          <p:attrName>style.visibility</p:attrName>
                                        </p:attrNameLst>
                                      </p:cBhvr>
                                      <p:to>
                                        <p:strVal val="visible"/>
                                      </p:to>
                                    </p:set>
                                    <p:animEffect transition="in" filter="wipe(down)">
                                      <p:cBhvr>
                                        <p:cTn id="21" dur="500"/>
                                        <p:tgtEl>
                                          <p:spTgt spid="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4" grpId="0" animBg="1"/>
      <p:bldP spid="815"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20"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821" name="矩形"/>
          <p:cNvSpPr/>
          <p:nvPr/>
        </p:nvSpPr>
        <p:spPr>
          <a:xfrm>
            <a:off x="756384" y="1211337"/>
            <a:ext cx="10659433" cy="16916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．被追索人的确定</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票据的出票人、背书人、承兑人和保证人对持票人承担连带责任。持票人可以不按照票据债务人的先后顺序，对其中任何一人、数人或者全体行使追索权。持票人对票据债务人中的一人或者数人已经进行追索的，对其他票据债务人仍可以行使追索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825" name="组合"/>
          <p:cNvGrpSpPr/>
          <p:nvPr/>
        </p:nvGrpSpPr>
        <p:grpSpPr>
          <a:xfrm>
            <a:off x="868054" y="3177624"/>
            <a:ext cx="10533756" cy="3419739"/>
            <a:chOff x="868054" y="3177624"/>
            <a:chExt cx="10533756" cy="3419739"/>
          </a:xfrm>
        </p:grpSpPr>
        <p:sp>
          <p:nvSpPr>
            <p:cNvPr id="822" name="矩形"/>
            <p:cNvSpPr/>
            <p:nvPr/>
          </p:nvSpPr>
          <p:spPr>
            <a:xfrm>
              <a:off x="868441" y="3895999"/>
              <a:ext cx="10533369" cy="2491741"/>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甲公司为了支付乙公司100万元货款，向乙公司签发了一张以P银行为付款人的银行承兑汇票。乙公司将该汇票背书转让给丙公司，王某为保证人；丙公司将该汇票背书转让给丁公司，丁公司将该汇票背书给戊公司。如果戊公司向P银行请求支付票款时被拒绝，戊公司可以向甲公司、乙公司、王某、丙公司、丁公司行使追索权。戊公司可以不按照票据债务人的先后顺序随意选择其中一人、数人或者全体行使追索权。假如戊公司选择向丙公司行使追索权，追回80万元票款，剩余20万元款项戊公司可以向甲公司、乙公司、王某继续追索。</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823" name="矩形"/>
            <p:cNvSpPr/>
            <p:nvPr/>
          </p:nvSpPr>
          <p:spPr>
            <a:xfrm>
              <a:off x="868054" y="3177624"/>
              <a:ext cx="1490343" cy="491488"/>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　小旌笔记</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824" name="剪去对角的矩形"/>
            <p:cNvSpPr/>
            <p:nvPr/>
          </p:nvSpPr>
          <p:spPr>
            <a:xfrm>
              <a:off x="868441" y="3739905"/>
              <a:ext cx="10477339" cy="2857458"/>
            </a:xfrm>
            <a:prstGeom prst="snip2DiagRect">
              <a:avLst>
                <a:gd name="adj1" fmla="val 0"/>
                <a:gd name="adj2" fmla="val 11393"/>
              </a:avLst>
            </a:prstGeom>
            <a:noFill/>
            <a:ln w="25400" cap="flat" cmpd="sng">
              <a:solidFill>
                <a:srgbClr val="00AAB7"/>
              </a:solidFill>
              <a:prstDash val="sysDash"/>
              <a:round/>
            </a:ln>
          </p:spPr>
          <p:txBody>
            <a:bodyPr rtlCol="0" anchor="ctr"/>
            <a:lstStyle/>
            <a:p>
              <a:pPr algn="ctr"/>
            </a:p>
          </p:txBody>
        </p:sp>
      </p:gr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21"/>
                                        </p:tgtEl>
                                        <p:attrNameLst>
                                          <p:attrName>style.visibility</p:attrName>
                                        </p:attrNameLst>
                                      </p:cBhvr>
                                      <p:to>
                                        <p:strVal val="visible"/>
                                      </p:to>
                                    </p:set>
                                    <p:animEffect transition="in" filter="fade">
                                      <p:cBhvr>
                                        <p:cTn id="7" dur="1000"/>
                                        <p:tgtEl>
                                          <p:spTgt spid="821"/>
                                        </p:tgtEl>
                                      </p:cBhvr>
                                    </p:animEffect>
                                    <p:anim calcmode="lin" valueType="num">
                                      <p:cBhvr>
                                        <p:cTn id="8" dur="1000" fill="hold"/>
                                        <p:tgtEl>
                                          <p:spTgt spid="821"/>
                                        </p:tgtEl>
                                        <p:attrNameLst>
                                          <p:attrName>ppt_x</p:attrName>
                                        </p:attrNameLst>
                                      </p:cBhvr>
                                      <p:tavLst>
                                        <p:tav tm="0">
                                          <p:val>
                                            <p:strVal val="#ppt_x"/>
                                          </p:val>
                                        </p:tav>
                                        <p:tav tm="100000">
                                          <p:val>
                                            <p:strVal val="#ppt_x"/>
                                          </p:val>
                                        </p:tav>
                                      </p:tavLst>
                                    </p:anim>
                                    <p:anim calcmode="lin" valueType="num">
                                      <p:cBhvr>
                                        <p:cTn id="9" dur="1000" fill="hold"/>
                                        <p:tgtEl>
                                          <p:spTgt spid="8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25"/>
                                        </p:tgtEl>
                                        <p:attrNameLst>
                                          <p:attrName>style.visibility</p:attrName>
                                        </p:attrNameLst>
                                      </p:cBhvr>
                                      <p:to>
                                        <p:strVal val="visible"/>
                                      </p:to>
                                    </p:set>
                                    <p:animEffect transition="in" filter="wipe(down)">
                                      <p:cBhvr>
                                        <p:cTn id="14" dur="500"/>
                                        <p:tgtEl>
                                          <p:spTgt spid="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 grpId="0" animBg="1"/>
      <p:bldP spid="825"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29"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830" name="矩形"/>
          <p:cNvSpPr/>
          <p:nvPr/>
        </p:nvSpPr>
        <p:spPr>
          <a:xfrm>
            <a:off x="1014677" y="1384465"/>
            <a:ext cx="1912254" cy="358136"/>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．追索的内容</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831" name="表格"/>
          <p:cNvGraphicFramePr>
            <a:graphicFrameLocks noGrp="1"/>
          </p:cNvGraphicFramePr>
          <p:nvPr/>
        </p:nvGraphicFramePr>
        <p:xfrm>
          <a:off x="996959" y="1997193"/>
          <a:ext cx="10215880" cy="4091747"/>
        </p:xfrm>
        <a:graphic>
          <a:graphicData uri="http://schemas.openxmlformats.org/drawingml/2006/table">
            <a:tbl>
              <a:tblPr bandRow="1">
                <a:noFill/>
              </a:tblPr>
              <a:tblGrid>
                <a:gridCol w="2076158"/>
                <a:gridCol w="8139722"/>
              </a:tblGrid>
              <a:tr h="490799">
                <a:tc>
                  <a:txBody>
                    <a:bodyPr/>
                    <a:lstStyle/>
                    <a:p>
                      <a:pPr marL="0" indent="0" algn="ctr">
                        <a:lnSpc>
                          <a:spcPct val="150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类别</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追索的内容</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1843768">
                <a:tc>
                  <a:txBody>
                    <a:bodyPr/>
                    <a:lstStyle/>
                    <a:p>
                      <a:pPr marL="0" indent="0" algn="ctr">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首次追索</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（持票人的追索）</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l">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（1）被拒绝付款的票据金额</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（2）票据金额自到期日或者提示付款日起至清偿日止，按照中国人民银行规定利率计算的利息</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（3）取得有关拒绝证明和发出通知书的费用</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1757180">
                <a:tc>
                  <a:txBody>
                    <a:bodyPr/>
                    <a:lstStyle/>
                    <a:p>
                      <a:pPr marL="0" indent="0" algn="ctr">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被追索人的再追索</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l">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（1）已清偿的全部金额</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（2）</a:t>
                      </a:r>
                      <a:r>
                        <a:rPr lang="zh-CN" altLang="en-US" sz="1800" b="0" i="0" u="none" strike="noStrike" kern="100" cap="none" spc="-20" baseline="0">
                          <a:solidFill>
                            <a:srgbClr val="000000"/>
                          </a:solidFill>
                          <a:latin typeface="微软雅黑" panose="020B0503020204020204" charset="-122"/>
                          <a:ea typeface="微软雅黑" panose="020B0503020204020204" charset="-122"/>
                          <a:cs typeface="Times New Roman" panose="02020603050405020304" charset="0"/>
                        </a:rPr>
                        <a:t>已清偿金额自清偿日起至再追索清偿日止，按照中国人民银行规定的利率计算的利息</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（3）发出通知书的费用</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30"/>
                                        </p:tgtEl>
                                        <p:attrNameLst>
                                          <p:attrName>style.visibility</p:attrName>
                                        </p:attrNameLst>
                                      </p:cBhvr>
                                      <p:to>
                                        <p:strVal val="visible"/>
                                      </p:to>
                                    </p:set>
                                    <p:animEffect transition="in" filter="fade">
                                      <p:cBhvr>
                                        <p:cTn id="7" dur="1000"/>
                                        <p:tgtEl>
                                          <p:spTgt spid="830"/>
                                        </p:tgtEl>
                                      </p:cBhvr>
                                    </p:animEffect>
                                    <p:anim calcmode="lin" valueType="num">
                                      <p:cBhvr>
                                        <p:cTn id="8" dur="1000" fill="hold"/>
                                        <p:tgtEl>
                                          <p:spTgt spid="830"/>
                                        </p:tgtEl>
                                        <p:attrNameLst>
                                          <p:attrName>ppt_x</p:attrName>
                                        </p:attrNameLst>
                                      </p:cBhvr>
                                      <p:tavLst>
                                        <p:tav tm="0">
                                          <p:val>
                                            <p:strVal val="#ppt_x"/>
                                          </p:val>
                                        </p:tav>
                                        <p:tav tm="100000">
                                          <p:val>
                                            <p:strVal val="#ppt_x"/>
                                          </p:val>
                                        </p:tav>
                                      </p:tavLst>
                                    </p:anim>
                                    <p:anim calcmode="lin" valueType="num">
                                      <p:cBhvr>
                                        <p:cTn id="9" dur="1000" fill="hold"/>
                                        <p:tgtEl>
                                          <p:spTgt spid="8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831"/>
                                        </p:tgtEl>
                                        <p:attrNameLst>
                                          <p:attrName>style.visibility</p:attrName>
                                        </p:attrNameLst>
                                      </p:cBhvr>
                                      <p:to>
                                        <p:strVal val="visible"/>
                                      </p:to>
                                    </p:set>
                                    <p:animEffect transition="in" filter="barn(inHorizontal)">
                                      <p:cBhvr>
                                        <p:cTn id="14" dur="500"/>
                                        <p:tgtEl>
                                          <p:spTgt spid="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0"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35"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836" name="矩形"/>
          <p:cNvSpPr/>
          <p:nvPr/>
        </p:nvSpPr>
        <p:spPr>
          <a:xfrm>
            <a:off x="1498763" y="1352527"/>
            <a:ext cx="2000219" cy="358137"/>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4</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．追索权的行使</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837" name="矩形"/>
          <p:cNvSpPr/>
          <p:nvPr/>
        </p:nvSpPr>
        <p:spPr>
          <a:xfrm>
            <a:off x="1498763" y="1776105"/>
            <a:ext cx="9468826"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1）获得有关证明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持票人行使追索权时，应当提供被拒绝承兑或拒绝付款的有关证明。持票人不能出示相关证明的，将</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丧失对其前手的追索权</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。但是，</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承兑人或者付款人仍应当对持票人承担责任</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838" name="矩形"/>
          <p:cNvSpPr/>
          <p:nvPr/>
        </p:nvSpPr>
        <p:spPr>
          <a:xfrm>
            <a:off x="1495402" y="3276550"/>
            <a:ext cx="9402152" cy="2891787"/>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2）行使追索权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持票人应当自收到被拒绝承兑或者被拒绝付款的有关证明之日起</a:t>
            </a:r>
            <a:r>
              <a:rPr lang="en-US" altLang="zh-CN"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3日内</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，将被拒绝事由书面通知其前手；其前手应当自收到通知之日起3日内书面通知其</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再前手</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。持票人也可以同时向各票据债务人发出书面通知。</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未按照规定期限发出追索通知的，持票人仍可以行使追索权。因延期通知给其前手或者出票人造成损失的，由没有按照规定期限通知的票据当事人，承担该损失的赔偿责任，但</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所赔偿的金额以汇票金额为限。</a:t>
            </a:r>
            <a:endPar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36"/>
                                        </p:tgtEl>
                                        <p:attrNameLst>
                                          <p:attrName>style.visibility</p:attrName>
                                        </p:attrNameLst>
                                      </p:cBhvr>
                                      <p:to>
                                        <p:strVal val="visible"/>
                                      </p:to>
                                    </p:set>
                                    <p:animEffect transition="in" filter="fade">
                                      <p:cBhvr>
                                        <p:cTn id="7" dur="1000"/>
                                        <p:tgtEl>
                                          <p:spTgt spid="836"/>
                                        </p:tgtEl>
                                      </p:cBhvr>
                                    </p:animEffect>
                                    <p:anim calcmode="lin" valueType="num">
                                      <p:cBhvr>
                                        <p:cTn id="8" dur="1000" fill="hold"/>
                                        <p:tgtEl>
                                          <p:spTgt spid="836"/>
                                        </p:tgtEl>
                                        <p:attrNameLst>
                                          <p:attrName>ppt_x</p:attrName>
                                        </p:attrNameLst>
                                      </p:cBhvr>
                                      <p:tavLst>
                                        <p:tav tm="0">
                                          <p:val>
                                            <p:strVal val="#ppt_x"/>
                                          </p:val>
                                        </p:tav>
                                        <p:tav tm="100000">
                                          <p:val>
                                            <p:strVal val="#ppt_x"/>
                                          </p:val>
                                        </p:tav>
                                      </p:tavLst>
                                    </p:anim>
                                    <p:anim calcmode="lin" valueType="num">
                                      <p:cBhvr>
                                        <p:cTn id="9" dur="1000" fill="hold"/>
                                        <p:tgtEl>
                                          <p:spTgt spid="8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37"/>
                                        </p:tgtEl>
                                        <p:attrNameLst>
                                          <p:attrName>style.visibility</p:attrName>
                                        </p:attrNameLst>
                                      </p:cBhvr>
                                      <p:to>
                                        <p:strVal val="visible"/>
                                      </p:to>
                                    </p:set>
                                    <p:animEffect transition="in" filter="fade">
                                      <p:cBhvr>
                                        <p:cTn id="14" dur="1000"/>
                                        <p:tgtEl>
                                          <p:spTgt spid="837"/>
                                        </p:tgtEl>
                                      </p:cBhvr>
                                    </p:animEffect>
                                    <p:anim calcmode="lin" valueType="num">
                                      <p:cBhvr>
                                        <p:cTn id="15" dur="1000" fill="hold"/>
                                        <p:tgtEl>
                                          <p:spTgt spid="837"/>
                                        </p:tgtEl>
                                        <p:attrNameLst>
                                          <p:attrName>ppt_x</p:attrName>
                                        </p:attrNameLst>
                                      </p:cBhvr>
                                      <p:tavLst>
                                        <p:tav tm="0">
                                          <p:val>
                                            <p:strVal val="#ppt_x"/>
                                          </p:val>
                                        </p:tav>
                                        <p:tav tm="100000">
                                          <p:val>
                                            <p:strVal val="#ppt_x"/>
                                          </p:val>
                                        </p:tav>
                                      </p:tavLst>
                                    </p:anim>
                                    <p:anim calcmode="lin" valueType="num">
                                      <p:cBhvr>
                                        <p:cTn id="16" dur="1000" fill="hold"/>
                                        <p:tgtEl>
                                          <p:spTgt spid="83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38"/>
                                        </p:tgtEl>
                                        <p:attrNameLst>
                                          <p:attrName>style.visibility</p:attrName>
                                        </p:attrNameLst>
                                      </p:cBhvr>
                                      <p:to>
                                        <p:strVal val="visible"/>
                                      </p:to>
                                    </p:set>
                                    <p:animEffect transition="in" filter="fade">
                                      <p:cBhvr>
                                        <p:cTn id="21" dur="1000"/>
                                        <p:tgtEl>
                                          <p:spTgt spid="838"/>
                                        </p:tgtEl>
                                      </p:cBhvr>
                                    </p:animEffect>
                                    <p:anim calcmode="lin" valueType="num">
                                      <p:cBhvr>
                                        <p:cTn id="22" dur="1000" fill="hold"/>
                                        <p:tgtEl>
                                          <p:spTgt spid="838"/>
                                        </p:tgtEl>
                                        <p:attrNameLst>
                                          <p:attrName>ppt_x</p:attrName>
                                        </p:attrNameLst>
                                      </p:cBhvr>
                                      <p:tavLst>
                                        <p:tav tm="0">
                                          <p:val>
                                            <p:strVal val="#ppt_x"/>
                                          </p:val>
                                        </p:tav>
                                        <p:tav tm="100000">
                                          <p:val>
                                            <p:strVal val="#ppt_x"/>
                                          </p:val>
                                        </p:tav>
                                      </p:tavLst>
                                    </p:anim>
                                    <p:anim calcmode="lin" valueType="num">
                                      <p:cBhvr>
                                        <p:cTn id="23" dur="1000" fill="hold"/>
                                        <p:tgtEl>
                                          <p:spTgt spid="8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6" grpId="0" animBg="1"/>
      <p:bldP spid="837" grpId="0" animBg="1"/>
      <p:bldP spid="838"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42" name="矩形"/>
          <p:cNvSpPr/>
          <p:nvPr/>
        </p:nvSpPr>
        <p:spPr>
          <a:xfrm>
            <a:off x="1425064" y="305039"/>
            <a:ext cx="2875128"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考点１：票据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843" name="矩形"/>
          <p:cNvSpPr/>
          <p:nvPr/>
        </p:nvSpPr>
        <p:spPr>
          <a:xfrm>
            <a:off x="1568797" y="1295380"/>
            <a:ext cx="6807470"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5．追索的效力</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被追索人代为清偿债务后，其责任解除，与持票人享有同一权利。</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846" name="组合"/>
          <p:cNvGrpSpPr/>
          <p:nvPr/>
        </p:nvGrpSpPr>
        <p:grpSpPr>
          <a:xfrm>
            <a:off x="1630786" y="2457468"/>
            <a:ext cx="4406290" cy="525779"/>
            <a:chOff x="1630786" y="2457468"/>
            <a:chExt cx="4406290" cy="525779"/>
          </a:xfrm>
        </p:grpSpPr>
        <p:sp>
          <p:nvSpPr>
            <p:cNvPr id="844" name="矩形"/>
            <p:cNvSpPr/>
            <p:nvPr/>
          </p:nvSpPr>
          <p:spPr>
            <a:xfrm>
              <a:off x="1751437" y="2457468"/>
              <a:ext cx="4215604"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en-US" altLang="zh-CN"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 </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票据追索的具体内容</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845" name="剪去对角的矩形"/>
            <p:cNvSpPr/>
            <p:nvPr/>
          </p:nvSpPr>
          <p:spPr>
            <a:xfrm>
              <a:off x="1630786" y="2457468"/>
              <a:ext cx="4406290" cy="525777"/>
            </a:xfrm>
            <a:prstGeom prst="snip2DiagRect">
              <a:avLst>
                <a:gd name="adj1" fmla="val 0"/>
                <a:gd name="adj2" fmla="val 14175"/>
              </a:avLst>
            </a:prstGeom>
            <a:noFill/>
            <a:ln w="25400" cap="flat" cmpd="sng">
              <a:solidFill>
                <a:srgbClr val="4BACC6"/>
              </a:solidFill>
              <a:prstDash val="solid"/>
              <a:round/>
            </a:ln>
          </p:spPr>
          <p:txBody>
            <a:bodyPr rtlCol="0" anchor="ctr"/>
            <a:lstStyle/>
            <a:p>
              <a:pPr algn="ctr"/>
            </a:p>
          </p:txBody>
        </p:sp>
      </p:grpSp>
      <p:sp>
        <p:nvSpPr>
          <p:cNvPr id="847" name="矩形"/>
          <p:cNvSpPr/>
          <p:nvPr/>
        </p:nvSpPr>
        <p:spPr>
          <a:xfrm>
            <a:off x="1495402" y="3279351"/>
            <a:ext cx="9234066" cy="258445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单选】根据支付结算法律制度的规定，关于票据追索权行使的下列表述中，正确的是（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．持票人不得在票据到期前追索</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B．持票人应当向票据的出票人、背书人、承兑人和保证人同时追索</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C．持票人在行使追索权时，应当提供被拒绝承兑或拒绝付款的有关证明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D．持票人应当按照票据的承兑人、背书人、保证人和出票人的顺序行使追索权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848" name="矩形"/>
          <p:cNvSpPr/>
          <p:nvPr/>
        </p:nvSpPr>
        <p:spPr>
          <a:xfrm>
            <a:off x="1498763" y="6044921"/>
            <a:ext cx="1372700"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43"/>
                                        </p:tgtEl>
                                        <p:attrNameLst>
                                          <p:attrName>style.visibility</p:attrName>
                                        </p:attrNameLst>
                                      </p:cBhvr>
                                      <p:to>
                                        <p:strVal val="visible"/>
                                      </p:to>
                                    </p:set>
                                    <p:animEffect transition="in" filter="fade">
                                      <p:cBhvr>
                                        <p:cTn id="7" dur="1000"/>
                                        <p:tgtEl>
                                          <p:spTgt spid="843"/>
                                        </p:tgtEl>
                                      </p:cBhvr>
                                    </p:animEffect>
                                    <p:anim calcmode="lin" valueType="num">
                                      <p:cBhvr>
                                        <p:cTn id="8" dur="1000" fill="hold"/>
                                        <p:tgtEl>
                                          <p:spTgt spid="843"/>
                                        </p:tgtEl>
                                        <p:attrNameLst>
                                          <p:attrName>ppt_x</p:attrName>
                                        </p:attrNameLst>
                                      </p:cBhvr>
                                      <p:tavLst>
                                        <p:tav tm="0">
                                          <p:val>
                                            <p:strVal val="#ppt_x"/>
                                          </p:val>
                                        </p:tav>
                                        <p:tav tm="100000">
                                          <p:val>
                                            <p:strVal val="#ppt_x"/>
                                          </p:val>
                                        </p:tav>
                                      </p:tavLst>
                                    </p:anim>
                                    <p:anim calcmode="lin" valueType="num">
                                      <p:cBhvr>
                                        <p:cTn id="9" dur="1000" fill="hold"/>
                                        <p:tgtEl>
                                          <p:spTgt spid="8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46"/>
                                        </p:tgtEl>
                                        <p:attrNameLst>
                                          <p:attrName>style.visibility</p:attrName>
                                        </p:attrNameLst>
                                      </p:cBhvr>
                                      <p:to>
                                        <p:strVal val="visible"/>
                                      </p:to>
                                    </p:set>
                                    <p:animEffect transition="in" filter="fade">
                                      <p:cBhvr>
                                        <p:cTn id="14" dur="1000"/>
                                        <p:tgtEl>
                                          <p:spTgt spid="846"/>
                                        </p:tgtEl>
                                      </p:cBhvr>
                                    </p:animEffect>
                                    <p:anim calcmode="lin" valueType="num">
                                      <p:cBhvr>
                                        <p:cTn id="15" dur="1000" fill="hold"/>
                                        <p:tgtEl>
                                          <p:spTgt spid="846"/>
                                        </p:tgtEl>
                                        <p:attrNameLst>
                                          <p:attrName>ppt_x</p:attrName>
                                        </p:attrNameLst>
                                      </p:cBhvr>
                                      <p:tavLst>
                                        <p:tav tm="0">
                                          <p:val>
                                            <p:strVal val="#ppt_x"/>
                                          </p:val>
                                        </p:tav>
                                        <p:tav tm="100000">
                                          <p:val>
                                            <p:strVal val="#ppt_x"/>
                                          </p:val>
                                        </p:tav>
                                      </p:tavLst>
                                    </p:anim>
                                    <p:anim calcmode="lin" valueType="num">
                                      <p:cBhvr>
                                        <p:cTn id="16" dur="1000" fill="hold"/>
                                        <p:tgtEl>
                                          <p:spTgt spid="84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47"/>
                                        </p:tgtEl>
                                        <p:attrNameLst>
                                          <p:attrName>style.visibility</p:attrName>
                                        </p:attrNameLst>
                                      </p:cBhvr>
                                      <p:to>
                                        <p:strVal val="visible"/>
                                      </p:to>
                                    </p:set>
                                    <p:animEffect transition="in" filter="fade">
                                      <p:cBhvr>
                                        <p:cTn id="21" dur="1000"/>
                                        <p:tgtEl>
                                          <p:spTgt spid="847"/>
                                        </p:tgtEl>
                                      </p:cBhvr>
                                    </p:animEffect>
                                    <p:anim calcmode="lin" valueType="num">
                                      <p:cBhvr>
                                        <p:cTn id="22" dur="1000" fill="hold"/>
                                        <p:tgtEl>
                                          <p:spTgt spid="847"/>
                                        </p:tgtEl>
                                        <p:attrNameLst>
                                          <p:attrName>ppt_x</p:attrName>
                                        </p:attrNameLst>
                                      </p:cBhvr>
                                      <p:tavLst>
                                        <p:tav tm="0">
                                          <p:val>
                                            <p:strVal val="#ppt_x"/>
                                          </p:val>
                                        </p:tav>
                                        <p:tav tm="100000">
                                          <p:val>
                                            <p:strVal val="#ppt_x"/>
                                          </p:val>
                                        </p:tav>
                                      </p:tavLst>
                                    </p:anim>
                                    <p:anim calcmode="lin" valueType="num">
                                      <p:cBhvr>
                                        <p:cTn id="23" dur="1000" fill="hold"/>
                                        <p:tgtEl>
                                          <p:spTgt spid="84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48"/>
                                        </p:tgtEl>
                                        <p:attrNameLst>
                                          <p:attrName>style.visibility</p:attrName>
                                        </p:attrNameLst>
                                      </p:cBhvr>
                                      <p:to>
                                        <p:strVal val="visible"/>
                                      </p:to>
                                    </p:set>
                                    <p:animEffect transition="in" filter="fade">
                                      <p:cBhvr>
                                        <p:cTn id="28" dur="1000"/>
                                        <p:tgtEl>
                                          <p:spTgt spid="848"/>
                                        </p:tgtEl>
                                      </p:cBhvr>
                                    </p:animEffect>
                                    <p:anim calcmode="lin" valueType="num">
                                      <p:cBhvr>
                                        <p:cTn id="29" dur="1000" fill="hold"/>
                                        <p:tgtEl>
                                          <p:spTgt spid="848"/>
                                        </p:tgtEl>
                                        <p:attrNameLst>
                                          <p:attrName>ppt_x</p:attrName>
                                        </p:attrNameLst>
                                      </p:cBhvr>
                                      <p:tavLst>
                                        <p:tav tm="0">
                                          <p:val>
                                            <p:strVal val="#ppt_x"/>
                                          </p:val>
                                        </p:tav>
                                        <p:tav tm="100000">
                                          <p:val>
                                            <p:strVal val="#ppt_x"/>
                                          </p:val>
                                        </p:tav>
                                      </p:tavLst>
                                    </p:anim>
                                    <p:anim calcmode="lin" valueType="num">
                                      <p:cBhvr>
                                        <p:cTn id="30" dur="1000" fill="hold"/>
                                        <p:tgtEl>
                                          <p:spTgt spid="8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3" grpId="0" animBg="1"/>
      <p:bldP spid="846" grpId="0" animBg="1"/>
      <p:bldP spid="847" grpId="0" animBg="1"/>
      <p:bldP spid="848" grpId="0" animBg="1"/>
    </p:bldLst>
  </p:timing>
</p:sld>
</file>

<file path=ppt/tags/tag1.xml><?xml version="1.0" encoding="utf-8"?>
<p:tagLst xmlns:p="http://schemas.openxmlformats.org/presentationml/2006/main">
  <p:tag name="KSO_WM_DIAGRAM_VIRTUALLY_FRAME" val="{&quot;height&quot;:333.80236220472443,&quot;left&quot;:85.02944881889762,&quot;top&quot;:157.94748031496061,&quot;width&quot;:769.7651968503936}"/>
</p:tagLst>
</file>

<file path=ppt/tags/tag10.xml><?xml version="1.0" encoding="utf-8"?>
<p:tagLst xmlns:p="http://schemas.openxmlformats.org/presentationml/2006/main">
  <p:tag name="KSO_WM_DIAGRAM_VIRTUALLY_FRAME" val="{&quot;height&quot;:312.7544881889764,&quot;left&quot;:95.95440944881888,&quot;top&quot;:167.68858267716533,&quot;width&quot;:791.8996062992126}"/>
</p:tagLst>
</file>

<file path=ppt/tags/tag2.xml><?xml version="1.0" encoding="utf-8"?>
<p:tagLst xmlns:p="http://schemas.openxmlformats.org/presentationml/2006/main">
  <p:tag name="KSO_WM_DIAGRAM_VIRTUALLY_FRAME" val="{&quot;height&quot;:333.80236220472443,&quot;left&quot;:85.02944881889762,&quot;top&quot;:157.94748031496061,&quot;width&quot;:769.7651968503936}"/>
</p:tagLst>
</file>

<file path=ppt/tags/tag3.xml><?xml version="1.0" encoding="utf-8"?>
<p:tagLst xmlns:p="http://schemas.openxmlformats.org/presentationml/2006/main">
  <p:tag name="KSO_WM_DIAGRAM_VIRTUALLY_FRAME" val="{&quot;height&quot;:333.80236220472443,&quot;left&quot;:85.02944881889762,&quot;top&quot;:157.94748031496061,&quot;width&quot;:769.7651968503936}"/>
</p:tagLst>
</file>

<file path=ppt/tags/tag4.xml><?xml version="1.0" encoding="utf-8"?>
<p:tagLst xmlns:p="http://schemas.openxmlformats.org/presentationml/2006/main">
  <p:tag name="KSO_WM_DIAGRAM_VIRTUALLY_FRAME" val="{&quot;height&quot;:333.80236220472443,&quot;left&quot;:85.02944881889762,&quot;top&quot;:157.94748031496061,&quot;width&quot;:769.7651968503936}"/>
</p:tagLst>
</file>

<file path=ppt/tags/tag5.xml><?xml version="1.0" encoding="utf-8"?>
<p:tagLst xmlns:p="http://schemas.openxmlformats.org/presentationml/2006/main">
  <p:tag name="KSO_WM_DIAGRAM_VIRTUALLY_FRAME" val="{&quot;height&quot;:333.80236220472443,&quot;left&quot;:85.02944881889762,&quot;top&quot;:157.94748031496061,&quot;width&quot;:769.7651968503936}"/>
</p:tagLst>
</file>

<file path=ppt/tags/tag6.xml><?xml version="1.0" encoding="utf-8"?>
<p:tagLst xmlns:p="http://schemas.openxmlformats.org/presentationml/2006/main">
  <p:tag name="KSO_WM_DIAGRAM_VIRTUALLY_FRAME" val="{&quot;height&quot;:333.80236220472443,&quot;left&quot;:85.02944881889762,&quot;top&quot;:157.94748031496061,&quot;width&quot;:769.7651968503936}"/>
</p:tagLst>
</file>

<file path=ppt/tags/tag7.xml><?xml version="1.0" encoding="utf-8"?>
<p:tagLst xmlns:p="http://schemas.openxmlformats.org/presentationml/2006/main">
  <p:tag name="KSO_WM_DIAGRAM_VIRTUALLY_FRAME" val="{&quot;height&quot;:312.7544881889764,&quot;left&quot;:95.95440944881888,&quot;top&quot;:167.68858267716533,&quot;width&quot;:791.8996062992126}"/>
</p:tagLst>
</file>

<file path=ppt/tags/tag8.xml><?xml version="1.0" encoding="utf-8"?>
<p:tagLst xmlns:p="http://schemas.openxmlformats.org/presentationml/2006/main">
  <p:tag name="KSO_WM_DIAGRAM_VIRTUALLY_FRAME" val="{&quot;height&quot;:312.7544881889764,&quot;left&quot;:95.95440944881888,&quot;top&quot;:167.68858267716533,&quot;width&quot;:791.8996062992126}"/>
</p:tagLst>
</file>

<file path=ppt/tags/tag9.xml><?xml version="1.0" encoding="utf-8"?>
<p:tagLst xmlns:p="http://schemas.openxmlformats.org/presentationml/2006/main">
  <p:tag name="KSO_WM_DIAGRAM_VIRTUALLY_FRAME" val="{&quot;height&quot;:312.7544881889764,&quot;left&quot;:95.95440944881888,&quot;top&quot;:167.68858267716533,&quot;width&quot;:791.8996062992126}"/>
</p:tagLst>
</file>

<file path=ppt/theme/theme1.xml><?xml version="1.0" encoding="utf-8"?>
<a:theme xmlns:a="http://schemas.openxmlformats.org/drawingml/2006/main" name="A000120140530A99PPBG">
  <a:themeElements>
    <a:clrScheme name="A000120140530A99PPBG">
      <a:dk1>
        <a:srgbClr val="2F2F2F"/>
      </a:dk1>
      <a:lt1>
        <a:srgbClr val="FFFFFF"/>
      </a:lt1>
      <a:dk2>
        <a:srgbClr val="FFFFFF"/>
      </a:dk2>
      <a:lt2>
        <a:srgbClr val="F2F2F2"/>
      </a:lt2>
      <a:accent1>
        <a:srgbClr val="0A3142"/>
      </a:accent1>
      <a:accent2>
        <a:srgbClr val="2A305C"/>
      </a:accent2>
      <a:accent3>
        <a:srgbClr val="5478C4"/>
      </a:accent3>
      <a:accent4>
        <a:srgbClr val="00AAB7"/>
      </a:accent4>
      <a:accent5>
        <a:srgbClr val="86D7D4"/>
      </a:accent5>
      <a:accent6>
        <a:srgbClr val="FFC000"/>
      </a:accent6>
      <a:hlink>
        <a:srgbClr val="0A3142"/>
      </a:hlink>
      <a:folHlink>
        <a:srgbClr val="AFB2B4"/>
      </a:folHlink>
    </a:clrScheme>
    <a:fontScheme name="A000120140530A99PPBG">
      <a:majorFont>
        <a:latin typeface=""/>
        <a:ea typeface=""/>
        <a:cs typeface=""/>
      </a:majorFont>
      <a:minorFont>
        <a:latin typeface=""/>
        <a:ea typeface=""/>
        <a:cs typeface=""/>
      </a:minorFont>
    </a:fontScheme>
    <a:fmtScheme name="A000120140530A99PPBG">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spDef>
      <a:spPr>
        <a:solidFill>
          <a:schemeClr val="accent1"/>
        </a:solidFill>
        <a:ln w="12700" cap="flat" cmpd="sng">
          <a:noFill/>
          <a:prstDash val="solid"/>
          <a:round/>
        </a:ln>
      </a:spPr>
      <a:bodyPr rtlCol="0" anchor="ctr"/>
      <a:lstStyle/>
      <a:style>
        <a:lnRef idx="2">
          <a:schemeClr val="accent1">
            <a:shade val="50000"/>
          </a:schemeClr>
        </a:lnRef>
        <a:fillRef idx="1">
          <a:schemeClr val="accent1"/>
        </a:fillRef>
        <a:effectRef idx="0">
          <a:schemeClr val="accent1"/>
        </a:effectRef>
        <a:fontRef idx="minor">
          <a:schemeClr val="lt1"/>
        </a:fontRef>
      </a:style>
    </a:spDef>
    <a:lnDef>
      <a:spPr>
        <a:ln>
          <a:noFill/>
        </a:ln>
      </a:spPr>
      <a:bodyPr/>
      <a:lstStyle/>
      <a:style>
        <a:lnRef idx="1">
          <a:schemeClr val="accent4">
            <a:shade val="50000"/>
          </a:schemeClr>
        </a:lnRef>
        <a:fillRef idx="0">
          <a:schemeClr val="accent4"/>
        </a:fillRef>
        <a:effectRef idx="0">
          <a:schemeClr val="accent4"/>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otesMaster1">
  <a:themeElements>
    <a:clrScheme name="notesMaster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otesMaster1">
      <a:majorFont>
        <a:latin typeface=""/>
        <a:ea typeface=""/>
        <a:cs typeface=""/>
      </a:majorFont>
      <a:minorFont>
        <a:latin typeface=""/>
        <a:ea typeface=""/>
        <a:cs typeface=""/>
      </a:minorFont>
    </a:fontScheme>
    <a:fmtScheme name="notesMaster1">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spDef>
      <a:spPr>
        <a:solidFill>
          <a:schemeClr val="accent1"/>
        </a:solidFill>
        <a:ln w="12700" cap="flat" cmpd="sng">
          <a:noFill/>
          <a:prstDash val="solid"/>
          <a:round/>
        </a:ln>
      </a:spPr>
      <a:bodyPr rtlCol="0" anchor="ctr"/>
      <a:lstStyle/>
      <a:style>
        <a:lnRef idx="2">
          <a:schemeClr val="accent1">
            <a:shade val="50000"/>
          </a:schemeClr>
        </a:lnRef>
        <a:fillRef idx="1">
          <a:schemeClr val="accent1"/>
        </a:fillRef>
        <a:effectRef idx="0">
          <a:schemeClr val="accent1"/>
        </a:effectRef>
        <a:fontRef idx="minor">
          <a:schemeClr val="lt1"/>
        </a:fontRef>
      </a:style>
    </a:spDef>
    <a:lnDef>
      <a:spPr>
        <a:ln>
          <a:noFill/>
        </a:ln>
      </a:spPr>
      <a:bodyPr/>
      <a:lstStyle/>
      <a:style>
        <a:lnRef idx="1">
          <a:schemeClr val="accent4">
            <a:shade val="50000"/>
          </a:schemeClr>
        </a:lnRef>
        <a:fillRef idx="0">
          <a:schemeClr val="accent4"/>
        </a:fillRef>
        <a:effectRef idx="0">
          <a:schemeClr val="accent4"/>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andoutMaster1">
  <a:themeElements>
    <a:clrScheme name="handoutMaster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andoutMaster1">
      <a:majorFont>
        <a:latin typeface=""/>
        <a:ea typeface=""/>
        <a:cs typeface=""/>
      </a:majorFont>
      <a:minorFont>
        <a:latin typeface=""/>
        <a:ea typeface=""/>
        <a:cs typeface=""/>
      </a:minorFont>
    </a:fontScheme>
    <a:fmtScheme name="handoutMaster1">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spDef>
      <a:spPr>
        <a:solidFill>
          <a:schemeClr val="accent1"/>
        </a:solidFill>
        <a:ln w="12700" cap="flat" cmpd="sng">
          <a:noFill/>
          <a:prstDash val="solid"/>
          <a:round/>
        </a:ln>
      </a:spPr>
      <a:bodyPr rtlCol="0" anchor="ctr"/>
      <a:lstStyle/>
      <a:style>
        <a:lnRef idx="2">
          <a:schemeClr val="accent1">
            <a:shade val="50000"/>
          </a:schemeClr>
        </a:lnRef>
        <a:fillRef idx="1">
          <a:schemeClr val="accent1"/>
        </a:fillRef>
        <a:effectRef idx="0">
          <a:schemeClr val="accent1"/>
        </a:effectRef>
        <a:fontRef idx="minor">
          <a:schemeClr val="lt1"/>
        </a:fontRef>
      </a:style>
    </a:spDef>
    <a:lnDef>
      <a:spPr>
        <a:ln>
          <a:noFill/>
        </a:ln>
      </a:spPr>
      <a:bodyPr/>
      <a:lstStyle/>
      <a:style>
        <a:lnRef idx="1">
          <a:schemeClr val="accent4">
            <a:shade val="50000"/>
          </a:schemeClr>
        </a:lnRef>
        <a:fillRef idx="0">
          <a:schemeClr val="accent4"/>
        </a:fillRef>
        <a:effectRef idx="0">
          <a:schemeClr val="accent4"/>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Normal.eit</Template>
  <TotalTime>0</TotalTime>
  <Words>43279</Words>
  <Application>WPS 演示</Application>
  <PresentationFormat>宽屏</PresentationFormat>
  <Paragraphs>2607</Paragraphs>
  <Slides>204</Slides>
  <Notes>152</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18</vt:i4>
      </vt:variant>
      <vt:variant>
        <vt:lpstr>幻灯片标题</vt:lpstr>
      </vt:variant>
      <vt:variant>
        <vt:i4>204</vt:i4>
      </vt:variant>
    </vt:vector>
  </HeadingPairs>
  <TitlesOfParts>
    <vt:vector size="236" baseType="lpstr">
      <vt:lpstr>Arial</vt:lpstr>
      <vt:lpstr>宋体</vt:lpstr>
      <vt:lpstr>Wingdings</vt:lpstr>
      <vt:lpstr>Times New Roman</vt:lpstr>
      <vt:lpstr>微软雅黑</vt:lpstr>
      <vt:lpstr>Arial Black</vt:lpstr>
      <vt:lpstr>幼圆</vt:lpstr>
      <vt:lpstr>经典综艺体简</vt:lpstr>
      <vt:lpstr>等线</vt:lpstr>
      <vt:lpstr>Century Gothic</vt:lpstr>
      <vt:lpstr>Agency FB</vt:lpstr>
      <vt:lpstr>Calibri</vt:lpstr>
      <vt:lpstr>Arial Unicode MS</vt:lpstr>
      <vt:lpstr>A000120140530A99PPBG</vt:lpstr>
      <vt:lpstr>package</vt:lpstr>
      <vt:lpstr>package</vt:lpstr>
      <vt:lpstr>package</vt:lpstr>
      <vt:lpstr>package</vt:lpstr>
      <vt:lpstr>package</vt:lpstr>
      <vt:lpstr>package</vt:lpstr>
      <vt:lpstr>package</vt:lpstr>
      <vt:lpstr>package</vt:lpstr>
      <vt:lpstr>package</vt:lpstr>
      <vt:lpstr>package</vt:lpstr>
      <vt:lpstr>package</vt:lpstr>
      <vt:lpstr>package</vt:lpstr>
      <vt:lpstr>package</vt:lpstr>
      <vt:lpstr>package</vt:lpstr>
      <vt:lpstr>package</vt:lpstr>
      <vt:lpstr>package</vt:lpstr>
      <vt:lpstr>package</vt:lpstr>
      <vt:lpstr>package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夏夏</dc:creator>
  <cp:lastModifiedBy>天道酬勤</cp:lastModifiedBy>
  <cp:revision>7</cp:revision>
  <dcterms:created xsi:type="dcterms:W3CDTF">2025-03-11T05:21:00Z</dcterms:created>
  <dcterms:modified xsi:type="dcterms:W3CDTF">2025-10-15T05:30:03Z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DF1A2AD975864806A21EF68452A90AD9</vt:lpwstr>
  </property>
</Properties>
</file>