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70"/>
  </p:handout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419" r:id="rId69"/>
  </p:sldIdLst>
  <p:sldSz cx="12192000" cy="6858000"/>
  <p:notesSz cx="6858000" cy="9144000"/>
  <p:kinsoku lang="zh-CN" invalStChars="!%),.:;&gt;?]}¢¨°·ˇˉ་―‖’”…‰′″∶›℃、。〃々〉》」』】〕〗〞︶︺︾﹀﹄﹚﹜﹞！＂％＇），．：；？］｀｜｝～￠" invalEndChars="$([{£¥·‘“〈《「『【〔〖〝﹙﹛﹝＄（．［｛￡￥"/>
  <p:defaultTextStyle>
    <a:defPPr>
      <a:defRPr lang="zh-CN"/>
    </a:defPPr>
    <a:lvl1pPr marL="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1pPr>
    <a:lvl2pPr marL="4572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2pPr>
    <a:lvl3pPr marL="914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3pPr>
    <a:lvl4pPr marL="13716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4pPr>
    <a:lvl5pPr marL="18288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5pPr>
    <a:lvl6pPr marL="22860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6pPr>
    <a:lvl7pPr marL="27432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7pPr>
    <a:lvl8pPr marL="3200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8pPr>
    <a:lvl9pPr marL="3200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9500"/>
  </p:normalViewPr>
  <p:slideViewPr>
    <p:cSldViewPr snapToGrid="0" snapToObjects="1">
      <p:cViewPr varScale="1">
        <p:scale>
          <a:sx n="67" d="100"/>
          <a:sy n="67" d="100"/>
        </p:scale>
        <p:origin x="604" y="5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7" d="100"/>
          <a:sy n="57" d="100"/>
        </p:scale>
        <p:origin x="0" y="0"/>
      </p:cViewPr>
      <p:guideLst/>
    </p:cSldViewPr>
  </p:notesViewPr>
  <p:gridSpacing cx="72010" cy="7201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3" Type="http://schemas.openxmlformats.org/officeDocument/2006/relationships/tableStyles" Target="tableStyles.xml"/><Relationship Id="rId72" Type="http://schemas.openxmlformats.org/officeDocument/2006/relationships/viewProps" Target="viewProps.xml"/><Relationship Id="rId71" Type="http://schemas.openxmlformats.org/officeDocument/2006/relationships/presProps" Target="presProps.xml"/><Relationship Id="rId70" Type="http://schemas.openxmlformats.org/officeDocument/2006/relationships/handoutMaster" Target="handoutMasters/handoutMaster1.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页眉占位符"/>
          <p:cNvSpPr>
            <a:spLocks noGrp="1"/>
          </p:cNvSpPr>
          <p:nvPr>
            <p:ph type="hdr"/>
          </p:nvPr>
        </p:nvSpPr>
        <p:spPr>
          <a:xfrm>
            <a:off x="0" y="0"/>
            <a:ext cx="2971799"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l" defTabSz="914400" eaLnBrk="1" fontAlgn="base" latinLnBrk="0" hangingPunct="0">
              <a:buNone/>
              <a:defRPr sz="1200">
                <a:latin typeface="Calibri" panose="020F0502020204030204" charset="0"/>
                <a:ea typeface="宋体" panose="02010600030101010101" pitchFamily="2" charset="-122"/>
                <a:cs typeface="Calibri" panose="020F0502020204030204" charset="0"/>
              </a:defRPr>
            </a:lvl1pPr>
          </a:lstStyle>
          <a:p>
            <a:pPr marL="0" indent="0"/>
            <a:endParaRPr lang="zh-CN" altLang="en-US" sz="1200">
              <a:latin typeface="Calibri" panose="020F0502020204030204" charset="0"/>
              <a:ea typeface="宋体" panose="02010600030101010101" pitchFamily="2" charset="-122"/>
              <a:cs typeface="Calibri" panose="020F0502020204030204" charset="0"/>
            </a:endParaRPr>
          </a:p>
        </p:txBody>
      </p:sp>
      <p:sp>
        <p:nvSpPr>
          <p:cNvPr id="28" name="日期占位符"/>
          <p:cNvSpPr>
            <a:spLocks noGrp="1"/>
          </p:cNvSpPr>
          <p:nvPr>
            <p:ph type="dt" idx="1"/>
          </p:nvPr>
        </p:nvSpPr>
        <p:spPr>
          <a:xfrm>
            <a:off x="3884613" y="0"/>
            <a:ext cx="2971800"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r" defTabSz="914400" eaLnBrk="1" fontAlgn="base" latinLnBrk="0"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datetime5">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
        <p:nvSpPr>
          <p:cNvPr id="29" name="页脚占位符"/>
          <p:cNvSpPr>
            <a:spLocks noGrp="1"/>
          </p:cNvSpPr>
          <p:nvPr>
            <p:ph type="ftr" idx="2"/>
          </p:nvPr>
        </p:nvSpPr>
        <p:spPr>
          <a:xfrm>
            <a:off x="0" y="8685213"/>
            <a:ext cx="2971799"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l" defTabSz="914400" eaLnBrk="1" fontAlgn="base" latinLnBrk="0" hangingPunct="0">
              <a:buNone/>
              <a:defRPr sz="1200">
                <a:latin typeface="Calibri" panose="020F0502020204030204" charset="0"/>
                <a:ea typeface="宋体" panose="02010600030101010101" pitchFamily="2" charset="-122"/>
                <a:cs typeface="Calibri" panose="020F0502020204030204" charset="0"/>
              </a:defRPr>
            </a:lvl1pPr>
          </a:lstStyle>
          <a:p>
            <a:pPr marL="0" indent="0"/>
            <a:endParaRPr lang="zh-CN" altLang="en-US" sz="1200">
              <a:latin typeface="Calibri" panose="020F0502020204030204" charset="0"/>
              <a:ea typeface="宋体" panose="02010600030101010101" pitchFamily="2" charset="-122"/>
              <a:cs typeface="Calibri" panose="020F0502020204030204" charset="0"/>
            </a:endParaRPr>
          </a:p>
        </p:txBody>
      </p:sp>
      <p:sp>
        <p:nvSpPr>
          <p:cNvPr id="30" name="编号占位符"/>
          <p:cNvSpPr>
            <a:spLocks noGrp="1"/>
          </p:cNvSpPr>
          <p:nvPr>
            <p:ph type="sldNum" idx="3"/>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页眉占位符"/>
          <p:cNvSpPr>
            <a:spLocks noGrp="1"/>
          </p:cNvSpPr>
          <p:nvPr>
            <p:ph type="hdr"/>
          </p:nvPr>
        </p:nvSpPr>
        <p:spPr>
          <a:xfrm>
            <a:off x="0" y="0"/>
            <a:ext cx="2971799"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l"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endParaRPr lang="zh-CN" altLang="en-US" sz="1200">
              <a:latin typeface="等线" panose="02010600030101010101" charset="-122"/>
              <a:ea typeface="等线" panose="02010600030101010101" charset="-122"/>
              <a:cs typeface="等线" panose="02010600030101010101" charset="-122"/>
            </a:endParaRPr>
          </a:p>
        </p:txBody>
      </p:sp>
      <p:sp>
        <p:nvSpPr>
          <p:cNvPr id="22" name="日期占位符"/>
          <p:cNvSpPr>
            <a:spLocks noGrp="1"/>
          </p:cNvSpPr>
          <p:nvPr>
            <p:ph type="dt" idx="1"/>
          </p:nvPr>
        </p:nvSpPr>
        <p:spPr>
          <a:xfrm>
            <a:off x="3884613" y="0"/>
            <a:ext cx="2971800"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datetime5">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
        <p:nvSpPr>
          <p:cNvPr id="23" name="文本"/>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24" name="文本占位符 23"/>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pPr marL="0" indent="0"/>
            <a:r>
              <a:rPr lang="zh-CN" altLang="en-US"/>
              <a:t>编辑母版文本样式</a:t>
            </a:r>
            <a:endParaRPr lang="en-US" altLang="zh-CN"/>
          </a:p>
          <a:p>
            <a:pPr marL="457200" lvl="1" indent="0"/>
            <a:r>
              <a:rPr lang="zh-CN" altLang="en-US"/>
              <a:t>第二级</a:t>
            </a:r>
            <a:endParaRPr lang="en-US" altLang="zh-CN"/>
          </a:p>
          <a:p>
            <a:pPr marL="914400" lvl="2" indent="0"/>
            <a:r>
              <a:rPr lang="zh-CN" altLang="en-US"/>
              <a:t>第三级</a:t>
            </a:r>
            <a:endParaRPr lang="en-US" altLang="zh-CN"/>
          </a:p>
          <a:p>
            <a:pPr marL="1371600" lvl="3" indent="0"/>
            <a:r>
              <a:rPr lang="zh-CN" altLang="en-US"/>
              <a:t>第四级</a:t>
            </a:r>
            <a:endParaRPr lang="en-US" altLang="zh-CN"/>
          </a:p>
          <a:p>
            <a:pPr marL="1828800" lvl="4" indent="0"/>
            <a:r>
              <a:rPr lang="zh-CN" altLang="en-US"/>
              <a:t>第五级</a:t>
            </a:r>
            <a:endParaRPr lang="zh-CN" altLang="en-US"/>
          </a:p>
        </p:txBody>
      </p:sp>
      <p:sp>
        <p:nvSpPr>
          <p:cNvPr id="25" name="页脚占位符"/>
          <p:cNvSpPr>
            <a:spLocks noGrp="1"/>
          </p:cNvSpPr>
          <p:nvPr>
            <p:ph type="ftr" idx="4"/>
          </p:nvPr>
        </p:nvSpPr>
        <p:spPr>
          <a:xfrm>
            <a:off x="0" y="8685213"/>
            <a:ext cx="2971799"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l"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endParaRPr lang="zh-CN" altLang="en-US" sz="1200">
              <a:latin typeface="等线" panose="02010600030101010101" charset="-122"/>
              <a:ea typeface="等线" panose="02010600030101010101" charset="-122"/>
              <a:cs typeface="等线" panose="02010600030101010101" charset="-122"/>
            </a:endParaRPr>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 bg1="lt1" tx1="dk1" bg2="lt2" tx2="dk2" accent1="accent1" accent2="accent2" accent3="accent3" accent4="accent4" accent5="accent5" accent6="accent6" hlink="hlink" folHlink="folHlink"/>
  <p:hf hdr="0" ftr="0" dt="0"/>
  <p:notesStyle>
    <a:lvl1pPr marL="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1pPr>
    <a:lvl2pPr marL="457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2pPr>
    <a:lvl3pPr marL="914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3pPr>
    <a:lvl4pPr marL="13716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4pPr>
    <a:lvl5pPr marL="18288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5pPr>
    <a:lvl6pPr marL="22860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6pPr>
    <a:lvl7pPr marL="2743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7pPr>
    <a:lvl8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8pPr>
    <a:lvl9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幻灯片图像占位符 3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7" name="文本占位符 3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8"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a:latin typeface="等线" panose="02010600030101010101" charset="-122"/>
                <a:ea typeface="等线" panose="02010600030101010101" charset="-122"/>
                <a:cs typeface="等线" panose="02010600030101010101" charset="-122"/>
              </a:rPr>
            </a:fld>
            <a:endParaRPr lang="zh-CN" altLang="en-US">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幻灯片图像占位符 13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2" name="文本占位符 13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 name="幻灯片图像占位符 14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6" name="文本占位符 14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 name="幻灯片图像占位符 15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53" name="文本占位符 15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5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 name="幻灯片图像占位符 16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63" name="文本占位符 16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6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 name="幻灯片图像占位符 17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73" name="文本占位符 17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7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 name="幻灯片图像占位符 18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84" name="文本占位符 18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8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幻灯片图像占位符 19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93" name="文本占位符 19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9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 name="幻灯片图像占位符 19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00" name="文本占位符 19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0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 name="幻灯片图像占位符 20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06" name="文本占位符 20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0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 name="幻灯片图像占位符 21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15" name="文本占位符 21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1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幻灯片图像占位符 4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3" name="文本占位符 4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 name="幻灯片图像占位符 22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26" name="文本占位符 22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2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 name="幻灯片图像占位符 23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36" name="文本占位符 23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3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4" name="幻灯片图像占位符 24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45" name="文本占位符 24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4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0" name="幻灯片图像占位符 24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51" name="文本占位符 25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5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 name="幻灯片图像占位符 26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65" name="文本占位符 26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6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 name="幻灯片图像占位符 28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90" name="文本占位符 28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9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2" name="幻灯片图像占位符 30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03" name="文本占位符 30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0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 name="幻灯片图像占位符 30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08" name="文本占位符 30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0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8" name="幻灯片图像占位符 31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19" name="文本占位符 31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2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8" name="幻灯片图像占位符 32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29" name="文本占位符 32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3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幻灯片图像占位符 4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9" name="文本占位符 4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 name="幻灯片图像占位符 33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38" name="文本占位符 33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3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1" name="幻灯片图像占位符 35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52" name="文本占位符 35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5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0" name="幻灯片图像占位符 35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61" name="文本占位符 36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6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6" name="幻灯片图像占位符 36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67" name="文本占位符 36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6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4" name="幻灯片图像占位符 38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85" name="文本占位符 38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8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4" name="幻灯片图像占位符 39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95" name="文本占位符 39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9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5" name="幻灯片图像占位符 40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06" name="文本占位符 40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0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3" name="幻灯片图像占位符 41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14" name="文本占位符 41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1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8" name="幻灯片图像占位符 41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19" name="文本占位符 41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2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9" name="幻灯片图像占位符 42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30" name="文本占位符 42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3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幻灯片图像占位符 5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9" name="文本占位符 5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7" name="幻灯片图像占位符 43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38" name="文本占位符 43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3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8" name="幻灯片图像占位符 44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49" name="文本占位符 44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5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 name="幻灯片图像占位符 45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60" name="文本占位符 45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6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5" name="幻灯片图像占位符 46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66" name="文本占位符 46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6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2" name="幻灯片图像占位符 47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73" name="文本占位符 47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7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3" name="幻灯片图像占位符 48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84" name="文本占位符 48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8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9" name="幻灯片图像占位符 48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90" name="文本占位符 48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9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4" name="幻灯片图像占位符 50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05" name="文本占位符 50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0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0" name="幻灯片图像占位符 50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11" name="文本占位符 51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1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0" name="幻灯片图像占位符 51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21" name="文本占位符 52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2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幻灯片图像占位符 7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2" name="文本占位符 7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4" name="幻灯片图像占位符 53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35" name="文本占位符 53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3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3" name="幻灯片图像占位符 54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44" name="文本占位符 54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4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 name="幻灯片图像占位符 55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53" name="文本占位符 55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5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1" name="幻灯片图像占位符 56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62" name="文本占位符 56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6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0" name="幻灯片图像占位符 57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81" name="文本占位符 58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8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9" name="幻灯片图像占位符 58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90" name="文本占位符 58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9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3" name="幻灯片图像占位符 60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04" name="文本占位符 60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0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6" name="幻灯片图像占位符 61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17" name="文本占位符 61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1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6" name="幻灯片图像占位符 62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27" name="文本占位符 62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2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1" name="幻灯片图像占位符 63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32" name="文本占位符 63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3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幻灯片图像占位符 7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0" name="文本占位符 7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2" name="幻灯片图像占位符 64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43" name="文本占位符 64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4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 name="幻灯片图像占位符 65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56" name="文本占位符 65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5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6" name="幻灯片图像占位符 66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67" name="文本占位符 66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6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4" name="幻灯片图像占位符 67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75" name="文本占位符 67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7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7" name="幻灯片图像占位符 68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88" name="文本占位符 68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8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 name="幻灯片图像占位符 69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97" name="文本占位符 69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9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4" name="幻灯片图像占位符 165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655" name="文本占位符 165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65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 name="幻灯片图像占位符 9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9" name="文本占位符 9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 name="幻灯片图像占位符 10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8" name="文本占位符 10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 name="幻灯片图像占位符 11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1" name="文本占位符 12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7" name="日期占位符"/>
          <p:cNvSpPr>
            <a:spLocks noGrp="1"/>
          </p:cNvSpPr>
          <p:nvPr>
            <p:ph type="dt" idx="10"/>
          </p:nvPr>
        </p:nvSpPr>
        <p:spPr>
          <a:xfrm>
            <a:off x="838200" y="6356360"/>
            <a:ext cx="27432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fld id="{CAD2D6BD-DE1B-4B5F-8B41-2702339687B9}" type="datetime5">
              <a:rPr lang="zh-CN" altLang="en-US"/>
            </a:fld>
            <a:endParaRPr lang="zh-CN" altLang="en-US"/>
          </a:p>
        </p:txBody>
      </p:sp>
      <p:sp>
        <p:nvSpPr>
          <p:cNvPr id="8" name="页脚占位符"/>
          <p:cNvSpPr>
            <a:spLocks noGrp="1"/>
          </p:cNvSpPr>
          <p:nvPr>
            <p:ph type="ftr" idx="11"/>
          </p:nvPr>
        </p:nvSpPr>
        <p:spPr>
          <a:xfrm>
            <a:off x="4038600" y="6356360"/>
            <a:ext cx="41148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9" name="编号占位符"/>
          <p:cNvSpPr>
            <a:spLocks noGrp="1"/>
          </p:cNvSpPr>
          <p:nvPr>
            <p:ph type="sldNum" idx="12"/>
          </p:nvPr>
        </p:nvSpPr>
        <p:spPr>
          <a:xfrm>
            <a:off x="8610600" y="6356360"/>
            <a:ext cx="27432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pic>
        <p:nvPicPr>
          <p:cNvPr id="2" name="图片 1" descr="4c44cad1a003417d7423c5bff65a25a"/>
          <p:cNvPicPr>
            <a:picLocks noChangeAspect="1"/>
          </p:cNvPicPr>
          <p:nvPr userDrawn="1"/>
        </p:nvPicPr>
        <p:blipFill>
          <a:blip r:embed="rId2"/>
          <a:stretch>
            <a:fillRect/>
          </a:stretch>
        </p:blipFill>
        <p:spPr>
          <a:xfrm>
            <a:off x="9626600" y="81280"/>
            <a:ext cx="2484755" cy="4775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a:blip r:embed="rId2"/>
          <a:stretch>
            <a:fillRect/>
          </a:stretch>
        </a:blipFill>
        <a:effectLst/>
      </p:bgPr>
    </p:bg>
    <p:spTree>
      <p:nvGrpSpPr>
        <p:cNvPr id="1" name=""/>
        <p:cNvGrpSpPr/>
        <p:nvPr/>
      </p:nvGrpSpPr>
      <p:grpSpPr>
        <a:xfrm>
          <a:off x="0" y="0"/>
          <a:ext cx="0" cy="0"/>
          <a:chOff x="0" y="0"/>
          <a:chExt cx="0" cy="0"/>
        </a:xfrm>
      </p:grpSpPr>
      <p:sp>
        <p:nvSpPr>
          <p:cNvPr id="10" name="日期占位符"/>
          <p:cNvSpPr>
            <a:spLocks noGrp="1"/>
          </p:cNvSpPr>
          <p:nvPr>
            <p:ph type="dt" idx="10"/>
          </p:nvPr>
        </p:nvSpPr>
        <p:spPr>
          <a:xfrm>
            <a:off x="838200" y="6356360"/>
            <a:ext cx="27432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11" name="页脚占位符"/>
          <p:cNvSpPr>
            <a:spLocks noGrp="1"/>
          </p:cNvSpPr>
          <p:nvPr>
            <p:ph type="ftr" idx="11"/>
          </p:nvPr>
        </p:nvSpPr>
        <p:spPr>
          <a:xfrm>
            <a:off x="4038600" y="6356360"/>
            <a:ext cx="41148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12" name="编号占位符"/>
          <p:cNvSpPr>
            <a:spLocks noGrp="1"/>
          </p:cNvSpPr>
          <p:nvPr>
            <p:ph type="sldNum" idx="12"/>
          </p:nvPr>
        </p:nvSpPr>
        <p:spPr>
          <a:xfrm>
            <a:off x="8610600" y="6356360"/>
            <a:ext cx="27432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
        <p:nvSpPr>
          <p:cNvPr id="13" name="曲线"/>
          <p:cNvSpPr/>
          <p:nvPr userDrawn="1"/>
        </p:nvSpPr>
        <p:spPr>
          <a:xfrm>
            <a:off x="2" y="6081451"/>
            <a:ext cx="12191999" cy="807075"/>
          </a:xfrm>
          <a:custGeom>
            <a:avLst/>
            <a:gdLst>
              <a:gd name="T1" fmla="*/ 0 w 21600"/>
              <a:gd name="T2" fmla="*/ 0 h 21600"/>
              <a:gd name="T3" fmla="*/ 21600 w 21600"/>
              <a:gd name="T4" fmla="*/ 21600 h 21600"/>
            </a:gdLst>
            <a:ahLst/>
            <a:cxnLst/>
            <a:rect l="T1" t="T2" r="T3" b="T4"/>
            <a:pathLst>
              <a:path w="21600" h="21600">
                <a:moveTo>
                  <a:pt x="10800" y="0"/>
                </a:moveTo>
                <a:cubicBezTo>
                  <a:pt x="14876" y="0"/>
                  <a:pt x="18611" y="3413"/>
                  <a:pt x="21500" y="9096"/>
                </a:cubicBezTo>
                <a:lnTo>
                  <a:pt x="21599" y="9231"/>
                </a:lnTo>
                <a:lnTo>
                  <a:pt x="21599" y="21600"/>
                </a:lnTo>
                <a:lnTo>
                  <a:pt x="0" y="21600"/>
                </a:lnTo>
                <a:lnTo>
                  <a:pt x="0" y="9231"/>
                </a:lnTo>
                <a:lnTo>
                  <a:pt x="65" y="9096"/>
                </a:lnTo>
                <a:cubicBezTo>
                  <a:pt x="2982" y="3413"/>
                  <a:pt x="6719" y="0"/>
                  <a:pt x="10800" y="0"/>
                </a:cubicBezTo>
                <a:close/>
              </a:path>
            </a:pathLst>
          </a:custGeom>
          <a:solidFill>
            <a:srgbClr val="00AAB7"/>
          </a:solidFill>
          <a:ln w="12700" cap="flat" cmpd="sng">
            <a:noFill/>
            <a:prstDash val="solid"/>
            <a:round/>
          </a:ln>
        </p:spPr>
        <p:txBody>
          <a:bodyPr rtlCol="0" anchor="ctr"/>
          <a:lstStyle/>
          <a:p>
            <a:pPr algn="ctr"/>
          </a:p>
        </p:txBody>
      </p:sp>
      <p:pic>
        <p:nvPicPr>
          <p:cNvPr id="14" name="图片"/>
          <p:cNvPicPr>
            <a:picLocks noChangeAspect="1"/>
          </p:cNvPicPr>
          <p:nvPr userDrawn="1"/>
        </p:nvPicPr>
        <p:blipFill>
          <a:blip r:embed="rId3" cstate="print"/>
          <a:stretch>
            <a:fillRect/>
          </a:stretch>
        </p:blipFill>
        <p:spPr>
          <a:xfrm>
            <a:off x="1884363" y="4457202"/>
            <a:ext cx="8423276" cy="1766599"/>
          </a:xfrm>
          <a:prstGeom prst="rect">
            <a:avLst/>
          </a:prstGeom>
          <a:noFill/>
          <a:ln w="9525" cap="flat" cmpd="sng">
            <a:noFill/>
            <a:prstDash val="solid"/>
            <a:miter/>
          </a:ln>
        </p:spPr>
      </p:pic>
      <p:pic>
        <p:nvPicPr>
          <p:cNvPr id="15" name="图片"/>
          <p:cNvPicPr>
            <a:picLocks noChangeAspect="1"/>
          </p:cNvPicPr>
          <p:nvPr userDrawn="1"/>
        </p:nvPicPr>
        <p:blipFill>
          <a:blip r:embed="rId4" cstate="print"/>
          <a:srcRect l="11967" r="12120" b="40133"/>
          <a:stretch>
            <a:fillRect/>
          </a:stretch>
        </p:blipFill>
        <p:spPr>
          <a:xfrm>
            <a:off x="-19050" y="6083268"/>
            <a:ext cx="12205508" cy="811017"/>
          </a:xfrm>
          <a:prstGeom prst="rect">
            <a:avLst/>
          </a:prstGeom>
          <a:noFill/>
          <a:ln w="9525" cap="flat" cmpd="sng">
            <a:noFill/>
            <a:prstDash val="solid"/>
            <a:miter/>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a:blip r:embed="rId2"/>
          <a:stretch>
            <a:fillRect/>
          </a:stretch>
        </a:blipFill>
        <a:effectLst/>
      </p:bgPr>
    </p:bg>
    <p:spTree>
      <p:nvGrpSpPr>
        <p:cNvPr id="1" name=""/>
        <p:cNvGrpSpPr/>
        <p:nvPr/>
      </p:nvGrpSpPr>
      <p:grpSpPr>
        <a:xfrm>
          <a:off x="0" y="0"/>
          <a:ext cx="0" cy="0"/>
          <a:chOff x="0" y="0"/>
          <a:chExt cx="0" cy="0"/>
        </a:xfrm>
      </p:grpSpPr>
      <p:sp>
        <p:nvSpPr>
          <p:cNvPr id="17" name="矩形"/>
          <p:cNvSpPr/>
          <p:nvPr userDrawn="1"/>
        </p:nvSpPr>
        <p:spPr>
          <a:xfrm>
            <a:off x="0" y="0"/>
            <a:ext cx="12192000" cy="951719"/>
          </a:xfrm>
          <a:prstGeom prst="rect">
            <a:avLst/>
          </a:prstGeom>
          <a:solidFill>
            <a:schemeClr val="accent4"/>
          </a:solidFill>
          <a:ln w="12700" cap="flat" cmpd="sng">
            <a:noFill/>
            <a:prstDash val="solid"/>
            <a:round/>
          </a:ln>
        </p:spPr>
        <p:txBody>
          <a:bodyPr rtlCol="0" anchor="ctr"/>
          <a:lstStyle/>
          <a:p>
            <a:pPr algn="ctr"/>
          </a:p>
        </p:txBody>
      </p:sp>
      <p:sp>
        <p:nvSpPr>
          <p:cNvPr id="18" name="标题"/>
          <p:cNvSpPr>
            <a:spLocks noGrp="1"/>
          </p:cNvSpPr>
          <p:nvPr>
            <p:ph type="title"/>
          </p:nvPr>
        </p:nvSpPr>
        <p:spPr>
          <a:xfrm>
            <a:off x="1095374" y="345270"/>
            <a:ext cx="10008055" cy="559605"/>
          </a:xfrm>
          <a:prstGeom prst="rect">
            <a:avLst/>
          </a:prstGeom>
          <a:noFill/>
          <a:ln w="9525" cap="flat" cmpd="sng">
            <a:noFill/>
            <a:prstDash val="solid"/>
            <a:miter/>
          </a:ln>
        </p:spPr>
        <p:txBody>
          <a:bodyPr vert="horz" wrap="square" lIns="91440" tIns="45720" rIns="91440" bIns="45720" anchor="ctr" anchorCtr="0">
            <a:normAutofit/>
          </a:bodyPr>
          <a:lstStyle>
            <a:lvl1pPr marL="0" indent="0" defTabSz="914400" eaLnBrk="1" fontAlgn="auto" latinLnBrk="0" hangingPunct="1">
              <a:defRPr sz="2800">
                <a:solidFill>
                  <a:schemeClr val="bg1"/>
                </a:solidFill>
              </a:defRPr>
            </a:lvl1pPr>
          </a:lstStyle>
          <a:p>
            <a:pPr marL="0" indent="0"/>
            <a:r>
              <a:rPr lang="zh-CN" altLang="en-US"/>
              <a:t>单击此处编辑母版标题样式</a:t>
            </a:r>
            <a:endParaRPr lang="zh-CN" altLang="en-US"/>
          </a:p>
        </p:txBody>
      </p:sp>
      <p:sp>
        <p:nvSpPr>
          <p:cNvPr id="19" name="矩形"/>
          <p:cNvSpPr/>
          <p:nvPr userDrawn="1"/>
        </p:nvSpPr>
        <p:spPr>
          <a:xfrm rot="2700000">
            <a:off x="252462" y="308024"/>
            <a:ext cx="590452" cy="590451"/>
          </a:xfrm>
          <a:prstGeom prst="rect">
            <a:avLst/>
          </a:prstGeom>
          <a:solidFill>
            <a:schemeClr val="bg2"/>
          </a:solidFill>
          <a:ln w="12700" cap="flat" cmpd="sng">
            <a:noFill/>
            <a:prstDash val="solid"/>
            <a:round/>
          </a:ln>
        </p:spPr>
        <p:txBody>
          <a:bodyPr rtlCol="0" anchor="ctr"/>
          <a:lstStyle/>
          <a:p>
            <a:pPr algn="ctr"/>
          </a:p>
        </p:txBody>
      </p:sp>
      <p:sp>
        <p:nvSpPr>
          <p:cNvPr id="20" name="矩形"/>
          <p:cNvSpPr/>
          <p:nvPr userDrawn="1"/>
        </p:nvSpPr>
        <p:spPr>
          <a:xfrm rot="2700000">
            <a:off x="773043" y="453955"/>
            <a:ext cx="298590" cy="298591"/>
          </a:xfrm>
          <a:prstGeom prst="rect">
            <a:avLst/>
          </a:prstGeom>
          <a:solidFill>
            <a:schemeClr val="accent5"/>
          </a:solidFill>
          <a:ln w="12700" cap="flat" cmpd="sng">
            <a:noFill/>
            <a:prstDash val="solid"/>
            <a:round/>
          </a:ln>
        </p:spPr>
        <p:txBody>
          <a:bodyPr rtlCol="0" anchor="ctr"/>
          <a:lstStyle/>
          <a:p>
            <a:pPr algn="ctr"/>
          </a:p>
        </p:txBody>
      </p:sp>
      <p:pic>
        <p:nvPicPr>
          <p:cNvPr id="8" name="图片 7" descr="4c44cad1a003417d7423c5bff65a25a"/>
          <p:cNvPicPr>
            <a:picLocks noChangeAspect="1"/>
          </p:cNvPicPr>
          <p:nvPr userDrawn="1"/>
        </p:nvPicPr>
        <p:blipFill>
          <a:blip r:embed="rId3"/>
          <a:stretch>
            <a:fillRect/>
          </a:stretch>
        </p:blipFill>
        <p:spPr>
          <a:xfrm>
            <a:off x="9626600" y="81280"/>
            <a:ext cx="2484755" cy="47752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2" name="日期占位符"/>
          <p:cNvSpPr>
            <a:spLocks noGrp="1"/>
          </p:cNvSpPr>
          <p:nvPr>
            <p:ph type="dt" idx="2"/>
          </p:nvPr>
        </p:nvSpPr>
        <p:spPr>
          <a:xfrm>
            <a:off x="838200" y="6356360"/>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algn="l" defTabSz="914400" eaLnBrk="1" fontAlgn="base" latinLnBrk="0" hangingPunct="0">
              <a:buNone/>
              <a:defRPr sz="900">
                <a:solidFill>
                  <a:srgbClr val="8E8E8E"/>
                </a:solidFill>
                <a:latin typeface="Arial" panose="020B0604020202020204" pitchFamily="34" charset="0"/>
                <a:ea typeface="微软雅黑" panose="020B0503020204020204" charset="-122"/>
                <a:cs typeface="Arial" panose="020B0604020202020204" pitchFamily="34" charset="0"/>
              </a:defRPr>
            </a:lvl1pPr>
          </a:lstStyle>
          <a:p>
            <a:fld id="{CAD2D6BD-DE1B-4B5F-8B41-2702339687B9}" type="datetime5">
              <a:rPr lang="zh-CN" altLang="en-US"/>
            </a:fld>
            <a:endParaRPr lang="zh-CN" altLang="en-US"/>
          </a:p>
        </p:txBody>
      </p:sp>
      <p:sp>
        <p:nvSpPr>
          <p:cNvPr id="3" name="页脚占位符"/>
          <p:cNvSpPr>
            <a:spLocks noGrp="1"/>
          </p:cNvSpPr>
          <p:nvPr>
            <p:ph type="ftr" idx="3"/>
          </p:nvPr>
        </p:nvSpPr>
        <p:spPr>
          <a:xfrm>
            <a:off x="4038600" y="6356360"/>
            <a:ext cx="4114800" cy="365125"/>
          </a:xfrm>
          <a:prstGeom prst="rect">
            <a:avLst/>
          </a:prstGeom>
          <a:noFill/>
          <a:ln w="9525" cap="flat" cmpd="sng">
            <a:noFill/>
            <a:prstDash val="solid"/>
            <a:miter/>
          </a:ln>
        </p:spPr>
        <p:txBody>
          <a:bodyPr vert="horz" wrap="square" lIns="91440" tIns="45720" rIns="91440" bIns="45720" anchor="ctr" anchorCtr="0">
            <a:noAutofit/>
          </a:bodyPr>
          <a:lstStyle>
            <a:lvl1pPr algn="ctr" defTabSz="914400" eaLnBrk="1" fontAlgn="base" latinLnBrk="0" hangingPunct="0">
              <a:buNone/>
              <a:defRPr sz="900">
                <a:solidFill>
                  <a:srgbClr val="8E8E8E"/>
                </a:solidFill>
                <a:latin typeface="Arial" panose="020B0604020202020204" pitchFamily="34" charset="0"/>
                <a:ea typeface="微软雅黑" panose="020B0503020204020204" charset="-122"/>
                <a:cs typeface="Arial" panose="020B0604020202020204" pitchFamily="34" charset="0"/>
              </a:defRPr>
            </a:lvl1pPr>
          </a:lstStyle>
          <a:p>
            <a:endParaRPr lang="zh-CN" altLang="en-US"/>
          </a:p>
        </p:txBody>
      </p:sp>
      <p:sp>
        <p:nvSpPr>
          <p:cNvPr id="4" name="编号占位符"/>
          <p:cNvSpPr>
            <a:spLocks noGrp="1"/>
          </p:cNvSpPr>
          <p:nvPr>
            <p:ph type="sldNum" idx="4"/>
          </p:nvPr>
        </p:nvSpPr>
        <p:spPr>
          <a:xfrm>
            <a:off x="8610600" y="6356360"/>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algn="r" defTabSz="914400" eaLnBrk="1" fontAlgn="base" latinLnBrk="0" hangingPunct="0">
              <a:buNone/>
              <a:defRPr sz="900">
                <a:solidFill>
                  <a:srgbClr val="8E8E8E"/>
                </a:solidFill>
                <a:latin typeface="Arial" panose="020B0604020202020204" pitchFamily="34" charset="0"/>
                <a:ea typeface="微软雅黑" panose="020B0503020204020204" charset="-122"/>
                <a:cs typeface="Arial" panose="020B0604020202020204" pitchFamily="34" charset="0"/>
              </a:defRPr>
            </a:lvl1pPr>
          </a:lstStyle>
          <a:p>
            <a:fld id="{CAD2D6BD-DE1B-4B5F-8B41-2702339687B9}" type="slidenum">
              <a:rPr lang="zh-CN" altLang="en-US"/>
            </a:fld>
            <a:endParaRPr lang="zh-CN" altLang="en-US"/>
          </a:p>
        </p:txBody>
      </p:sp>
      <p:sp>
        <p:nvSpPr>
          <p:cNvPr id="5" name="文本"/>
          <p:cNvSpPr>
            <a:spLocks noGrp="1"/>
          </p:cNvSpPr>
          <p:nvPr>
            <p:ph type="body" idx="1"/>
          </p:nvPr>
        </p:nvSpPr>
        <p:spPr>
          <a:xfrm>
            <a:off x="2057403" y="1147315"/>
            <a:ext cx="9640020" cy="5208024"/>
          </a:xfrm>
          <a:prstGeom prst="rect">
            <a:avLst/>
          </a:prstGeom>
          <a:noFill/>
          <a:ln w="9525" cap="flat" cmpd="sng">
            <a:noFill/>
            <a:prstDash val="solid"/>
            <a:miter/>
          </a:ln>
        </p:spPr>
        <p:txBody>
          <a:bodyPr vert="horz" wrap="square" lIns="91440" tIns="45720" rIns="91440" bIns="45720" anchor="t" anchorCtr="0">
            <a:normAutofit/>
          </a:bodyPr>
          <a:lstStyle/>
          <a:p>
            <a:r>
              <a:rPr lang="zh-CN" altLang="en-US"/>
              <a:t>单击此处编辑母版文本样式</a:t>
            </a:r>
            <a:endParaRPr lang="en-US" altLang="zh-CN"/>
          </a:p>
          <a:p>
            <a:pPr lvl="1"/>
            <a:r>
              <a:rPr lang="zh-CN" altLang="en-US"/>
              <a:t>第二级</a:t>
            </a:r>
            <a:endParaRPr lang="zh-CN" altLang="en-US"/>
          </a:p>
        </p:txBody>
      </p:sp>
      <p:sp>
        <p:nvSpPr>
          <p:cNvPr id="6" name="矩形"/>
          <p:cNvSpPr/>
          <p:nvPr userDrawn="1"/>
        </p:nvSpPr>
        <p:spPr>
          <a:xfrm>
            <a:off x="4318000" y="2971804"/>
            <a:ext cx="3556000" cy="23083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3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感谢您下载包图网平台上提供的</a:t>
            </a:r>
            <a:r>
              <a:rPr lang="en-US" altLang="zh-CN" sz="3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PPT</a:t>
            </a:r>
            <a:r>
              <a:rPr lang="zh-CN" altLang="en-US" sz="3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作品，为了您和包图网以及原创作者的利益，请勿复制、传播、销售，否则将承担法律责任！包图网将对作品进行维权，按照传播下载次数进行十倍的索取赔偿！</a:t>
            </a:r>
            <a:endParaRPr lang="en-US" altLang="zh-CN" sz="3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a:p>
            <a:pPr marL="0" indent="0" algn="l">
              <a:lnSpc>
                <a:spcPct val="100000"/>
              </a:lnSpc>
              <a:spcBef>
                <a:spcPts val="0"/>
              </a:spcBef>
              <a:spcAft>
                <a:spcPts val="0"/>
              </a:spcAft>
              <a:buNone/>
            </a:pPr>
            <a:r>
              <a:rPr lang="en-US" altLang="zh-CN" sz="6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ibaotu.com</a:t>
            </a:r>
            <a:endParaRPr lang="zh-CN" altLang="en-US" sz="6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pic>
        <p:nvPicPr>
          <p:cNvPr id="8" name="图片 7" descr="4c44cad1a003417d7423c5bff65a25a"/>
          <p:cNvPicPr>
            <a:picLocks noChangeAspect="1"/>
          </p:cNvPicPr>
          <p:nvPr userDrawn="1"/>
        </p:nvPicPr>
        <p:blipFill>
          <a:blip r:embed="rId6"/>
          <a:stretch>
            <a:fillRect/>
          </a:stretch>
        </p:blipFill>
        <p:spPr>
          <a:xfrm>
            <a:off x="9626600" y="81280"/>
            <a:ext cx="2484755" cy="477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marL="0" indent="0" algn="l" defTabSz="914400" eaLnBrk="1" fontAlgn="auto" latinLnBrk="0" hangingPunct="1">
        <a:lnSpc>
          <a:spcPct val="90000"/>
        </a:lnSpc>
        <a:spcBef>
          <a:spcPts val="0"/>
        </a:spcBef>
        <a:buNone/>
        <a:defRPr sz="3200" b="1" i="0" kern="1200" baseline="0">
          <a:solidFill>
            <a:srgbClr val="14324C"/>
          </a:solidFill>
          <a:latin typeface="微软雅黑" panose="020B0503020204020204" charset="-122"/>
          <a:ea typeface="微软雅黑" panose="020B0503020204020204" charset="-122"/>
          <a:cs typeface="Arial Black" panose="020B0A04020102020204" charset="0"/>
        </a:defRPr>
      </a:lvl1pPr>
    </p:titleStyle>
    <p:bodyStyle>
      <a:lvl1pPr marL="267970" indent="-267970" algn="just" defTabSz="914400" eaLnBrk="1" fontAlgn="auto" latinLnBrk="0" hangingPunct="1">
        <a:lnSpc>
          <a:spcPct val="110000"/>
        </a:lnSpc>
        <a:spcBef>
          <a:spcPts val="1350"/>
        </a:spcBef>
        <a:spcAft>
          <a:spcPts val="0"/>
        </a:spcAft>
        <a:buClr>
          <a:schemeClr val="accent1"/>
        </a:buClr>
        <a:buSzPct val="100000"/>
        <a:buFont typeface="Wingdings" panose="05000000000000000000" pitchFamily="2" charset="2"/>
        <a:buChar char=""/>
        <a:defRPr sz="2400" kern="1200" baseline="0">
          <a:solidFill>
            <a:schemeClr val="accent1"/>
          </a:solidFill>
          <a:latin typeface="微软雅黑" panose="020B0503020204020204" charset="-122"/>
          <a:ea typeface="微软雅黑" panose="020B0503020204020204" charset="-122"/>
          <a:cs typeface="Arial" panose="020B0604020202020204" pitchFamily="34" charset="0"/>
        </a:defRPr>
      </a:lvl1pPr>
      <a:lvl2pPr marL="267970" indent="-267970" algn="just" defTabSz="914400" eaLnBrk="1" fontAlgn="auto" latinLnBrk="0" hangingPunct="1">
        <a:lnSpc>
          <a:spcPct val="150000"/>
        </a:lnSpc>
        <a:spcBef>
          <a:spcPts val="0"/>
        </a:spcBef>
        <a:spcAft>
          <a:spcPts val="450"/>
        </a:spcAft>
        <a:buClr>
          <a:srgbClr val="646EB8"/>
        </a:buClr>
        <a:buFont typeface="幼圆" panose="02010509060101010101" pitchFamily="49" charset="-122"/>
        <a:buChar char=" "/>
        <a:defRPr sz="1600" kern="1200" baseline="0">
          <a:solidFill>
            <a:schemeClr val="tx1"/>
          </a:solidFill>
          <a:latin typeface="微软雅黑" panose="020B0503020204020204" charset="-122"/>
          <a:ea typeface="微软雅黑" panose="020B0503020204020204" charset="-122"/>
          <a:cs typeface="Arial" panose="020B0604020202020204" pitchFamily="34" charset="0"/>
        </a:defRPr>
      </a:lvl2pPr>
      <a:lvl3pPr marL="857250" indent="-171450" algn="l" defTabSz="914400" eaLnBrk="1" fontAlgn="auto"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微软雅黑" panose="020B0503020204020204" charset="-122"/>
          <a:cs typeface="Arial" panose="020B0604020202020204" pitchFamily="34" charset="0"/>
        </a:defRPr>
      </a:lvl3pPr>
      <a:lvl4pPr marL="12001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4pPr>
      <a:lvl5pPr marL="15430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5pPr>
      <a:lvl6pPr marL="18859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6pPr>
      <a:lvl7pPr marL="22288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7pPr>
      <a:lvl8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8pPr>
      <a:lvl9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9pPr>
    </p:bodyStyle>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vmlDrawing" Target="../drawings/vmlDrawing1.vml"/><Relationship Id="rId4" Type="http://schemas.openxmlformats.org/officeDocument/2006/relationships/slideLayout" Target="../slideLayouts/slideLayout3.xml"/><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vmlDrawing" Target="../drawings/vmlDrawing2.vml"/><Relationship Id="rId4" Type="http://schemas.openxmlformats.org/officeDocument/2006/relationships/slideLayout" Target="../slideLayouts/slideLayout3.xml"/><Relationship Id="rId3" Type="http://schemas.openxmlformats.org/officeDocument/2006/relationships/image" Target="../media/image6.emf"/><Relationship Id="rId2" Type="http://schemas.openxmlformats.org/officeDocument/2006/relationships/oleObject" Target="../embeddings/oleObject2.bin"/><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vmlDrawing" Target="../drawings/vmlDrawing3.vml"/><Relationship Id="rId4" Type="http://schemas.openxmlformats.org/officeDocument/2006/relationships/slideLayout" Target="../slideLayouts/slideLayout3.xml"/><Relationship Id="rId3" Type="http://schemas.openxmlformats.org/officeDocument/2006/relationships/image" Target="../media/image7.emf"/><Relationship Id="rId2" Type="http://schemas.openxmlformats.org/officeDocument/2006/relationships/oleObject" Target="../embeddings/oleObject3.bin"/><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vmlDrawing" Target="../drawings/vmlDrawing4.vml"/><Relationship Id="rId4" Type="http://schemas.openxmlformats.org/officeDocument/2006/relationships/slideLayout" Target="../slideLayouts/slideLayout3.xml"/><Relationship Id="rId3" Type="http://schemas.openxmlformats.org/officeDocument/2006/relationships/image" Target="../media/image8.emf"/><Relationship Id="rId2" Type="http://schemas.openxmlformats.org/officeDocument/2006/relationships/oleObject" Target="../embeddings/oleObject4.bin"/><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tags" Target="../tags/tag1.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3.xml"/><Relationship Id="rId2" Type="http://schemas.openxmlformats.org/officeDocument/2006/relationships/tags" Target="../tags/tag13.xml"/><Relationship Id="rId1"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8.xml.rels><?xml version="1.0" encoding="UTF-8" standalone="yes"?>
<Relationships xmlns="http://schemas.openxmlformats.org/package/2006/relationships"><Relationship Id="rId6" Type="http://schemas.openxmlformats.org/officeDocument/2006/relationships/notesSlide" Target="../notesSlides/notesSlide48.xml"/><Relationship Id="rId5" Type="http://schemas.openxmlformats.org/officeDocument/2006/relationships/vmlDrawing" Target="../drawings/vmlDrawing5.vml"/><Relationship Id="rId4" Type="http://schemas.openxmlformats.org/officeDocument/2006/relationships/slideLayout" Target="../slideLayouts/slideLayout3.xml"/><Relationship Id="rId3" Type="http://schemas.openxmlformats.org/officeDocument/2006/relationships/image" Target="../media/image9.emf"/><Relationship Id="rId2" Type="http://schemas.openxmlformats.org/officeDocument/2006/relationships/oleObject" Target="../embeddings/oleObject5.bin"/><Relationship Id="rId1"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6" Type="http://schemas.openxmlformats.org/officeDocument/2006/relationships/notesSlide" Target="../notesSlides/notesSlide50.xml"/><Relationship Id="rId5" Type="http://schemas.openxmlformats.org/officeDocument/2006/relationships/vmlDrawing" Target="../drawings/vmlDrawing6.vml"/><Relationship Id="rId4" Type="http://schemas.openxmlformats.org/officeDocument/2006/relationships/slideLayout" Target="../slideLayouts/slideLayout3.xml"/><Relationship Id="rId3" Type="http://schemas.openxmlformats.org/officeDocument/2006/relationships/image" Target="../media/image10.emf"/><Relationship Id="rId2" Type="http://schemas.openxmlformats.org/officeDocument/2006/relationships/oleObject" Target="../embeddings/oleObject6.bin"/><Relationship Id="rId1"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54.xml"/><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59.xml"/><Relationship Id="rId3" Type="http://schemas.openxmlformats.org/officeDocument/2006/relationships/slideLayout" Target="../slideLayouts/slideLayout3.xml"/><Relationship Id="rId2" Type="http://schemas.openxmlformats.org/officeDocument/2006/relationships/tags" Target="../tags/tag15.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image" Target="../media/image2.png"/></Relationships>
</file>

<file path=ppt/slides/_rels/slide60.xml.rels><?xml version="1.0" encoding="UTF-8" standalone="yes"?>
<Relationships xmlns="http://schemas.openxmlformats.org/package/2006/relationships"><Relationship Id="rId4" Type="http://schemas.openxmlformats.org/officeDocument/2006/relationships/notesSlide" Target="../notesSlides/notesSlide60.xml"/><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image" Target="../media/image2.png"/></Relationships>
</file>

<file path=ppt/slides/_rels/slide61.xml.rels><?xml version="1.0" encoding="UTF-8" standalone="yes"?>
<Relationships xmlns="http://schemas.openxmlformats.org/package/2006/relationships"><Relationship Id="rId4" Type="http://schemas.openxmlformats.org/officeDocument/2006/relationships/notesSlide" Target="../notesSlides/notesSlide61.xml"/><Relationship Id="rId3"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1" name="曲线"/>
          <p:cNvSpPr/>
          <p:nvPr/>
        </p:nvSpPr>
        <p:spPr>
          <a:xfrm>
            <a:off x="2" y="6081451"/>
            <a:ext cx="12191999" cy="807075"/>
          </a:xfrm>
          <a:custGeom>
            <a:avLst/>
            <a:gdLst>
              <a:gd name="T1" fmla="*/ 0 w 21600"/>
              <a:gd name="T2" fmla="*/ 0 h 21600"/>
              <a:gd name="T3" fmla="*/ 21600 w 21600"/>
              <a:gd name="T4" fmla="*/ 21600 h 21600"/>
            </a:gdLst>
            <a:ahLst/>
            <a:cxnLst/>
            <a:rect l="T1" t="T2" r="T3" b="T4"/>
            <a:pathLst>
              <a:path w="21600" h="21600">
                <a:moveTo>
                  <a:pt x="10800" y="0"/>
                </a:moveTo>
                <a:cubicBezTo>
                  <a:pt x="14876" y="0"/>
                  <a:pt x="18611" y="3413"/>
                  <a:pt x="21500" y="9096"/>
                </a:cubicBezTo>
                <a:lnTo>
                  <a:pt x="21599" y="9231"/>
                </a:lnTo>
                <a:lnTo>
                  <a:pt x="21599" y="21600"/>
                </a:lnTo>
                <a:lnTo>
                  <a:pt x="0" y="21600"/>
                </a:lnTo>
                <a:lnTo>
                  <a:pt x="0" y="9231"/>
                </a:lnTo>
                <a:lnTo>
                  <a:pt x="65" y="9096"/>
                </a:lnTo>
                <a:cubicBezTo>
                  <a:pt x="2982" y="3413"/>
                  <a:pt x="6719" y="0"/>
                  <a:pt x="10800" y="0"/>
                </a:cubicBezTo>
                <a:close/>
              </a:path>
            </a:pathLst>
          </a:custGeom>
          <a:solidFill>
            <a:srgbClr val="00AAB7"/>
          </a:solidFill>
          <a:ln w="12700" cap="flat" cmpd="sng">
            <a:noFill/>
            <a:prstDash val="solid"/>
            <a:round/>
          </a:ln>
        </p:spPr>
        <p:txBody>
          <a:bodyPr rtlCol="0" anchor="ctr"/>
          <a:lstStyle/>
          <a:p>
            <a:pPr algn="ctr"/>
          </a:p>
        </p:txBody>
      </p:sp>
      <p:sp>
        <p:nvSpPr>
          <p:cNvPr id="33" name="矩形"/>
          <p:cNvSpPr/>
          <p:nvPr/>
        </p:nvSpPr>
        <p:spPr>
          <a:xfrm>
            <a:off x="1327785" y="1632585"/>
            <a:ext cx="9537701" cy="252793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20000"/>
              </a:lnSpc>
              <a:spcBef>
                <a:spcPts val="0"/>
              </a:spcBef>
              <a:spcAft>
                <a:spcPts val="0"/>
              </a:spcAft>
              <a:buNone/>
            </a:pPr>
            <a:r>
              <a:rPr lang="zh-CN" altLang="en-US" sz="6600" b="0" i="0" u="none" strike="noStrike" kern="1200" cap="none" spc="0" baseline="0" dirty="0">
                <a:solidFill>
                  <a:schemeClr val="accent1"/>
                </a:solidFill>
                <a:latin typeface="微软雅黑" panose="020B0503020204020204" charset="-122"/>
                <a:ea typeface="微软雅黑" panose="020B0503020204020204" charset="-122"/>
                <a:cs typeface="经典综艺体简" pitchFamily="49" charset="-122"/>
              </a:rPr>
              <a:t>第七章</a:t>
            </a:r>
            <a:br>
              <a:rPr lang="zh-CN" altLang="en-US" sz="6600" b="0" i="0" u="none" strike="noStrike" kern="1200" cap="none" spc="0" baseline="0" dirty="0">
                <a:solidFill>
                  <a:schemeClr val="accent1"/>
                </a:solidFill>
                <a:latin typeface="微软雅黑" panose="020B0503020204020204" charset="-122"/>
                <a:ea typeface="微软雅黑" panose="020B0503020204020204" charset="-122"/>
                <a:cs typeface="经典综艺体简" pitchFamily="49" charset="-122"/>
              </a:rPr>
            </a:br>
            <a:r>
              <a:rPr lang="zh-CN" altLang="en-US" sz="6600" b="0" i="0" u="none" strike="noStrike" kern="1200" cap="none" spc="0" baseline="0" dirty="0">
                <a:solidFill>
                  <a:schemeClr val="accent1"/>
                </a:solidFill>
                <a:latin typeface="微软雅黑" panose="020B0503020204020204" charset="-122"/>
                <a:ea typeface="微软雅黑" panose="020B0503020204020204" charset="-122"/>
                <a:cs typeface="经典综艺体简" pitchFamily="49" charset="-122"/>
              </a:rPr>
              <a:t>税收征收管理法律制度</a:t>
            </a:r>
            <a:endParaRPr lang="zh-CN" altLang="en-US" sz="4400" b="0" i="0" u="none" strike="noStrike" kern="1200" cap="none" spc="0" baseline="0" dirty="0">
              <a:solidFill>
                <a:schemeClr val="accent1"/>
              </a:solidFill>
              <a:latin typeface="微软雅黑" panose="020B0503020204020204" charset="-122"/>
              <a:ea typeface="微软雅黑" panose="020B0503020204020204" charset="-122"/>
              <a:cs typeface="经典综艺体简" pitchFamily="49" charset="-122"/>
            </a:endParaRPr>
          </a:p>
        </p:txBody>
      </p:sp>
      <p:pic>
        <p:nvPicPr>
          <p:cNvPr id="34" name="图片"/>
          <p:cNvPicPr>
            <a:picLocks noChangeAspect="1"/>
          </p:cNvPicPr>
          <p:nvPr/>
        </p:nvPicPr>
        <p:blipFill>
          <a:blip r:embed="rId2" cstate="print"/>
          <a:stretch>
            <a:fillRect/>
          </a:stretch>
        </p:blipFill>
        <p:spPr>
          <a:xfrm>
            <a:off x="1884363" y="4457202"/>
            <a:ext cx="8423276" cy="1766599"/>
          </a:xfrm>
          <a:prstGeom prst="rect">
            <a:avLst/>
          </a:prstGeom>
          <a:noFill/>
          <a:ln w="9525" cap="flat" cmpd="sng">
            <a:noFill/>
            <a:prstDash val="solid"/>
            <a:miter/>
          </a:ln>
        </p:spPr>
      </p:pic>
      <p:pic>
        <p:nvPicPr>
          <p:cNvPr id="35" name="图片"/>
          <p:cNvPicPr>
            <a:picLocks noChangeAspect="1"/>
          </p:cNvPicPr>
          <p:nvPr/>
        </p:nvPicPr>
        <p:blipFill>
          <a:blip r:embed="rId3" cstate="print"/>
          <a:srcRect l="11967" r="12120" b="40133"/>
          <a:stretch>
            <a:fillRect/>
          </a:stretch>
        </p:blipFill>
        <p:spPr>
          <a:xfrm>
            <a:off x="-19050" y="6083268"/>
            <a:ext cx="12205508" cy="811017"/>
          </a:xfrm>
          <a:prstGeom prst="rect">
            <a:avLst/>
          </a:prstGeom>
          <a:noFill/>
          <a:ln w="9525" cap="flat" cmpd="sng">
            <a:noFill/>
            <a:prstDash val="solid"/>
            <a:miter/>
          </a:ln>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0-#ppt_w/2"/>
                                          </p:val>
                                        </p:tav>
                                        <p:tav tm="100000">
                                          <p:val>
                                            <p:strVal val="#ppt_x"/>
                                          </p:val>
                                        </p:tav>
                                      </p:tavLst>
                                    </p:anim>
                                    <p:anim calcmode="lin" valueType="num">
                                      <p:cBhvr additive="base">
                                        <p:cTn id="14" dur="500" fill="hold"/>
                                        <p:tgtEl>
                                          <p:spTgt spid="33"/>
                                        </p:tgtEl>
                                        <p:attrNameLst>
                                          <p:attrName>ppt_y</p:attrName>
                                        </p:attrNameLst>
                                      </p:cBhvr>
                                      <p:tavLst>
                                        <p:tav tm="0">
                                          <p:val>
                                            <p:strVal val="#ppt_y"/>
                                          </p:val>
                                        </p:tav>
                                        <p:tav tm="100000">
                                          <p:val>
                                            <p:strVal val="#ppt_y"/>
                                          </p:val>
                                        </p:tav>
                                      </p:tavLst>
                                    </p:anim>
                                  </p:childTnLst>
                                </p:cTn>
                              </p:par>
                            </p:childTnLst>
                          </p:cTn>
                        </p:par>
                        <p:par>
                          <p:cTn id="15" fill="hold">
                            <p:stCondLst>
                              <p:cond delay="1100"/>
                            </p:stCondLst>
                            <p:childTnLst>
                              <p:par>
                                <p:cTn id="16" presetID="26" presetClass="emph" presetSubtype="0" fill="hold" grpId="1" nodeType="afterEffect">
                                  <p:stCondLst>
                                    <p:cond delay="0"/>
                                  </p:stCondLst>
                                  <p:iterate type="lt">
                                    <p:tmPct val="10000"/>
                                  </p:iterate>
                                  <p:childTnLst>
                                    <p:animEffect transition="out" filter="fade">
                                      <p:cBhvr>
                                        <p:cTn id="17" dur="500" tmFilter="0, 0; .2, .5; .8, .5; 1, 0"/>
                                        <p:tgtEl>
                                          <p:spTgt spid="33"/>
                                        </p:tgtEl>
                                      </p:cBhvr>
                                    </p:animEffect>
                                    <p:animScale>
                                      <p:cBhvr>
                                        <p:cTn id="18" dur="25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09" name="椭圆"/>
          <p:cNvSpPr/>
          <p:nvPr/>
        </p:nvSpPr>
        <p:spPr>
          <a:xfrm>
            <a:off x="5082443" y="1149061"/>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1710" name="矩形"/>
          <p:cNvSpPr/>
          <p:nvPr/>
        </p:nvSpPr>
        <p:spPr>
          <a:xfrm>
            <a:off x="5234934" y="3413759"/>
            <a:ext cx="1724933" cy="591502"/>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zh-CN" altLang="en-US"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税务管理</a:t>
            </a: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endParaRPr lang="zh-CN" altLang="en-US" sz="22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1711" name="矩形"/>
          <p:cNvSpPr/>
          <p:nvPr/>
        </p:nvSpPr>
        <p:spPr>
          <a:xfrm>
            <a:off x="5086455" y="1832499"/>
            <a:ext cx="1972436"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ctr" fontAlgn="auto">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第二节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09"/>
                                        </p:tgtEl>
                                        <p:attrNameLst>
                                          <p:attrName>style.visibility</p:attrName>
                                        </p:attrNameLst>
                                      </p:cBhvr>
                                      <p:to>
                                        <p:strVal val="visible"/>
                                      </p:to>
                                    </p:set>
                                    <p:anim calcmode="lin" valueType="num">
                                      <p:cBhvr>
                                        <p:cTn id="7" dur="500" fill="hold"/>
                                        <p:tgtEl>
                                          <p:spTgt spid="1709"/>
                                        </p:tgtEl>
                                        <p:attrNameLst>
                                          <p:attrName>ppt_w</p:attrName>
                                        </p:attrNameLst>
                                      </p:cBhvr>
                                      <p:tavLst>
                                        <p:tav tm="0">
                                          <p:val>
                                            <p:fltVal val="0"/>
                                          </p:val>
                                        </p:tav>
                                        <p:tav tm="100000">
                                          <p:val>
                                            <p:strVal val="#ppt_w"/>
                                          </p:val>
                                        </p:tav>
                                      </p:tavLst>
                                    </p:anim>
                                    <p:anim calcmode="lin" valueType="num">
                                      <p:cBhvr>
                                        <p:cTn id="8" dur="500" fill="hold"/>
                                        <p:tgtEl>
                                          <p:spTgt spid="1709"/>
                                        </p:tgtEl>
                                        <p:attrNameLst>
                                          <p:attrName>ppt_h</p:attrName>
                                        </p:attrNameLst>
                                      </p:cBhvr>
                                      <p:tavLst>
                                        <p:tav tm="0">
                                          <p:val>
                                            <p:fltVal val="0"/>
                                          </p:val>
                                        </p:tav>
                                        <p:tav tm="100000">
                                          <p:val>
                                            <p:strVal val="#ppt_h"/>
                                          </p:val>
                                        </p:tav>
                                      </p:tavLst>
                                    </p:anim>
                                    <p:animEffect transition="in" filter="fade">
                                      <p:cBhvr>
                                        <p:cTn id="9" dur="500"/>
                                        <p:tgtEl>
                                          <p:spTgt spid="1709"/>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711"/>
                                        </p:tgtEl>
                                        <p:attrNameLst>
                                          <p:attrName>style.visibility</p:attrName>
                                        </p:attrNameLst>
                                      </p:cBhvr>
                                      <p:to>
                                        <p:strVal val="visible"/>
                                      </p:to>
                                    </p:set>
                                    <p:animEffect transition="in" filter="fade">
                                      <p:cBhvr>
                                        <p:cTn id="13" dur="500"/>
                                        <p:tgtEl>
                                          <p:spTgt spid="1711"/>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1710"/>
                                        </p:tgtEl>
                                        <p:attrNameLst>
                                          <p:attrName>style.visibility</p:attrName>
                                        </p:attrNameLst>
                                      </p:cBhvr>
                                      <p:to>
                                        <p:strVal val="visible"/>
                                      </p:to>
                                    </p:set>
                                    <p:animEffect transition="in" filter="fade">
                                      <p:cBhvr>
                                        <p:cTn id="17" dur="1000"/>
                                        <p:tgtEl>
                                          <p:spTgt spid="1710"/>
                                        </p:tgtEl>
                                      </p:cBhvr>
                                    </p:animEffect>
                                    <p:anim calcmode="lin" valueType="num">
                                      <p:cBhvr>
                                        <p:cTn id="18" dur="1000" fill="hold"/>
                                        <p:tgtEl>
                                          <p:spTgt spid="1710"/>
                                        </p:tgtEl>
                                        <p:attrNameLst>
                                          <p:attrName>ppt_x</p:attrName>
                                        </p:attrNameLst>
                                      </p:cBhvr>
                                      <p:tavLst>
                                        <p:tav tm="0">
                                          <p:val>
                                            <p:strVal val="#ppt_x"/>
                                          </p:val>
                                        </p:tav>
                                        <p:tav tm="100000">
                                          <p:val>
                                            <p:strVal val="#ppt_x"/>
                                          </p:val>
                                        </p:tav>
                                      </p:tavLst>
                                    </p:anim>
                                    <p:anim calcmode="lin" valueType="num">
                                      <p:cBhvr>
                                        <p:cTn id="19" dur="1000" fill="hold"/>
                                        <p:tgtEl>
                                          <p:spTgt spid="171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1710"/>
                                        </p:tgtEl>
                                      </p:cBhvr>
                                    </p:animEffect>
                                    <p:animScale>
                                      <p:cBhvr>
                                        <p:cTn id="23" dur="250" autoRev="1" fill="hold"/>
                                        <p:tgtEl>
                                          <p:spTgt spid="17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9" grpId="0" animBg="1"/>
      <p:bldP spid="1710" grpId="0"/>
      <p:bldP spid="1710" grpId="1"/>
      <p:bldP spid="17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4" name="矩形"/>
          <p:cNvSpPr/>
          <p:nvPr/>
        </p:nvSpPr>
        <p:spPr>
          <a:xfrm>
            <a:off x="1424940" y="304800"/>
            <a:ext cx="328993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考点１：税务登记</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282065" y="1225550"/>
            <a:ext cx="6154420" cy="601980"/>
            <a:chOff x="2019" y="1930"/>
            <a:chExt cx="9692" cy="948"/>
          </a:xfrm>
        </p:grpSpPr>
        <p:sp>
          <p:nvSpPr>
            <p:cNvPr id="136" name="圆角矩形"/>
            <p:cNvSpPr/>
            <p:nvPr/>
          </p:nvSpPr>
          <p:spPr>
            <a:xfrm>
              <a:off x="2019" y="1941"/>
              <a:ext cx="9693"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37" name="流程图: 离页连接符"/>
            <p:cNvSpPr/>
            <p:nvPr/>
          </p:nvSpPr>
          <p:spPr>
            <a:xfrm>
              <a:off x="2529" y="1930"/>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38" name="矩形"/>
            <p:cNvSpPr/>
            <p:nvPr/>
          </p:nvSpPr>
          <p:spPr>
            <a:xfrm>
              <a:off x="4314" y="1998"/>
              <a:ext cx="7023"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税务登记主管机关与申请人</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1712" name="对象"/>
          <p:cNvGraphicFramePr>
            <a:graphicFrameLocks noChangeAspect="1"/>
          </p:cNvGraphicFramePr>
          <p:nvPr/>
        </p:nvGraphicFramePr>
        <p:xfrm>
          <a:off x="1282065" y="2081687"/>
          <a:ext cx="9503432" cy="3833952"/>
        </p:xfrm>
        <a:graphic>
          <a:graphicData uri="http://schemas.openxmlformats.org/presentationml/2006/ole">
            <mc:AlternateContent xmlns:mc="http://schemas.openxmlformats.org/markup-compatibility/2006">
              <mc:Choice xmlns:v="urn:schemas-microsoft-com:vml" Requires="v">
                <p:oleObj spid="_x0000_s19459" name="package" r:id="rId2" imgW="6222365" imgH="2508885" progId="package">
                  <p:embed/>
                </p:oleObj>
              </mc:Choice>
              <mc:Fallback>
                <p:oleObj name="package" r:id="rId2" imgW="6222365" imgH="2508885" progId="package">
                  <p:embed/>
                  <p:pic>
                    <p:nvPicPr>
                      <p:cNvPr id="0" name="对象"/>
                      <p:cNvPicPr>
                        <a:picLocks noChangeAspect="1"/>
                      </p:cNvPicPr>
                      <p:nvPr/>
                    </p:nvPicPr>
                    <p:blipFill>
                      <a:blip r:embed="rId3" cstate="print"/>
                      <a:stretch>
                        <a:fillRect/>
                      </a:stretch>
                    </p:blipFill>
                    <p:spPr>
                      <a:xfrm>
                        <a:off x="1282065" y="2081687"/>
                        <a:ext cx="9503432" cy="3833952"/>
                      </a:xfrm>
                      <a:prstGeom prst="rect">
                        <a:avLst/>
                      </a:prstGeom>
                      <a:noFill/>
                      <a:ln w="9525" cap="flat" cmpd="sng">
                        <a:noFill/>
                        <a:prstDash val="solid"/>
                        <a:miter/>
                      </a:ln>
                    </p:spPr>
                  </p:pic>
                </p:oleObj>
              </mc:Fallback>
            </mc:AlternateContent>
          </a:graphicData>
        </a:graphic>
      </p:graphicFrame>
      <p:sp>
        <p:nvSpPr>
          <p:cNvPr id="1713" name="文本框"/>
          <p:cNvSpPr txBox="1"/>
          <p:nvPr/>
        </p:nvSpPr>
        <p:spPr>
          <a:xfrm>
            <a:off x="1285855" y="6035957"/>
            <a:ext cx="8911343"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【提示】负有扣缴税款义务的扣缴义务人（国家机关除外），应当办理扣缴税款登记。</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712"/>
                                        </p:tgtEl>
                                        <p:attrNameLst>
                                          <p:attrName>style.visibility</p:attrName>
                                        </p:attrNameLst>
                                      </p:cBhvr>
                                      <p:to>
                                        <p:strVal val="visible"/>
                                      </p:to>
                                    </p:set>
                                    <p:animEffect transition="in" filter="barn(inVertical)">
                                      <p:cBhvr>
                                        <p:cTn id="13" dur="500"/>
                                        <p:tgtEl>
                                          <p:spTgt spid="171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713"/>
                                        </p:tgtEl>
                                        <p:attrNameLst>
                                          <p:attrName>style.visibility</p:attrName>
                                        </p:attrNameLst>
                                      </p:cBhvr>
                                      <p:to>
                                        <p:strVal val="visible"/>
                                      </p:to>
                                    </p:set>
                                    <p:anim calcmode="lin" valueType="num">
                                      <p:cBhvr additive="base">
                                        <p:cTn id="18" dur="500"/>
                                        <p:tgtEl>
                                          <p:spTgt spid="1713"/>
                                        </p:tgtEl>
                                        <p:attrNameLst>
                                          <p:attrName>ppt_y</p:attrName>
                                        </p:attrNameLst>
                                      </p:cBhvr>
                                      <p:tavLst>
                                        <p:tav tm="0">
                                          <p:val>
                                            <p:strVal val="#ppt_y+#ppt_h*1.125000"/>
                                          </p:val>
                                        </p:tav>
                                        <p:tav tm="100000">
                                          <p:val>
                                            <p:strVal val="#ppt_y"/>
                                          </p:val>
                                        </p:tav>
                                      </p:tavLst>
                                    </p:anim>
                                    <p:animEffect transition="in" filter="wipe(up)">
                                      <p:cBhvr>
                                        <p:cTn id="19" dur="500"/>
                                        <p:tgtEl>
                                          <p:spTgt spid="1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3" grpId="0"/>
      <p:bldP spid="1713"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492250" y="1645285"/>
            <a:ext cx="6154420" cy="601980"/>
            <a:chOff x="2350" y="2591"/>
            <a:chExt cx="9692" cy="948"/>
          </a:xfrm>
        </p:grpSpPr>
        <p:sp>
          <p:nvSpPr>
            <p:cNvPr id="1714" name="圆角矩形"/>
            <p:cNvSpPr/>
            <p:nvPr/>
          </p:nvSpPr>
          <p:spPr>
            <a:xfrm>
              <a:off x="2350" y="2602"/>
              <a:ext cx="9693"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715" name="流程图: 离页连接符"/>
            <p:cNvSpPr/>
            <p:nvPr/>
          </p:nvSpPr>
          <p:spPr>
            <a:xfrm>
              <a:off x="2860" y="2591"/>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716" name="矩形"/>
            <p:cNvSpPr/>
            <p:nvPr/>
          </p:nvSpPr>
          <p:spPr>
            <a:xfrm>
              <a:off x="4645" y="2659"/>
              <a:ext cx="6995"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“多证合一”登记制度改革</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717" name="矩形"/>
          <p:cNvSpPr/>
          <p:nvPr/>
        </p:nvSpPr>
        <p:spPr>
          <a:xfrm>
            <a:off x="1424940" y="304800"/>
            <a:ext cx="3289934"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考点１：税务登记</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718" name="文本框"/>
          <p:cNvSpPr txBox="1"/>
          <p:nvPr/>
        </p:nvSpPr>
        <p:spPr>
          <a:xfrm>
            <a:off x="1282065" y="2476462"/>
            <a:ext cx="9573468" cy="24917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证合一”是指在“五证合一”的基础上，将其他登记、备案等有关事项和各类证照进一步整合到营业执照上。使营业执照成为企业唯一的“身份证”，使统一社会信用代码成为企业唯一的身份代码，实现企业“一照一码”走天下。</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【提示】“五证合一”中的“五证”是指：① 工商营业执照；② 组织机构代码证；③ 税务登记证；④ 社会保险登记证；⑤ 统计登记证。</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718"/>
                                        </p:tgtEl>
                                        <p:attrNameLst>
                                          <p:attrName>style.visibility</p:attrName>
                                        </p:attrNameLst>
                                      </p:cBhvr>
                                      <p:to>
                                        <p:strVal val="visible"/>
                                      </p:to>
                                    </p:set>
                                    <p:anim calcmode="lin" valueType="num">
                                      <p:cBhvr additive="base">
                                        <p:cTn id="13" dur="500"/>
                                        <p:tgtEl>
                                          <p:spTgt spid="1718"/>
                                        </p:tgtEl>
                                        <p:attrNameLst>
                                          <p:attrName>ppt_y</p:attrName>
                                        </p:attrNameLst>
                                      </p:cBhvr>
                                      <p:tavLst>
                                        <p:tav tm="0">
                                          <p:val>
                                            <p:strVal val="#ppt_y+#ppt_h*1.125000"/>
                                          </p:val>
                                        </p:tav>
                                        <p:tav tm="100000">
                                          <p:val>
                                            <p:strVal val="#ppt_y"/>
                                          </p:val>
                                        </p:tav>
                                      </p:tavLst>
                                    </p:anim>
                                    <p:animEffect transition="in" filter="wipe(up)">
                                      <p:cBhvr>
                                        <p:cTn id="14" dur="500"/>
                                        <p:tgtEl>
                                          <p:spTgt spid="1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8" grpId="0"/>
      <p:bldP spid="1718"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5" name="矩形"/>
          <p:cNvSpPr/>
          <p:nvPr/>
        </p:nvSpPr>
        <p:spPr>
          <a:xfrm>
            <a:off x="1424940" y="304800"/>
            <a:ext cx="437401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考点２：账簿和凭证管理</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719" name="文本框"/>
          <p:cNvSpPr txBox="1"/>
          <p:nvPr/>
        </p:nvSpPr>
        <p:spPr>
          <a:xfrm>
            <a:off x="4086162" y="1600175"/>
            <a:ext cx="3891183"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账簿设置期限和税务资料的保存期限</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720" name="对象"/>
          <p:cNvGraphicFramePr>
            <a:graphicFrameLocks noChangeAspect="1"/>
          </p:cNvGraphicFramePr>
          <p:nvPr/>
        </p:nvGraphicFramePr>
        <p:xfrm>
          <a:off x="1116649" y="2278542"/>
          <a:ext cx="10180185" cy="2479963"/>
        </p:xfrm>
        <a:graphic>
          <a:graphicData uri="http://schemas.openxmlformats.org/presentationml/2006/ole">
            <mc:AlternateContent xmlns:mc="http://schemas.openxmlformats.org/markup-compatibility/2006">
              <mc:Choice xmlns:v="urn:schemas-microsoft-com:vml" Requires="v">
                <p:oleObj spid="_x0000_s19459" name="package" r:id="rId2" imgW="6144260" imgH="1505585" progId="package">
                  <p:embed/>
                </p:oleObj>
              </mc:Choice>
              <mc:Fallback>
                <p:oleObj name="package" r:id="rId2" imgW="6144260" imgH="1505585" progId="package">
                  <p:embed/>
                  <p:pic>
                    <p:nvPicPr>
                      <p:cNvPr id="0" name="对象"/>
                      <p:cNvPicPr>
                        <a:picLocks noChangeAspect="1"/>
                      </p:cNvPicPr>
                      <p:nvPr/>
                    </p:nvPicPr>
                    <p:blipFill>
                      <a:blip r:embed="rId3" cstate="print"/>
                      <a:stretch>
                        <a:fillRect/>
                      </a:stretch>
                    </p:blipFill>
                    <p:spPr>
                      <a:xfrm>
                        <a:off x="1116649" y="2278542"/>
                        <a:ext cx="10180185" cy="2479963"/>
                      </a:xfrm>
                      <a:prstGeom prst="rect">
                        <a:avLst/>
                      </a:prstGeom>
                      <a:noFill/>
                      <a:ln w="9525" cap="flat" cmpd="sng">
                        <a:noFill/>
                        <a:prstDash val="solid"/>
                        <a:miter/>
                      </a:ln>
                    </p:spPr>
                  </p:pic>
                </p:oleObj>
              </mc:Fallback>
            </mc:AlternateContent>
          </a:graphicData>
        </a:graphic>
      </p:graphicFrame>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19"/>
                                        </p:tgtEl>
                                        <p:attrNameLst>
                                          <p:attrName>style.visibility</p:attrName>
                                        </p:attrNameLst>
                                      </p:cBhvr>
                                      <p:to>
                                        <p:strVal val="visible"/>
                                      </p:to>
                                    </p:set>
                                    <p:anim calcmode="lin" valueType="num">
                                      <p:cBhvr additive="base">
                                        <p:cTn id="7" dur="500"/>
                                        <p:tgtEl>
                                          <p:spTgt spid="1719"/>
                                        </p:tgtEl>
                                        <p:attrNameLst>
                                          <p:attrName>ppt_y</p:attrName>
                                        </p:attrNameLst>
                                      </p:cBhvr>
                                      <p:tavLst>
                                        <p:tav tm="0">
                                          <p:val>
                                            <p:strVal val="#ppt_y+#ppt_h*1.125000"/>
                                          </p:val>
                                        </p:tav>
                                        <p:tav tm="100000">
                                          <p:val>
                                            <p:strVal val="#ppt_y"/>
                                          </p:val>
                                        </p:tav>
                                      </p:tavLst>
                                    </p:anim>
                                    <p:animEffect transition="in" filter="wipe(up)">
                                      <p:cBhvr>
                                        <p:cTn id="8" dur="500"/>
                                        <p:tgtEl>
                                          <p:spTgt spid="1719"/>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720"/>
                                        </p:tgtEl>
                                        <p:attrNameLst>
                                          <p:attrName>style.visibility</p:attrName>
                                        </p:attrNameLst>
                                      </p:cBhvr>
                                      <p:to>
                                        <p:strVal val="visible"/>
                                      </p:to>
                                    </p:set>
                                    <p:animEffect transition="in" filter="barn(inVertical)">
                                      <p:cBhvr>
                                        <p:cTn id="13" dur="500"/>
                                        <p:tgtEl>
                                          <p:spTgt spid="1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9" grpId="0"/>
      <p:bldP spid="1719"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21" name="矩形"/>
          <p:cNvSpPr/>
          <p:nvPr/>
        </p:nvSpPr>
        <p:spPr>
          <a:xfrm>
            <a:off x="1424940" y="304800"/>
            <a:ext cx="4374016"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考点２：账簿和凭证管理</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498600" y="1252220"/>
            <a:ext cx="8670290" cy="542290"/>
            <a:chOff x="2360" y="1972"/>
            <a:chExt cx="13654" cy="854"/>
          </a:xfrm>
        </p:grpSpPr>
        <p:sp>
          <p:nvSpPr>
            <p:cNvPr id="1722" name="矩形"/>
            <p:cNvSpPr/>
            <p:nvPr/>
          </p:nvSpPr>
          <p:spPr>
            <a:xfrm>
              <a:off x="2472" y="2022"/>
              <a:ext cx="13145" cy="7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纳税人和扣缴义务人设置账簿的期限、涉税资料的保存期限</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1723" name="剪去对角的矩形"/>
            <p:cNvSpPr/>
            <p:nvPr/>
          </p:nvSpPr>
          <p:spPr>
            <a:xfrm>
              <a:off x="2360" y="1972"/>
              <a:ext cx="13654" cy="855"/>
            </a:xfrm>
            <a:prstGeom prst="snip2DiagRect">
              <a:avLst>
                <a:gd name="adj1" fmla="val 0"/>
                <a:gd name="adj2" fmla="val 16925"/>
              </a:avLst>
            </a:prstGeom>
            <a:noFill/>
            <a:ln w="25400" cap="flat" cmpd="sng">
              <a:solidFill>
                <a:srgbClr val="4BACC6"/>
              </a:solidFill>
              <a:prstDash val="solid"/>
              <a:round/>
            </a:ln>
          </p:spPr>
          <p:txBody>
            <a:bodyPr rtlCol="0" anchor="ctr"/>
            <a:lstStyle/>
            <a:p>
              <a:pPr algn="ctr"/>
            </a:p>
          </p:txBody>
        </p:sp>
      </p:grpSp>
      <p:sp>
        <p:nvSpPr>
          <p:cNvPr id="1726" name="文本框"/>
          <p:cNvSpPr txBox="1"/>
          <p:nvPr/>
        </p:nvSpPr>
        <p:spPr>
          <a:xfrm>
            <a:off x="758066" y="1916177"/>
            <a:ext cx="10771490"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单选</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从事生产、经营的纳税人应当自领取营业执照或者发生纳税义务之日起（   ）日内，按照国家有关规定设置账簿。</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5		B</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10		C</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15		D</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30</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27" name="文本框"/>
          <p:cNvSpPr txBox="1"/>
          <p:nvPr/>
        </p:nvSpPr>
        <p:spPr>
          <a:xfrm rot="21600000" flipH="1">
            <a:off x="8032814" y="2777896"/>
            <a:ext cx="1356639"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28" name="文本框"/>
          <p:cNvSpPr txBox="1"/>
          <p:nvPr/>
        </p:nvSpPr>
        <p:spPr>
          <a:xfrm>
            <a:off x="758066" y="3339302"/>
            <a:ext cx="10643745"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多选】根据税收征收管理法律制度的规定，下列财务资料中，除另有规定外，至少要保存10年的有（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．完税凭证	B．发票　　　　　C．发票的存根联	D．发票登记簿</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29" name="文本框"/>
          <p:cNvSpPr txBox="1"/>
          <p:nvPr/>
        </p:nvSpPr>
        <p:spPr>
          <a:xfrm>
            <a:off x="9321471" y="4212787"/>
            <a:ext cx="1522295"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30" name="文本框"/>
          <p:cNvSpPr txBox="1"/>
          <p:nvPr/>
        </p:nvSpPr>
        <p:spPr>
          <a:xfrm>
            <a:off x="754991" y="4837792"/>
            <a:ext cx="10643745"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【拓展</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单选</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扣缴义务人应当自法律规定的扣缴义务发生之日起（   ）内，按照所代扣、代收的税种，分别设置代扣代缴、代收代缴税款账簿。</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10日	B</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15日		C</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20日		D</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30日</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31" name="文本框"/>
          <p:cNvSpPr txBox="1"/>
          <p:nvPr/>
        </p:nvSpPr>
        <p:spPr>
          <a:xfrm>
            <a:off x="9321757" y="5782398"/>
            <a:ext cx="1522295"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726"/>
                                        </p:tgtEl>
                                        <p:attrNameLst>
                                          <p:attrName>style.visibility</p:attrName>
                                        </p:attrNameLst>
                                      </p:cBhvr>
                                      <p:to>
                                        <p:strVal val="visible"/>
                                      </p:to>
                                    </p:set>
                                    <p:anim calcmode="lin" valueType="num">
                                      <p:cBhvr additive="base">
                                        <p:cTn id="13" dur="500"/>
                                        <p:tgtEl>
                                          <p:spTgt spid="1726"/>
                                        </p:tgtEl>
                                        <p:attrNameLst>
                                          <p:attrName>ppt_y</p:attrName>
                                        </p:attrNameLst>
                                      </p:cBhvr>
                                      <p:tavLst>
                                        <p:tav tm="0">
                                          <p:val>
                                            <p:strVal val="#ppt_y+#ppt_h*1.125000"/>
                                          </p:val>
                                        </p:tav>
                                        <p:tav tm="100000">
                                          <p:val>
                                            <p:strVal val="#ppt_y"/>
                                          </p:val>
                                        </p:tav>
                                      </p:tavLst>
                                    </p:anim>
                                    <p:animEffect transition="in" filter="wipe(up)">
                                      <p:cBhvr>
                                        <p:cTn id="14" dur="500"/>
                                        <p:tgtEl>
                                          <p:spTgt spid="172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727"/>
                                        </p:tgtEl>
                                        <p:attrNameLst>
                                          <p:attrName>style.visibility</p:attrName>
                                        </p:attrNameLst>
                                      </p:cBhvr>
                                      <p:to>
                                        <p:strVal val="visible"/>
                                      </p:to>
                                    </p:set>
                                    <p:anim calcmode="lin" valueType="num">
                                      <p:cBhvr additive="base">
                                        <p:cTn id="19" dur="500"/>
                                        <p:tgtEl>
                                          <p:spTgt spid="1727"/>
                                        </p:tgtEl>
                                        <p:attrNameLst>
                                          <p:attrName>ppt_y</p:attrName>
                                        </p:attrNameLst>
                                      </p:cBhvr>
                                      <p:tavLst>
                                        <p:tav tm="0">
                                          <p:val>
                                            <p:strVal val="#ppt_y+#ppt_h*1.125000"/>
                                          </p:val>
                                        </p:tav>
                                        <p:tav tm="100000">
                                          <p:val>
                                            <p:strVal val="#ppt_y"/>
                                          </p:val>
                                        </p:tav>
                                      </p:tavLst>
                                    </p:anim>
                                    <p:animEffect transition="in" filter="wipe(up)">
                                      <p:cBhvr>
                                        <p:cTn id="20" dur="500"/>
                                        <p:tgtEl>
                                          <p:spTgt spid="172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728"/>
                                        </p:tgtEl>
                                        <p:attrNameLst>
                                          <p:attrName>style.visibility</p:attrName>
                                        </p:attrNameLst>
                                      </p:cBhvr>
                                      <p:to>
                                        <p:strVal val="visible"/>
                                      </p:to>
                                    </p:set>
                                    <p:anim calcmode="lin" valueType="num">
                                      <p:cBhvr additive="base">
                                        <p:cTn id="25" dur="500"/>
                                        <p:tgtEl>
                                          <p:spTgt spid="1728"/>
                                        </p:tgtEl>
                                        <p:attrNameLst>
                                          <p:attrName>ppt_y</p:attrName>
                                        </p:attrNameLst>
                                      </p:cBhvr>
                                      <p:tavLst>
                                        <p:tav tm="0">
                                          <p:val>
                                            <p:strVal val="#ppt_y+#ppt_h*1.125000"/>
                                          </p:val>
                                        </p:tav>
                                        <p:tav tm="100000">
                                          <p:val>
                                            <p:strVal val="#ppt_y"/>
                                          </p:val>
                                        </p:tav>
                                      </p:tavLst>
                                    </p:anim>
                                    <p:animEffect transition="in" filter="wipe(up)">
                                      <p:cBhvr>
                                        <p:cTn id="26" dur="500"/>
                                        <p:tgtEl>
                                          <p:spTgt spid="172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729"/>
                                        </p:tgtEl>
                                        <p:attrNameLst>
                                          <p:attrName>style.visibility</p:attrName>
                                        </p:attrNameLst>
                                      </p:cBhvr>
                                      <p:to>
                                        <p:strVal val="visible"/>
                                      </p:to>
                                    </p:set>
                                    <p:anim calcmode="lin" valueType="num">
                                      <p:cBhvr additive="base">
                                        <p:cTn id="31" dur="500"/>
                                        <p:tgtEl>
                                          <p:spTgt spid="1729"/>
                                        </p:tgtEl>
                                        <p:attrNameLst>
                                          <p:attrName>ppt_y</p:attrName>
                                        </p:attrNameLst>
                                      </p:cBhvr>
                                      <p:tavLst>
                                        <p:tav tm="0">
                                          <p:val>
                                            <p:strVal val="#ppt_y+#ppt_h*1.125000"/>
                                          </p:val>
                                        </p:tav>
                                        <p:tav tm="100000">
                                          <p:val>
                                            <p:strVal val="#ppt_y"/>
                                          </p:val>
                                        </p:tav>
                                      </p:tavLst>
                                    </p:anim>
                                    <p:animEffect transition="in" filter="wipe(up)">
                                      <p:cBhvr>
                                        <p:cTn id="32" dur="500"/>
                                        <p:tgtEl>
                                          <p:spTgt spid="172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730"/>
                                        </p:tgtEl>
                                        <p:attrNameLst>
                                          <p:attrName>style.visibility</p:attrName>
                                        </p:attrNameLst>
                                      </p:cBhvr>
                                      <p:to>
                                        <p:strVal val="visible"/>
                                      </p:to>
                                    </p:set>
                                    <p:anim calcmode="lin" valueType="num">
                                      <p:cBhvr additive="base">
                                        <p:cTn id="37" dur="500"/>
                                        <p:tgtEl>
                                          <p:spTgt spid="1730"/>
                                        </p:tgtEl>
                                        <p:attrNameLst>
                                          <p:attrName>ppt_y</p:attrName>
                                        </p:attrNameLst>
                                      </p:cBhvr>
                                      <p:tavLst>
                                        <p:tav tm="0">
                                          <p:val>
                                            <p:strVal val="#ppt_y+#ppt_h*1.125000"/>
                                          </p:val>
                                        </p:tav>
                                        <p:tav tm="100000">
                                          <p:val>
                                            <p:strVal val="#ppt_y"/>
                                          </p:val>
                                        </p:tav>
                                      </p:tavLst>
                                    </p:anim>
                                    <p:animEffect transition="in" filter="wipe(up)">
                                      <p:cBhvr>
                                        <p:cTn id="38" dur="500"/>
                                        <p:tgtEl>
                                          <p:spTgt spid="1730"/>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731"/>
                                        </p:tgtEl>
                                        <p:attrNameLst>
                                          <p:attrName>style.visibility</p:attrName>
                                        </p:attrNameLst>
                                      </p:cBhvr>
                                      <p:to>
                                        <p:strVal val="visible"/>
                                      </p:to>
                                    </p:set>
                                    <p:anim calcmode="lin" valueType="num">
                                      <p:cBhvr additive="base">
                                        <p:cTn id="43" dur="500"/>
                                        <p:tgtEl>
                                          <p:spTgt spid="1731"/>
                                        </p:tgtEl>
                                        <p:attrNameLst>
                                          <p:attrName>ppt_y</p:attrName>
                                        </p:attrNameLst>
                                      </p:cBhvr>
                                      <p:tavLst>
                                        <p:tav tm="0">
                                          <p:val>
                                            <p:strVal val="#ppt_y+#ppt_h*1.125000"/>
                                          </p:val>
                                        </p:tav>
                                        <p:tav tm="100000">
                                          <p:val>
                                            <p:strVal val="#ppt_y"/>
                                          </p:val>
                                        </p:tav>
                                      </p:tavLst>
                                    </p:anim>
                                    <p:animEffect transition="in" filter="wipe(up)">
                                      <p:cBhvr>
                                        <p:cTn id="44" dur="500"/>
                                        <p:tgtEl>
                                          <p:spTgt spid="1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6" grpId="0"/>
      <p:bldP spid="1726" grpId="1"/>
      <p:bldP spid="1727" grpId="0"/>
      <p:bldP spid="1727" grpId="1"/>
      <p:bldP spid="1728" grpId="0"/>
      <p:bldP spid="1728" grpId="1"/>
      <p:bldP spid="1729" grpId="0"/>
      <p:bldP spid="1729" grpId="1"/>
      <p:bldP spid="1730" grpId="0"/>
      <p:bldP spid="1730" grpId="1"/>
      <p:bldP spid="1731" grpId="0"/>
      <p:bldP spid="1731"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32" name="矩形"/>
          <p:cNvSpPr/>
          <p:nvPr/>
        </p:nvSpPr>
        <p:spPr>
          <a:xfrm>
            <a:off x="1424940" y="304800"/>
            <a:ext cx="351958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考点３：发票管理</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311275" y="1311910"/>
            <a:ext cx="3898900" cy="601980"/>
            <a:chOff x="2065" y="2066"/>
            <a:chExt cx="6140" cy="948"/>
          </a:xfrm>
        </p:grpSpPr>
        <p:sp>
          <p:nvSpPr>
            <p:cNvPr id="1733" name="圆角矩形"/>
            <p:cNvSpPr/>
            <p:nvPr/>
          </p:nvSpPr>
          <p:spPr>
            <a:xfrm>
              <a:off x="2065" y="2077"/>
              <a:ext cx="6141"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734" name="流程图: 离页连接符"/>
            <p:cNvSpPr/>
            <p:nvPr/>
          </p:nvSpPr>
          <p:spPr>
            <a:xfrm>
              <a:off x="2575" y="2066"/>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735" name="矩形"/>
            <p:cNvSpPr/>
            <p:nvPr/>
          </p:nvSpPr>
          <p:spPr>
            <a:xfrm>
              <a:off x="4360" y="2134"/>
              <a:ext cx="3103" cy="819"/>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发票的类型</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1736" name="表格"/>
          <p:cNvGraphicFramePr>
            <a:graphicFrameLocks noGrp="1"/>
          </p:cNvGraphicFramePr>
          <p:nvPr>
            <p:custDataLst>
              <p:tags r:id="rId2"/>
            </p:custDataLst>
          </p:nvPr>
        </p:nvGraphicFramePr>
        <p:xfrm>
          <a:off x="1086045" y="2510975"/>
          <a:ext cx="10089920" cy="2937077"/>
        </p:xfrm>
        <a:graphic>
          <a:graphicData uri="http://schemas.openxmlformats.org/drawingml/2006/table">
            <a:tbl>
              <a:tblPr bandRow="1">
                <a:noFill/>
              </a:tblPr>
              <a:tblGrid>
                <a:gridCol w="2711602"/>
                <a:gridCol w="7378318"/>
              </a:tblGrid>
              <a:tr h="375869">
                <a:tc>
                  <a:txBody>
                    <a:bodyPr/>
                    <a:lstStyle/>
                    <a:p>
                      <a:pPr marL="0" indent="0" algn="ctr">
                        <a:lnSpc>
                          <a:spcPct val="150000"/>
                        </a:lnSpc>
                        <a:spcBef>
                          <a:spcPts val="100"/>
                        </a:spcBef>
                        <a:spcAft>
                          <a:spcPts val="10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发票类型</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786765">
                <a:tc>
                  <a:txBody>
                    <a:bodyPr/>
                    <a:lstStyle/>
                    <a:p>
                      <a:pPr marL="0" indent="0" algn="ctr">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增值税专用发票</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（1）增值税专用发票</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（2）机动车销售统一发票</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1057681">
                <a:tc>
                  <a:txBody>
                    <a:bodyPr/>
                    <a:lstStyle/>
                    <a:p>
                      <a:pPr marL="0" indent="0" algn="ctr">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增值税普通发票</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（1）增值税普通发票（折叠票）</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（2）增值税普通发票（卷票）</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（3）增值税电子普通发票</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716762">
                <a:tc>
                  <a:txBody>
                    <a:bodyPr/>
                    <a:lstStyle/>
                    <a:p>
                      <a:pPr marL="0" indent="0" algn="ctr">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其他发票</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农产品收购发票、农产品销售发票、门票、过路（过桥）费发票、定额发票、客运发票和二手车销售统一发票等</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
        <p:nvSpPr>
          <p:cNvPr id="1737" name="文本框"/>
          <p:cNvSpPr txBox="1"/>
          <p:nvPr/>
        </p:nvSpPr>
        <p:spPr>
          <a:xfrm>
            <a:off x="5210095" y="2054007"/>
            <a:ext cx="2331348"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发票的类型及其内容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737"/>
                                        </p:tgtEl>
                                        <p:attrNameLst>
                                          <p:attrName>style.visibility</p:attrName>
                                        </p:attrNameLst>
                                      </p:cBhvr>
                                      <p:to>
                                        <p:strVal val="visible"/>
                                      </p:to>
                                    </p:set>
                                    <p:anim calcmode="lin" valueType="num">
                                      <p:cBhvr additive="base">
                                        <p:cTn id="12" dur="500"/>
                                        <p:tgtEl>
                                          <p:spTgt spid="1737"/>
                                        </p:tgtEl>
                                        <p:attrNameLst>
                                          <p:attrName>ppt_y</p:attrName>
                                        </p:attrNameLst>
                                      </p:cBhvr>
                                      <p:tavLst>
                                        <p:tav tm="0">
                                          <p:val>
                                            <p:strVal val="#ppt_y+#ppt_h*1.125000"/>
                                          </p:val>
                                        </p:tav>
                                        <p:tav tm="100000">
                                          <p:val>
                                            <p:strVal val="#ppt_y"/>
                                          </p:val>
                                        </p:tav>
                                      </p:tavLst>
                                    </p:anim>
                                    <p:animEffect transition="in" filter="wipe(up)">
                                      <p:cBhvr>
                                        <p:cTn id="13" dur="500"/>
                                        <p:tgtEl>
                                          <p:spTgt spid="1737"/>
                                        </p:tgtEl>
                                      </p:cBhvr>
                                    </p:animEffect>
                                  </p:childTnLst>
                                </p:cTn>
                              </p:par>
                            </p:childTnLst>
                          </p:cTn>
                        </p:par>
                        <p:par>
                          <p:cTn id="14" fill="hold">
                            <p:stCondLst>
                              <p:cond delay="1000"/>
                            </p:stCondLst>
                            <p:childTnLst>
                              <p:par>
                                <p:cTn id="15" presetID="5" presetClass="entr" presetSubtype="10" fill="hold" nodeType="afterEffect">
                                  <p:stCondLst>
                                    <p:cond delay="0"/>
                                  </p:stCondLst>
                                  <p:childTnLst>
                                    <p:set>
                                      <p:cBhvr>
                                        <p:cTn id="16" dur="1" fill="hold">
                                          <p:stCondLst>
                                            <p:cond delay="0"/>
                                          </p:stCondLst>
                                        </p:cTn>
                                        <p:tgtEl>
                                          <p:spTgt spid="1736"/>
                                        </p:tgtEl>
                                        <p:attrNameLst>
                                          <p:attrName>style.visibility</p:attrName>
                                        </p:attrNameLst>
                                      </p:cBhvr>
                                      <p:to>
                                        <p:strVal val="visible"/>
                                      </p:to>
                                    </p:set>
                                    <p:animEffect transition="in" filter="checkerboard(across)">
                                      <p:cBhvr>
                                        <p:cTn id="17" dur="500"/>
                                        <p:tgtEl>
                                          <p:spTgt spid="1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7" grpId="0"/>
      <p:bldP spid="1737"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38" name="矩形"/>
          <p:cNvSpPr/>
          <p:nvPr/>
        </p:nvSpPr>
        <p:spPr>
          <a:xfrm>
            <a:off x="1424940" y="304800"/>
            <a:ext cx="35195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考点３：发票管理</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311275" y="1311910"/>
            <a:ext cx="5873750" cy="601980"/>
            <a:chOff x="2065" y="2066"/>
            <a:chExt cx="9250" cy="948"/>
          </a:xfrm>
        </p:grpSpPr>
        <p:sp>
          <p:nvSpPr>
            <p:cNvPr id="1739" name="圆角矩形"/>
            <p:cNvSpPr/>
            <p:nvPr/>
          </p:nvSpPr>
          <p:spPr>
            <a:xfrm>
              <a:off x="2065" y="2077"/>
              <a:ext cx="9251"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740" name="流程图: 离页连接符"/>
            <p:cNvSpPr/>
            <p:nvPr/>
          </p:nvSpPr>
          <p:spPr>
            <a:xfrm>
              <a:off x="2575" y="2066"/>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t>（</a:t>
              </a:r>
              <a:r>
                <a:rPr lang="zh-CN" altLang="en-US" sz="1600" b="1" i="0" u="none" strike="noStrike" kern="100" cap="none" spc="0" baseline="0" dirty="0">
                  <a:solidFill>
                    <a:srgbClr val="FFFFFF"/>
                  </a:solidFill>
                  <a:latin typeface="微软雅黑" panose="020B0503020204020204" charset="-122"/>
                  <a:ea typeface="微软雅黑" panose="020B0503020204020204" charset="-122"/>
                  <a:cs typeface="Times New Roman" panose="02020603050405020304" charset="0"/>
                </a:rPr>
                <a:t>二</a:t>
              </a:r>
              <a:r>
                <a:rPr lang="zh-CN" altLang="en-US" sz="1800" b="1"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t>）</a:t>
              </a:r>
              <a:endParaRPr lang="zh-CN" altLang="en-US" sz="1800" b="1"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741" name="矩形"/>
            <p:cNvSpPr/>
            <p:nvPr/>
          </p:nvSpPr>
          <p:spPr>
            <a:xfrm>
              <a:off x="4360" y="2134"/>
              <a:ext cx="6449"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发票的开具、使用和保管</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742" name="文本框"/>
          <p:cNvSpPr txBox="1"/>
          <p:nvPr/>
        </p:nvSpPr>
        <p:spPr>
          <a:xfrm>
            <a:off x="4867201" y="2136929"/>
            <a:ext cx="2742597"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发票的开具、使用和保管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743" name="表格"/>
          <p:cNvGraphicFramePr>
            <a:graphicFrameLocks noGrp="1"/>
          </p:cNvGraphicFramePr>
          <p:nvPr>
            <p:custDataLst>
              <p:tags r:id="rId2"/>
            </p:custDataLst>
          </p:nvPr>
        </p:nvGraphicFramePr>
        <p:xfrm>
          <a:off x="1311280" y="2552436"/>
          <a:ext cx="9650665" cy="3960883"/>
        </p:xfrm>
        <a:graphic>
          <a:graphicData uri="http://schemas.openxmlformats.org/drawingml/2006/table">
            <a:tbl>
              <a:tblPr bandRow="1">
                <a:noFill/>
              </a:tblPr>
              <a:tblGrid>
                <a:gridCol w="1432229"/>
                <a:gridCol w="8218436"/>
              </a:tblGrid>
              <a:tr h="414525">
                <a:tc>
                  <a:txBody>
                    <a:bodyPr/>
                    <a:lstStyle/>
                    <a:p>
                      <a:pPr marL="0" indent="0" algn="ctr">
                        <a:lnSpc>
                          <a:spcPct val="150000"/>
                        </a:lnSpc>
                        <a:spcBef>
                          <a:spcPts val="100"/>
                        </a:spcBef>
                        <a:spcAft>
                          <a:spcPts val="10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3546358">
                <a:tc>
                  <a:txBody>
                    <a:bodyPr/>
                    <a:lstStyle/>
                    <a:p>
                      <a:pPr marL="0" indent="0" algn="l">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发票的开具</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（1）一般情况下，由收款方向付款方开具发票；特殊情况下，付款方向收款方开具发票。如收购单位和扣缴义务人支付个人款项时</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（2）取得发票时，不得要求变更品名和金额</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（3）开具发票应当按照规定的时限、顺序、栏目，全部联次一次性如实开具，并加盖发票专用章</a:t>
                      </a:r>
                      <a:br>
                        <a:rPr lang="zh-CN" altLang="en-US" sz="1600" b="0"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t>（4）任何单位和个人不得有下列虚开发票的行为：</a:t>
                      </a:r>
                      <a:b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br>
                      <a: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t>  ① 为他人、为自己开具与实际经营业务情况不符的发票</a:t>
                      </a:r>
                      <a:b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br>
                      <a: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t>  ② 让他人为自己开具与实际经营业务情况不符的发票</a:t>
                      </a:r>
                      <a:b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br>
                      <a: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t>  ③ 介绍他人开具与实际经营业务情况不符的发票</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742"/>
                                        </p:tgtEl>
                                        <p:attrNameLst>
                                          <p:attrName>style.visibility</p:attrName>
                                        </p:attrNameLst>
                                      </p:cBhvr>
                                      <p:to>
                                        <p:strVal val="visible"/>
                                      </p:to>
                                    </p:set>
                                    <p:anim calcmode="lin" valueType="num">
                                      <p:cBhvr additive="base">
                                        <p:cTn id="13" dur="500"/>
                                        <p:tgtEl>
                                          <p:spTgt spid="1742"/>
                                        </p:tgtEl>
                                        <p:attrNameLst>
                                          <p:attrName>ppt_y</p:attrName>
                                        </p:attrNameLst>
                                      </p:cBhvr>
                                      <p:tavLst>
                                        <p:tav tm="0">
                                          <p:val>
                                            <p:strVal val="#ppt_y+#ppt_h*1.125000"/>
                                          </p:val>
                                        </p:tav>
                                        <p:tav tm="100000">
                                          <p:val>
                                            <p:strVal val="#ppt_y"/>
                                          </p:val>
                                        </p:tav>
                                      </p:tavLst>
                                    </p:anim>
                                    <p:animEffect transition="in" filter="wipe(up)">
                                      <p:cBhvr>
                                        <p:cTn id="14" dur="500"/>
                                        <p:tgtEl>
                                          <p:spTgt spid="1742"/>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743"/>
                                        </p:tgtEl>
                                        <p:attrNameLst>
                                          <p:attrName>style.visibility</p:attrName>
                                        </p:attrNameLst>
                                      </p:cBhvr>
                                      <p:to>
                                        <p:strVal val="visible"/>
                                      </p:to>
                                    </p:set>
                                    <p:animEffect transition="in" filter="strips(downLeft)">
                                      <p:cBhvr>
                                        <p:cTn id="19" dur="500"/>
                                        <p:tgtEl>
                                          <p:spTgt spid="1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 grpId="0"/>
      <p:bldP spid="1742"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95" name="矩形"/>
          <p:cNvSpPr/>
          <p:nvPr/>
        </p:nvSpPr>
        <p:spPr>
          <a:xfrm>
            <a:off x="900247" y="-1145356"/>
            <a:ext cx="722814" cy="584775"/>
          </a:xfrm>
          <a:prstGeom prst="rect">
            <a:avLst/>
          </a:prstGeom>
          <a:noFill/>
          <a:ln w="9525" cap="flat" cmpd="sng">
            <a:noFill/>
            <a:prstDash val="solid"/>
            <a:miter/>
          </a:ln>
        </p:spPr>
        <p:txBody>
          <a:bodyPr rtlCol="0" anchor="ctr"/>
          <a:lstStyle/>
          <a:p>
            <a:pPr algn="ctr"/>
          </a:p>
        </p:txBody>
      </p:sp>
      <p:graphicFrame>
        <p:nvGraphicFramePr>
          <p:cNvPr id="1744" name="表格"/>
          <p:cNvGraphicFramePr>
            <a:graphicFrameLocks noGrp="1"/>
          </p:cNvGraphicFramePr>
          <p:nvPr>
            <p:custDataLst>
              <p:tags r:id="rId2"/>
            </p:custDataLst>
          </p:nvPr>
        </p:nvGraphicFramePr>
        <p:xfrm>
          <a:off x="900247" y="1180857"/>
          <a:ext cx="10285805" cy="5167744"/>
        </p:xfrm>
        <a:graphic>
          <a:graphicData uri="http://schemas.openxmlformats.org/drawingml/2006/table">
            <a:tbl>
              <a:tblPr bandRow="1">
                <a:noFill/>
              </a:tblPr>
              <a:tblGrid>
                <a:gridCol w="1526451"/>
                <a:gridCol w="8759354"/>
              </a:tblGrid>
              <a:tr h="307289">
                <a:tc>
                  <a:txBody>
                    <a:bodyPr/>
                    <a:lstStyle/>
                    <a:p>
                      <a:pPr marL="0" indent="0" algn="ctr">
                        <a:lnSpc>
                          <a:spcPct val="150000"/>
                        </a:lnSpc>
                        <a:spcBef>
                          <a:spcPts val="100"/>
                        </a:spcBef>
                        <a:spcAft>
                          <a:spcPts val="10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3151708">
                <a:tc>
                  <a:txBody>
                    <a:bodyPr/>
                    <a:lstStyle/>
                    <a:p>
                      <a:pPr marL="0" indent="0" algn="ctr">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发票的使用</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（1）任何单位和个人应当按照发票管理规定使用发票，不得有下列行为：</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① 转借、转让、介绍他人转让发票、发票监制章和发票防伪专用品</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② 知道或者应当知道是私自印制、伪造、变造、非法取得或者废止的发票而受让、开具、存放、携带、邮寄、运输</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③ 拆本使用发票</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④ 扩大发票使用范围</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⑤ 以其他凭证代替发票使用</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（2）开具发票的单位和个人应当建立发票使用登记制度，设置发票登记簿，并定期向主管税务机关报告发票使用情况</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（3）开具发票的单位和个人应当在办理变更或者注销税务登记的同时，办理发票和发票领购簿的变更、缴销手续</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E7E8E9"/>
                    </a:solidFill>
                  </a:tcPr>
                </a:tc>
              </a:tr>
              <a:tr h="864730">
                <a:tc>
                  <a:txBody>
                    <a:bodyPr/>
                    <a:lstStyle/>
                    <a:p>
                      <a:pPr marL="0" indent="0" algn="ctr">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发票的保管</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开具发票的单位和个人应当按照税务机关的规定存放和保管发票（发票保管10年，发票存根联和发票登记簿保管5年），不得擅自损毁。保存期满，报经税务机关查验后销毁</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
        <p:nvSpPr>
          <p:cNvPr id="1745" name="矩形"/>
          <p:cNvSpPr/>
          <p:nvPr/>
        </p:nvSpPr>
        <p:spPr>
          <a:xfrm>
            <a:off x="1424940" y="304800"/>
            <a:ext cx="35195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考点３：发票管理</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44"/>
                                        </p:tgtEl>
                                        <p:attrNameLst>
                                          <p:attrName>style.visibility</p:attrName>
                                        </p:attrNameLst>
                                      </p:cBhvr>
                                      <p:to>
                                        <p:strVal val="visible"/>
                                      </p:to>
                                    </p:set>
                                    <p:animEffect transition="in" filter="checkerboard(across)">
                                      <p:cBhvr>
                                        <p:cTn id="7" dur="500"/>
                                        <p:tgtEl>
                                          <p:spTgt spid="1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46" name="矩形"/>
          <p:cNvSpPr/>
          <p:nvPr/>
        </p:nvSpPr>
        <p:spPr>
          <a:xfrm>
            <a:off x="1424940" y="304800"/>
            <a:ext cx="35195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考点３：发票管理</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708785" y="1462405"/>
            <a:ext cx="5784850" cy="542290"/>
            <a:chOff x="2691" y="2303"/>
            <a:chExt cx="9110" cy="854"/>
          </a:xfrm>
        </p:grpSpPr>
        <p:sp>
          <p:nvSpPr>
            <p:cNvPr id="1749" name="矩形"/>
            <p:cNvSpPr/>
            <p:nvPr/>
          </p:nvSpPr>
          <p:spPr>
            <a:xfrm>
              <a:off x="2803" y="2353"/>
              <a:ext cx="8755" cy="7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发票开具、使用和保管的具体要求</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1750" name="剪去对角的矩形"/>
            <p:cNvSpPr/>
            <p:nvPr/>
          </p:nvSpPr>
          <p:spPr>
            <a:xfrm>
              <a:off x="2691" y="2303"/>
              <a:ext cx="9110" cy="855"/>
            </a:xfrm>
            <a:prstGeom prst="snip2DiagRect">
              <a:avLst>
                <a:gd name="adj1" fmla="val 0"/>
                <a:gd name="adj2" fmla="val 17134"/>
              </a:avLst>
            </a:prstGeom>
            <a:noFill/>
            <a:ln w="25400" cap="flat" cmpd="sng">
              <a:solidFill>
                <a:srgbClr val="4BACC6"/>
              </a:solidFill>
              <a:prstDash val="solid"/>
              <a:round/>
            </a:ln>
          </p:spPr>
          <p:txBody>
            <a:bodyPr rtlCol="0" anchor="ctr"/>
            <a:lstStyle/>
            <a:p>
              <a:pPr algn="ctr"/>
            </a:p>
          </p:txBody>
        </p:sp>
      </p:grpSp>
      <p:sp>
        <p:nvSpPr>
          <p:cNvPr id="1751" name="文本框"/>
          <p:cNvSpPr txBox="1"/>
          <p:nvPr/>
        </p:nvSpPr>
        <p:spPr>
          <a:xfrm>
            <a:off x="1565011" y="2126284"/>
            <a:ext cx="8786265" cy="253640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多选</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根据发票管理法律制度的规定，下列关于发票开具和保管的表述中，符合法律规定的有（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．不得为他人开具与实际经营业务不符的发票</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．已经开具的发票存根联和发票登记簿应当保存3年</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．取得发票时，不得要求变更品名和金额</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．开具发票的单位和个人应当建立发票使用登记制度，设置发票登记簿</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52" name="文本框"/>
          <p:cNvSpPr txBox="1"/>
          <p:nvPr/>
        </p:nvSpPr>
        <p:spPr>
          <a:xfrm>
            <a:off x="1568799" y="4754022"/>
            <a:ext cx="1734644"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751"/>
                                        </p:tgtEl>
                                        <p:attrNameLst>
                                          <p:attrName>style.visibility</p:attrName>
                                        </p:attrNameLst>
                                      </p:cBhvr>
                                      <p:to>
                                        <p:strVal val="visible"/>
                                      </p:to>
                                    </p:set>
                                    <p:anim calcmode="lin" valueType="num">
                                      <p:cBhvr additive="base">
                                        <p:cTn id="13" dur="500"/>
                                        <p:tgtEl>
                                          <p:spTgt spid="1751"/>
                                        </p:tgtEl>
                                        <p:attrNameLst>
                                          <p:attrName>ppt_y</p:attrName>
                                        </p:attrNameLst>
                                      </p:cBhvr>
                                      <p:tavLst>
                                        <p:tav tm="0">
                                          <p:val>
                                            <p:strVal val="#ppt_y+#ppt_h*1.125000"/>
                                          </p:val>
                                        </p:tav>
                                        <p:tav tm="100000">
                                          <p:val>
                                            <p:strVal val="#ppt_y"/>
                                          </p:val>
                                        </p:tav>
                                      </p:tavLst>
                                    </p:anim>
                                    <p:animEffect transition="in" filter="wipe(up)">
                                      <p:cBhvr>
                                        <p:cTn id="14" dur="500"/>
                                        <p:tgtEl>
                                          <p:spTgt spid="175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752"/>
                                        </p:tgtEl>
                                        <p:attrNameLst>
                                          <p:attrName>style.visibility</p:attrName>
                                        </p:attrNameLst>
                                      </p:cBhvr>
                                      <p:to>
                                        <p:strVal val="visible"/>
                                      </p:to>
                                    </p:set>
                                    <p:anim calcmode="lin" valueType="num">
                                      <p:cBhvr additive="base">
                                        <p:cTn id="19" dur="500"/>
                                        <p:tgtEl>
                                          <p:spTgt spid="1752"/>
                                        </p:tgtEl>
                                        <p:attrNameLst>
                                          <p:attrName>ppt_y</p:attrName>
                                        </p:attrNameLst>
                                      </p:cBhvr>
                                      <p:tavLst>
                                        <p:tav tm="0">
                                          <p:val>
                                            <p:strVal val="#ppt_y+#ppt_h*1.125000"/>
                                          </p:val>
                                        </p:tav>
                                        <p:tav tm="100000">
                                          <p:val>
                                            <p:strVal val="#ppt_y"/>
                                          </p:val>
                                        </p:tav>
                                      </p:tavLst>
                                    </p:anim>
                                    <p:animEffect transition="in" filter="wipe(up)">
                                      <p:cBhvr>
                                        <p:cTn id="20" dur="500"/>
                                        <p:tgtEl>
                                          <p:spTgt spid="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 grpId="0"/>
      <p:bldP spid="1751" grpId="1"/>
      <p:bldP spid="1752" grpId="0"/>
      <p:bldP spid="1752"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53" name="矩形"/>
          <p:cNvSpPr/>
          <p:nvPr/>
        </p:nvSpPr>
        <p:spPr>
          <a:xfrm>
            <a:off x="1424940" y="304800"/>
            <a:ext cx="35195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考点３：发票管理</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754" name="文本框"/>
          <p:cNvSpPr txBox="1"/>
          <p:nvPr/>
        </p:nvSpPr>
        <p:spPr>
          <a:xfrm>
            <a:off x="704839" y="1231507"/>
            <a:ext cx="10771490"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多选</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根据税收征收管理法律制度的规定，下列各项中，不符合发票使用规定的有（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A．扩大发票使用范围		　　　B．拆本使用发票</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C．以其他凭证代替发票使用	　　　D．转借发票监制章</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55" name="文本框"/>
          <p:cNvSpPr txBox="1"/>
          <p:nvPr/>
        </p:nvSpPr>
        <p:spPr>
          <a:xfrm>
            <a:off x="704278" y="2612611"/>
            <a:ext cx="1802999"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56" name="文本框"/>
          <p:cNvSpPr txBox="1"/>
          <p:nvPr/>
        </p:nvSpPr>
        <p:spPr>
          <a:xfrm>
            <a:off x="704839" y="3139280"/>
            <a:ext cx="10430837" cy="253640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单选</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根据税收征收管理法律制度的规定，关于发票开具、使用和保管的下列表述中，正确的是（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．销售货物开具发票时，可按付款方要求变更品名和金额</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．经单位财务负责人批准后，可拆本使用发票</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．已经开具的发票存根联保存期满后，开具发票的单位可直接销毁</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．收购单位向个人支付收购款项时，由付款方向收款方开具发票</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57" name="文本框"/>
          <p:cNvSpPr txBox="1"/>
          <p:nvPr/>
        </p:nvSpPr>
        <p:spPr>
          <a:xfrm>
            <a:off x="704839" y="5660564"/>
            <a:ext cx="1354210"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54"/>
                                        </p:tgtEl>
                                        <p:attrNameLst>
                                          <p:attrName>style.visibility</p:attrName>
                                        </p:attrNameLst>
                                      </p:cBhvr>
                                      <p:to>
                                        <p:strVal val="visible"/>
                                      </p:to>
                                    </p:set>
                                    <p:anim calcmode="lin" valueType="num">
                                      <p:cBhvr additive="base">
                                        <p:cTn id="7" dur="500"/>
                                        <p:tgtEl>
                                          <p:spTgt spid="1754"/>
                                        </p:tgtEl>
                                        <p:attrNameLst>
                                          <p:attrName>ppt_y</p:attrName>
                                        </p:attrNameLst>
                                      </p:cBhvr>
                                      <p:tavLst>
                                        <p:tav tm="0">
                                          <p:val>
                                            <p:strVal val="#ppt_y+#ppt_h*1.125000"/>
                                          </p:val>
                                        </p:tav>
                                        <p:tav tm="100000">
                                          <p:val>
                                            <p:strVal val="#ppt_y"/>
                                          </p:val>
                                        </p:tav>
                                      </p:tavLst>
                                    </p:anim>
                                    <p:animEffect transition="in" filter="wipe(up)">
                                      <p:cBhvr>
                                        <p:cTn id="8" dur="500"/>
                                        <p:tgtEl>
                                          <p:spTgt spid="175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755"/>
                                        </p:tgtEl>
                                        <p:attrNameLst>
                                          <p:attrName>style.visibility</p:attrName>
                                        </p:attrNameLst>
                                      </p:cBhvr>
                                      <p:to>
                                        <p:strVal val="visible"/>
                                      </p:to>
                                    </p:set>
                                    <p:anim calcmode="lin" valueType="num">
                                      <p:cBhvr additive="base">
                                        <p:cTn id="13" dur="500"/>
                                        <p:tgtEl>
                                          <p:spTgt spid="1755"/>
                                        </p:tgtEl>
                                        <p:attrNameLst>
                                          <p:attrName>ppt_y</p:attrName>
                                        </p:attrNameLst>
                                      </p:cBhvr>
                                      <p:tavLst>
                                        <p:tav tm="0">
                                          <p:val>
                                            <p:strVal val="#ppt_y+#ppt_h*1.125000"/>
                                          </p:val>
                                        </p:tav>
                                        <p:tav tm="100000">
                                          <p:val>
                                            <p:strVal val="#ppt_y"/>
                                          </p:val>
                                        </p:tav>
                                      </p:tavLst>
                                    </p:anim>
                                    <p:animEffect transition="in" filter="wipe(up)">
                                      <p:cBhvr>
                                        <p:cTn id="14" dur="500"/>
                                        <p:tgtEl>
                                          <p:spTgt spid="175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756"/>
                                        </p:tgtEl>
                                        <p:attrNameLst>
                                          <p:attrName>style.visibility</p:attrName>
                                        </p:attrNameLst>
                                      </p:cBhvr>
                                      <p:to>
                                        <p:strVal val="visible"/>
                                      </p:to>
                                    </p:set>
                                    <p:anim calcmode="lin" valueType="num">
                                      <p:cBhvr additive="base">
                                        <p:cTn id="19" dur="500"/>
                                        <p:tgtEl>
                                          <p:spTgt spid="1756"/>
                                        </p:tgtEl>
                                        <p:attrNameLst>
                                          <p:attrName>ppt_y</p:attrName>
                                        </p:attrNameLst>
                                      </p:cBhvr>
                                      <p:tavLst>
                                        <p:tav tm="0">
                                          <p:val>
                                            <p:strVal val="#ppt_y+#ppt_h*1.125000"/>
                                          </p:val>
                                        </p:tav>
                                        <p:tav tm="100000">
                                          <p:val>
                                            <p:strVal val="#ppt_y"/>
                                          </p:val>
                                        </p:tav>
                                      </p:tavLst>
                                    </p:anim>
                                    <p:animEffect transition="in" filter="wipe(up)">
                                      <p:cBhvr>
                                        <p:cTn id="20" dur="500"/>
                                        <p:tgtEl>
                                          <p:spTgt spid="175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757"/>
                                        </p:tgtEl>
                                        <p:attrNameLst>
                                          <p:attrName>style.visibility</p:attrName>
                                        </p:attrNameLst>
                                      </p:cBhvr>
                                      <p:to>
                                        <p:strVal val="visible"/>
                                      </p:to>
                                    </p:set>
                                    <p:anim calcmode="lin" valueType="num">
                                      <p:cBhvr additive="base">
                                        <p:cTn id="25" dur="500"/>
                                        <p:tgtEl>
                                          <p:spTgt spid="1757"/>
                                        </p:tgtEl>
                                        <p:attrNameLst>
                                          <p:attrName>ppt_y</p:attrName>
                                        </p:attrNameLst>
                                      </p:cBhvr>
                                      <p:tavLst>
                                        <p:tav tm="0">
                                          <p:val>
                                            <p:strVal val="#ppt_y+#ppt_h*1.125000"/>
                                          </p:val>
                                        </p:tav>
                                        <p:tav tm="100000">
                                          <p:val>
                                            <p:strVal val="#ppt_y"/>
                                          </p:val>
                                        </p:tav>
                                      </p:tavLst>
                                    </p:anim>
                                    <p:animEffect transition="in" filter="wipe(up)">
                                      <p:cBhvr>
                                        <p:cTn id="26" dur="500"/>
                                        <p:tgtEl>
                                          <p:spTgt spid="1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4" grpId="0"/>
      <p:bldP spid="1754" grpId="1"/>
      <p:bldP spid="1755" grpId="0"/>
      <p:bldP spid="1755" grpId="1"/>
      <p:bldP spid="1756" grpId="0"/>
      <p:bldP spid="1756" grpId="1"/>
      <p:bldP spid="1757" grpId="0"/>
      <p:bldP spid="1757"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9" name="矩形"/>
          <p:cNvSpPr/>
          <p:nvPr/>
        </p:nvSpPr>
        <p:spPr>
          <a:xfrm>
            <a:off x="896456" y="2444252"/>
            <a:ext cx="2542311" cy="1642607"/>
          </a:xfrm>
          <a:prstGeom prst="rect">
            <a:avLst/>
          </a:prstGeom>
          <a:noFill/>
          <a:ln w="9525" cap="flat" cmpd="sng">
            <a:noFill/>
            <a:prstDash val="solid"/>
            <a:miter/>
          </a:ln>
        </p:spPr>
        <p:txBody>
          <a:bodyPr vert="horz" wrap="square" lIns="91440" tIns="45720" rIns="91440" bIns="45720" anchor="t" anchorCtr="0">
            <a:noAutofit/>
          </a:bodyPr>
          <a:lstStyle/>
          <a:p>
            <a:pPr marL="0" indent="0" algn="ctr">
              <a:lnSpc>
                <a:spcPct val="100000"/>
              </a:lnSpc>
              <a:spcBef>
                <a:spcPts val="0"/>
              </a:spcBef>
              <a:spcAft>
                <a:spcPts val="0"/>
              </a:spcAft>
              <a:buNone/>
            </a:pPr>
            <a:r>
              <a:rPr lang="en-US" altLang="zh-CN" sz="24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rPr>
              <a:t>CONTENTS</a:t>
            </a:r>
            <a:br>
              <a:rPr lang="zh-CN" altLang="en-US" sz="24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rPr>
            </a:br>
            <a:r>
              <a:rPr lang="zh-CN" altLang="en-US" sz="60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rPr>
              <a:t>目录</a:t>
            </a:r>
            <a:endParaRPr lang="zh-CN" altLang="en-US" sz="60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endParaRPr>
          </a:p>
        </p:txBody>
      </p:sp>
      <p:sp>
        <p:nvSpPr>
          <p:cNvPr id="40" name="直线"/>
          <p:cNvSpPr/>
          <p:nvPr/>
        </p:nvSpPr>
        <p:spPr>
          <a:xfrm>
            <a:off x="-715157" y="7088713"/>
            <a:ext cx="4238625" cy="0"/>
          </a:xfrm>
          <a:prstGeom prst="line">
            <a:avLst/>
          </a:prstGeom>
          <a:noFill/>
          <a:ln w="6350" cap="flat" cmpd="sng">
            <a:solidFill>
              <a:srgbClr val="86D7D4"/>
            </a:solidFill>
            <a:prstDash val="solid"/>
            <a:round/>
          </a:ln>
        </p:spPr>
        <p:txBody>
          <a:bodyPr rtlCol="0" anchor="ctr"/>
          <a:lstStyle/>
          <a:p>
            <a:pPr algn="ctr"/>
          </a:p>
        </p:txBody>
      </p:sp>
      <p:sp>
        <p:nvSpPr>
          <p:cNvPr id="1658" name="文本框"/>
          <p:cNvSpPr txBox="1"/>
          <p:nvPr/>
        </p:nvSpPr>
        <p:spPr>
          <a:xfrm>
            <a:off x="4136027" y="634803"/>
            <a:ext cx="1400713"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ctr">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税收征收</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管理法概述</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59" name="文本框"/>
          <p:cNvSpPr txBox="1"/>
          <p:nvPr/>
        </p:nvSpPr>
        <p:spPr>
          <a:xfrm>
            <a:off x="6516414" y="631728"/>
            <a:ext cx="3247691"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ctr"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税收征收管理法的适用范围</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征纳双方的权利和义务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60" name="文本框"/>
          <p:cNvSpPr txBox="1"/>
          <p:nvPr/>
        </p:nvSpPr>
        <p:spPr>
          <a:xfrm>
            <a:off x="4132952" y="2263840"/>
            <a:ext cx="1400713" cy="358139"/>
          </a:xfrm>
          <a:prstGeom prst="rect">
            <a:avLst/>
          </a:prstGeom>
          <a:noFill/>
          <a:ln w="12700" cap="flat" cmpd="sng">
            <a:noFill/>
            <a:prstDash val="solid"/>
            <a:round/>
          </a:ln>
        </p:spPr>
        <p:txBody>
          <a:bodyPr vert="horz" wrap="square" lIns="91440" tIns="45720" rIns="91440" bIns="45720" anchor="t" anchorCtr="0">
            <a:spAutoFit/>
          </a:bodyPr>
          <a:lstStyle/>
          <a:p>
            <a:pPr marL="0" indent="0" algn="ctr" fontAlgn="auto">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税务管理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61" name="文本框"/>
          <p:cNvSpPr txBox="1"/>
          <p:nvPr/>
        </p:nvSpPr>
        <p:spPr>
          <a:xfrm>
            <a:off x="7011432" y="1594025"/>
            <a:ext cx="2255131" cy="1691640"/>
          </a:xfrm>
          <a:prstGeom prst="rect">
            <a:avLst/>
          </a:prstGeom>
          <a:noFill/>
          <a:ln w="12700" cap="flat" cmpd="sng">
            <a:noFill/>
            <a:prstDash val="solid"/>
            <a:round/>
          </a:ln>
        </p:spPr>
        <p:txBody>
          <a:bodyPr vert="horz" wrap="square" lIns="91440" tIns="45720" rIns="91440" bIns="45720" anchor="t" anchorCtr="0">
            <a:spAutoFit/>
          </a:bodyPr>
          <a:lstStyle/>
          <a:p>
            <a:pPr marL="0" indent="0" algn="ctr"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税务登记</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账簿和凭证管理</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发票管理</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纳税申报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62" name="文本框"/>
          <p:cNvSpPr txBox="1"/>
          <p:nvPr/>
        </p:nvSpPr>
        <p:spPr>
          <a:xfrm>
            <a:off x="4129877" y="3365852"/>
            <a:ext cx="1400719"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ctr"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税款征收与税务检查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63" name="文本框"/>
          <p:cNvSpPr txBox="1"/>
          <p:nvPr/>
        </p:nvSpPr>
        <p:spPr>
          <a:xfrm>
            <a:off x="7289060" y="3362777"/>
            <a:ext cx="1708324"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ctr"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税款征收</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税务检查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64" name="文本框"/>
          <p:cNvSpPr txBox="1"/>
          <p:nvPr/>
        </p:nvSpPr>
        <p:spPr>
          <a:xfrm>
            <a:off x="3993455" y="4644506"/>
            <a:ext cx="1664311"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ctr" fontAlgn="auto">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税务行政复议</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65" name="文本框"/>
          <p:cNvSpPr txBox="1"/>
          <p:nvPr/>
        </p:nvSpPr>
        <p:spPr>
          <a:xfrm>
            <a:off x="7021195" y="4374736"/>
            <a:ext cx="2451218"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ctr"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范围、管辖、申请、</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受理、审查、决定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66" name="文本框"/>
          <p:cNvSpPr txBox="1"/>
          <p:nvPr/>
        </p:nvSpPr>
        <p:spPr>
          <a:xfrm>
            <a:off x="3999905" y="5540690"/>
            <a:ext cx="1664311"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ctr" fontAlgn="auto">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税收法律责任</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67" name="文本框"/>
          <p:cNvSpPr txBox="1"/>
          <p:nvPr/>
        </p:nvSpPr>
        <p:spPr>
          <a:xfrm>
            <a:off x="6520921" y="5267557"/>
            <a:ext cx="3889747"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ctr"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违反税务管理规定的法律责任</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逃税、欠税、抗税、骗税的法律责任</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68" name="直线"/>
          <p:cNvSpPr/>
          <p:nvPr/>
        </p:nvSpPr>
        <p:spPr>
          <a:xfrm>
            <a:off x="5532820" y="1148585"/>
            <a:ext cx="1219346" cy="0"/>
          </a:xfrm>
          <a:prstGeom prst="line">
            <a:avLst/>
          </a:prstGeom>
          <a:noFill/>
          <a:ln w="38100" cap="flat" cmpd="sng">
            <a:solidFill>
              <a:srgbClr val="548DD4"/>
            </a:solidFill>
            <a:prstDash val="solid"/>
            <a:round/>
            <a:tailEnd type="triangle" w="med" len="med"/>
          </a:ln>
        </p:spPr>
        <p:txBody>
          <a:bodyPr rtlCol="0" anchor="ctr"/>
          <a:lstStyle/>
          <a:p>
            <a:pPr algn="ctr"/>
          </a:p>
        </p:txBody>
      </p:sp>
      <p:sp>
        <p:nvSpPr>
          <p:cNvPr id="1670" name="直线"/>
          <p:cNvSpPr/>
          <p:nvPr/>
        </p:nvSpPr>
        <p:spPr>
          <a:xfrm>
            <a:off x="5529745" y="2444252"/>
            <a:ext cx="1781981" cy="0"/>
          </a:xfrm>
          <a:prstGeom prst="line">
            <a:avLst/>
          </a:prstGeom>
          <a:noFill/>
          <a:ln w="38100" cap="flat" cmpd="sng">
            <a:solidFill>
              <a:srgbClr val="548DD4"/>
            </a:solidFill>
            <a:prstDash val="solid"/>
            <a:round/>
            <a:tailEnd type="triangle" w="med" len="med"/>
          </a:ln>
        </p:spPr>
        <p:txBody>
          <a:bodyPr rtlCol="0" anchor="ctr"/>
          <a:lstStyle/>
          <a:p>
            <a:pPr algn="ctr"/>
          </a:p>
        </p:txBody>
      </p:sp>
      <p:sp>
        <p:nvSpPr>
          <p:cNvPr id="1671" name="直线"/>
          <p:cNvSpPr/>
          <p:nvPr/>
        </p:nvSpPr>
        <p:spPr>
          <a:xfrm>
            <a:off x="5526670" y="3806033"/>
            <a:ext cx="1967149" cy="0"/>
          </a:xfrm>
          <a:prstGeom prst="line">
            <a:avLst/>
          </a:prstGeom>
          <a:noFill/>
          <a:ln w="38100" cap="flat" cmpd="sng">
            <a:solidFill>
              <a:srgbClr val="548DD4"/>
            </a:solidFill>
            <a:prstDash val="solid"/>
            <a:round/>
            <a:tailEnd type="triangle" w="med" len="med"/>
          </a:ln>
        </p:spPr>
        <p:txBody>
          <a:bodyPr rtlCol="0" anchor="ctr"/>
          <a:lstStyle/>
          <a:p>
            <a:pPr algn="ctr"/>
          </a:p>
        </p:txBody>
      </p:sp>
      <p:sp>
        <p:nvSpPr>
          <p:cNvPr id="1672" name="直线"/>
          <p:cNvSpPr/>
          <p:nvPr/>
        </p:nvSpPr>
        <p:spPr>
          <a:xfrm>
            <a:off x="5533120" y="4824919"/>
            <a:ext cx="1666549" cy="0"/>
          </a:xfrm>
          <a:prstGeom prst="line">
            <a:avLst/>
          </a:prstGeom>
          <a:noFill/>
          <a:ln w="38100" cap="flat" cmpd="sng">
            <a:solidFill>
              <a:srgbClr val="548DD4"/>
            </a:solidFill>
            <a:prstDash val="solid"/>
            <a:round/>
            <a:tailEnd type="triangle" w="med" len="med"/>
          </a:ln>
        </p:spPr>
        <p:txBody>
          <a:bodyPr rtlCol="0" anchor="ctr"/>
          <a:lstStyle/>
          <a:p>
            <a:pPr algn="ctr"/>
          </a:p>
        </p:txBody>
      </p:sp>
      <p:sp>
        <p:nvSpPr>
          <p:cNvPr id="1673" name="直线"/>
          <p:cNvSpPr/>
          <p:nvPr/>
        </p:nvSpPr>
        <p:spPr>
          <a:xfrm>
            <a:off x="5530045" y="5720542"/>
            <a:ext cx="1219346" cy="0"/>
          </a:xfrm>
          <a:prstGeom prst="line">
            <a:avLst/>
          </a:prstGeom>
          <a:noFill/>
          <a:ln w="38100" cap="flat" cmpd="sng">
            <a:solidFill>
              <a:srgbClr val="548DD4"/>
            </a:solidFill>
            <a:prstDash val="solid"/>
            <a:round/>
            <a:tailEnd type="triangle" w="med" len="med"/>
          </a:ln>
        </p:spPr>
        <p:txBody>
          <a:bodyPr rtlCol="0" anchor="ctr"/>
          <a:lstStyle/>
          <a:p>
            <a:pPr algn="ct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arn(outVertical)">
                                      <p:cBhvr>
                                        <p:cTn id="10" dur="500"/>
                                        <p:tgtEl>
                                          <p:spTgt spid="40"/>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658"/>
                                        </p:tgtEl>
                                        <p:attrNameLst>
                                          <p:attrName>style.visibility</p:attrName>
                                        </p:attrNameLst>
                                      </p:cBhvr>
                                      <p:to>
                                        <p:strVal val="visible"/>
                                      </p:to>
                                    </p:set>
                                    <p:anim calcmode="lin" valueType="num">
                                      <p:cBhvr additive="base">
                                        <p:cTn id="14" dur="500"/>
                                        <p:tgtEl>
                                          <p:spTgt spid="1658"/>
                                        </p:tgtEl>
                                        <p:attrNameLst>
                                          <p:attrName>ppt_y</p:attrName>
                                        </p:attrNameLst>
                                      </p:cBhvr>
                                      <p:tavLst>
                                        <p:tav tm="0">
                                          <p:val>
                                            <p:strVal val="#ppt_y+#ppt_h*1.125000"/>
                                          </p:val>
                                        </p:tav>
                                        <p:tav tm="100000">
                                          <p:val>
                                            <p:strVal val="#ppt_y"/>
                                          </p:val>
                                        </p:tav>
                                      </p:tavLst>
                                    </p:anim>
                                    <p:animEffect transition="in" filter="wipe(up)">
                                      <p:cBhvr>
                                        <p:cTn id="15" dur="500"/>
                                        <p:tgtEl>
                                          <p:spTgt spid="1658"/>
                                        </p:tgtEl>
                                      </p:cBhvr>
                                    </p:animEffect>
                                  </p:childTnLst>
                                </p:cTn>
                              </p:par>
                            </p:childTnLst>
                          </p:cTn>
                        </p:par>
                        <p:par>
                          <p:cTn id="16" fill="hold">
                            <p:stCondLst>
                              <p:cond delay="1000"/>
                            </p:stCondLst>
                            <p:childTnLst>
                              <p:par>
                                <p:cTn id="17" presetID="12" presetClass="entr" presetSubtype="4" fill="hold" nodeType="afterEffect">
                                  <p:stCondLst>
                                    <p:cond delay="0"/>
                                  </p:stCondLst>
                                  <p:childTnLst>
                                    <p:set>
                                      <p:cBhvr>
                                        <p:cTn id="18" dur="1" fill="hold">
                                          <p:stCondLst>
                                            <p:cond delay="0"/>
                                          </p:stCondLst>
                                        </p:cTn>
                                        <p:tgtEl>
                                          <p:spTgt spid="1668"/>
                                        </p:tgtEl>
                                        <p:attrNameLst>
                                          <p:attrName>style.visibility</p:attrName>
                                        </p:attrNameLst>
                                      </p:cBhvr>
                                      <p:to>
                                        <p:strVal val="visible"/>
                                      </p:to>
                                    </p:set>
                                    <p:anim calcmode="lin" valueType="num">
                                      <p:cBhvr additive="base">
                                        <p:cTn id="19" dur="500"/>
                                        <p:tgtEl>
                                          <p:spTgt spid="1668"/>
                                        </p:tgtEl>
                                        <p:attrNameLst>
                                          <p:attrName>ppt_y</p:attrName>
                                        </p:attrNameLst>
                                      </p:cBhvr>
                                      <p:tavLst>
                                        <p:tav tm="0">
                                          <p:val>
                                            <p:strVal val="#ppt_y+#ppt_h*1.125000"/>
                                          </p:val>
                                        </p:tav>
                                        <p:tav tm="100000">
                                          <p:val>
                                            <p:strVal val="#ppt_y"/>
                                          </p:val>
                                        </p:tav>
                                      </p:tavLst>
                                    </p:anim>
                                    <p:animEffect transition="in" filter="wipe(up)">
                                      <p:cBhvr>
                                        <p:cTn id="20" dur="500"/>
                                        <p:tgtEl>
                                          <p:spTgt spid="1668"/>
                                        </p:tgtEl>
                                      </p:cBhvr>
                                    </p:animEffect>
                                  </p:childTnLst>
                                </p:cTn>
                              </p:par>
                            </p:childTnLst>
                          </p:cTn>
                        </p:par>
                        <p:par>
                          <p:cTn id="21" fill="hold">
                            <p:stCondLst>
                              <p:cond delay="1500"/>
                            </p:stCondLst>
                            <p:childTnLst>
                              <p:par>
                                <p:cTn id="22" presetID="12" presetClass="entr" presetSubtype="4" fill="hold" grpId="0" nodeType="afterEffect">
                                  <p:stCondLst>
                                    <p:cond delay="0"/>
                                  </p:stCondLst>
                                  <p:childTnLst>
                                    <p:set>
                                      <p:cBhvr>
                                        <p:cTn id="23" dur="1" fill="hold">
                                          <p:stCondLst>
                                            <p:cond delay="0"/>
                                          </p:stCondLst>
                                        </p:cTn>
                                        <p:tgtEl>
                                          <p:spTgt spid="1659"/>
                                        </p:tgtEl>
                                        <p:attrNameLst>
                                          <p:attrName>style.visibility</p:attrName>
                                        </p:attrNameLst>
                                      </p:cBhvr>
                                      <p:to>
                                        <p:strVal val="visible"/>
                                      </p:to>
                                    </p:set>
                                    <p:anim calcmode="lin" valueType="num">
                                      <p:cBhvr additive="base">
                                        <p:cTn id="24" dur="500"/>
                                        <p:tgtEl>
                                          <p:spTgt spid="1659"/>
                                        </p:tgtEl>
                                        <p:attrNameLst>
                                          <p:attrName>ppt_y</p:attrName>
                                        </p:attrNameLst>
                                      </p:cBhvr>
                                      <p:tavLst>
                                        <p:tav tm="0">
                                          <p:val>
                                            <p:strVal val="#ppt_y+#ppt_h*1.125000"/>
                                          </p:val>
                                        </p:tav>
                                        <p:tav tm="100000">
                                          <p:val>
                                            <p:strVal val="#ppt_y"/>
                                          </p:val>
                                        </p:tav>
                                      </p:tavLst>
                                    </p:anim>
                                    <p:animEffect transition="in" filter="wipe(up)">
                                      <p:cBhvr>
                                        <p:cTn id="25" dur="500"/>
                                        <p:tgtEl>
                                          <p:spTgt spid="1659"/>
                                        </p:tgtEl>
                                      </p:cBhvr>
                                    </p:animEffect>
                                  </p:childTnLst>
                                </p:cTn>
                              </p:par>
                            </p:childTnLst>
                          </p:cTn>
                        </p:par>
                        <p:par>
                          <p:cTn id="26" fill="hold">
                            <p:stCondLst>
                              <p:cond delay="2000"/>
                            </p:stCondLst>
                            <p:childTnLst>
                              <p:par>
                                <p:cTn id="27" presetID="12" presetClass="entr" presetSubtype="4" fill="hold" grpId="0" nodeType="afterEffect">
                                  <p:stCondLst>
                                    <p:cond delay="0"/>
                                  </p:stCondLst>
                                  <p:childTnLst>
                                    <p:set>
                                      <p:cBhvr>
                                        <p:cTn id="28" dur="1" fill="hold">
                                          <p:stCondLst>
                                            <p:cond delay="0"/>
                                          </p:stCondLst>
                                        </p:cTn>
                                        <p:tgtEl>
                                          <p:spTgt spid="1660"/>
                                        </p:tgtEl>
                                        <p:attrNameLst>
                                          <p:attrName>style.visibility</p:attrName>
                                        </p:attrNameLst>
                                      </p:cBhvr>
                                      <p:to>
                                        <p:strVal val="visible"/>
                                      </p:to>
                                    </p:set>
                                    <p:anim calcmode="lin" valueType="num">
                                      <p:cBhvr additive="base">
                                        <p:cTn id="29" dur="500"/>
                                        <p:tgtEl>
                                          <p:spTgt spid="1660"/>
                                        </p:tgtEl>
                                        <p:attrNameLst>
                                          <p:attrName>ppt_y</p:attrName>
                                        </p:attrNameLst>
                                      </p:cBhvr>
                                      <p:tavLst>
                                        <p:tav tm="0">
                                          <p:val>
                                            <p:strVal val="#ppt_y+#ppt_h*1.125000"/>
                                          </p:val>
                                        </p:tav>
                                        <p:tav tm="100000">
                                          <p:val>
                                            <p:strVal val="#ppt_y"/>
                                          </p:val>
                                        </p:tav>
                                      </p:tavLst>
                                    </p:anim>
                                    <p:animEffect transition="in" filter="wipe(up)">
                                      <p:cBhvr>
                                        <p:cTn id="30" dur="500"/>
                                        <p:tgtEl>
                                          <p:spTgt spid="1660"/>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1670"/>
                                        </p:tgtEl>
                                        <p:attrNameLst>
                                          <p:attrName>style.visibility</p:attrName>
                                        </p:attrNameLst>
                                      </p:cBhvr>
                                      <p:to>
                                        <p:strVal val="visible"/>
                                      </p:to>
                                    </p:set>
                                    <p:anim calcmode="lin" valueType="num">
                                      <p:cBhvr additive="base">
                                        <p:cTn id="34" dur="500"/>
                                        <p:tgtEl>
                                          <p:spTgt spid="1670"/>
                                        </p:tgtEl>
                                        <p:attrNameLst>
                                          <p:attrName>ppt_y</p:attrName>
                                        </p:attrNameLst>
                                      </p:cBhvr>
                                      <p:tavLst>
                                        <p:tav tm="0">
                                          <p:val>
                                            <p:strVal val="#ppt_y+#ppt_h*1.125000"/>
                                          </p:val>
                                        </p:tav>
                                        <p:tav tm="100000">
                                          <p:val>
                                            <p:strVal val="#ppt_y"/>
                                          </p:val>
                                        </p:tav>
                                      </p:tavLst>
                                    </p:anim>
                                    <p:animEffect transition="in" filter="wipe(up)">
                                      <p:cBhvr>
                                        <p:cTn id="35" dur="500"/>
                                        <p:tgtEl>
                                          <p:spTgt spid="1670"/>
                                        </p:tgtEl>
                                      </p:cBhvr>
                                    </p:animEffect>
                                  </p:childTnLst>
                                </p:cTn>
                              </p:par>
                            </p:childTnLst>
                          </p:cTn>
                        </p:par>
                        <p:par>
                          <p:cTn id="36" fill="hold">
                            <p:stCondLst>
                              <p:cond delay="3000"/>
                            </p:stCondLst>
                            <p:childTnLst>
                              <p:par>
                                <p:cTn id="37" presetID="12" presetClass="entr" presetSubtype="4" fill="hold" grpId="0" nodeType="afterEffect">
                                  <p:stCondLst>
                                    <p:cond delay="0"/>
                                  </p:stCondLst>
                                  <p:childTnLst>
                                    <p:set>
                                      <p:cBhvr>
                                        <p:cTn id="38" dur="1" fill="hold">
                                          <p:stCondLst>
                                            <p:cond delay="0"/>
                                          </p:stCondLst>
                                        </p:cTn>
                                        <p:tgtEl>
                                          <p:spTgt spid="1661"/>
                                        </p:tgtEl>
                                        <p:attrNameLst>
                                          <p:attrName>style.visibility</p:attrName>
                                        </p:attrNameLst>
                                      </p:cBhvr>
                                      <p:to>
                                        <p:strVal val="visible"/>
                                      </p:to>
                                    </p:set>
                                    <p:anim calcmode="lin" valueType="num">
                                      <p:cBhvr additive="base">
                                        <p:cTn id="39" dur="500"/>
                                        <p:tgtEl>
                                          <p:spTgt spid="1661"/>
                                        </p:tgtEl>
                                        <p:attrNameLst>
                                          <p:attrName>ppt_y</p:attrName>
                                        </p:attrNameLst>
                                      </p:cBhvr>
                                      <p:tavLst>
                                        <p:tav tm="0">
                                          <p:val>
                                            <p:strVal val="#ppt_y+#ppt_h*1.125000"/>
                                          </p:val>
                                        </p:tav>
                                        <p:tav tm="100000">
                                          <p:val>
                                            <p:strVal val="#ppt_y"/>
                                          </p:val>
                                        </p:tav>
                                      </p:tavLst>
                                    </p:anim>
                                    <p:animEffect transition="in" filter="wipe(up)">
                                      <p:cBhvr>
                                        <p:cTn id="40" dur="500"/>
                                        <p:tgtEl>
                                          <p:spTgt spid="1661"/>
                                        </p:tgtEl>
                                      </p:cBhvr>
                                    </p:animEffect>
                                  </p:childTnLst>
                                </p:cTn>
                              </p:par>
                            </p:childTnLst>
                          </p:cTn>
                        </p:par>
                        <p:par>
                          <p:cTn id="41" fill="hold">
                            <p:stCondLst>
                              <p:cond delay="3500"/>
                            </p:stCondLst>
                            <p:childTnLst>
                              <p:par>
                                <p:cTn id="42" presetID="12" presetClass="entr" presetSubtype="4" fill="hold" grpId="0" nodeType="afterEffect">
                                  <p:stCondLst>
                                    <p:cond delay="0"/>
                                  </p:stCondLst>
                                  <p:childTnLst>
                                    <p:set>
                                      <p:cBhvr>
                                        <p:cTn id="43" dur="1" fill="hold">
                                          <p:stCondLst>
                                            <p:cond delay="0"/>
                                          </p:stCondLst>
                                        </p:cTn>
                                        <p:tgtEl>
                                          <p:spTgt spid="1662"/>
                                        </p:tgtEl>
                                        <p:attrNameLst>
                                          <p:attrName>style.visibility</p:attrName>
                                        </p:attrNameLst>
                                      </p:cBhvr>
                                      <p:to>
                                        <p:strVal val="visible"/>
                                      </p:to>
                                    </p:set>
                                    <p:anim calcmode="lin" valueType="num">
                                      <p:cBhvr additive="base">
                                        <p:cTn id="44" dur="500"/>
                                        <p:tgtEl>
                                          <p:spTgt spid="1662"/>
                                        </p:tgtEl>
                                        <p:attrNameLst>
                                          <p:attrName>ppt_y</p:attrName>
                                        </p:attrNameLst>
                                      </p:cBhvr>
                                      <p:tavLst>
                                        <p:tav tm="0">
                                          <p:val>
                                            <p:strVal val="#ppt_y+#ppt_h*1.125000"/>
                                          </p:val>
                                        </p:tav>
                                        <p:tav tm="100000">
                                          <p:val>
                                            <p:strVal val="#ppt_y"/>
                                          </p:val>
                                        </p:tav>
                                      </p:tavLst>
                                    </p:anim>
                                    <p:animEffect transition="in" filter="wipe(up)">
                                      <p:cBhvr>
                                        <p:cTn id="45" dur="500"/>
                                        <p:tgtEl>
                                          <p:spTgt spid="1662"/>
                                        </p:tgtEl>
                                      </p:cBhvr>
                                    </p:animEffect>
                                  </p:childTnLst>
                                </p:cTn>
                              </p:par>
                            </p:childTnLst>
                          </p:cTn>
                        </p:par>
                        <p:par>
                          <p:cTn id="46" fill="hold">
                            <p:stCondLst>
                              <p:cond delay="4000"/>
                            </p:stCondLst>
                            <p:childTnLst>
                              <p:par>
                                <p:cTn id="47" presetID="12" presetClass="entr" presetSubtype="4" fill="hold" nodeType="afterEffect">
                                  <p:stCondLst>
                                    <p:cond delay="0"/>
                                  </p:stCondLst>
                                  <p:childTnLst>
                                    <p:set>
                                      <p:cBhvr>
                                        <p:cTn id="48" dur="1" fill="hold">
                                          <p:stCondLst>
                                            <p:cond delay="0"/>
                                          </p:stCondLst>
                                        </p:cTn>
                                        <p:tgtEl>
                                          <p:spTgt spid="1671"/>
                                        </p:tgtEl>
                                        <p:attrNameLst>
                                          <p:attrName>style.visibility</p:attrName>
                                        </p:attrNameLst>
                                      </p:cBhvr>
                                      <p:to>
                                        <p:strVal val="visible"/>
                                      </p:to>
                                    </p:set>
                                    <p:anim calcmode="lin" valueType="num">
                                      <p:cBhvr additive="base">
                                        <p:cTn id="49" dur="500"/>
                                        <p:tgtEl>
                                          <p:spTgt spid="1671"/>
                                        </p:tgtEl>
                                        <p:attrNameLst>
                                          <p:attrName>ppt_y</p:attrName>
                                        </p:attrNameLst>
                                      </p:cBhvr>
                                      <p:tavLst>
                                        <p:tav tm="0">
                                          <p:val>
                                            <p:strVal val="#ppt_y+#ppt_h*1.125000"/>
                                          </p:val>
                                        </p:tav>
                                        <p:tav tm="100000">
                                          <p:val>
                                            <p:strVal val="#ppt_y"/>
                                          </p:val>
                                        </p:tav>
                                      </p:tavLst>
                                    </p:anim>
                                    <p:animEffect transition="in" filter="wipe(up)">
                                      <p:cBhvr>
                                        <p:cTn id="50" dur="500"/>
                                        <p:tgtEl>
                                          <p:spTgt spid="1671"/>
                                        </p:tgtEl>
                                      </p:cBhvr>
                                    </p:animEffect>
                                  </p:childTnLst>
                                </p:cTn>
                              </p:par>
                            </p:childTnLst>
                          </p:cTn>
                        </p:par>
                        <p:par>
                          <p:cTn id="51" fill="hold">
                            <p:stCondLst>
                              <p:cond delay="4500"/>
                            </p:stCondLst>
                            <p:childTnLst>
                              <p:par>
                                <p:cTn id="52" presetID="12" presetClass="entr" presetSubtype="4" fill="hold" grpId="0" nodeType="afterEffect">
                                  <p:stCondLst>
                                    <p:cond delay="0"/>
                                  </p:stCondLst>
                                  <p:childTnLst>
                                    <p:set>
                                      <p:cBhvr>
                                        <p:cTn id="53" dur="1" fill="hold">
                                          <p:stCondLst>
                                            <p:cond delay="0"/>
                                          </p:stCondLst>
                                        </p:cTn>
                                        <p:tgtEl>
                                          <p:spTgt spid="1663"/>
                                        </p:tgtEl>
                                        <p:attrNameLst>
                                          <p:attrName>style.visibility</p:attrName>
                                        </p:attrNameLst>
                                      </p:cBhvr>
                                      <p:to>
                                        <p:strVal val="visible"/>
                                      </p:to>
                                    </p:set>
                                    <p:anim calcmode="lin" valueType="num">
                                      <p:cBhvr additive="base">
                                        <p:cTn id="54" dur="500"/>
                                        <p:tgtEl>
                                          <p:spTgt spid="1663"/>
                                        </p:tgtEl>
                                        <p:attrNameLst>
                                          <p:attrName>ppt_y</p:attrName>
                                        </p:attrNameLst>
                                      </p:cBhvr>
                                      <p:tavLst>
                                        <p:tav tm="0">
                                          <p:val>
                                            <p:strVal val="#ppt_y+#ppt_h*1.125000"/>
                                          </p:val>
                                        </p:tav>
                                        <p:tav tm="100000">
                                          <p:val>
                                            <p:strVal val="#ppt_y"/>
                                          </p:val>
                                        </p:tav>
                                      </p:tavLst>
                                    </p:anim>
                                    <p:animEffect transition="in" filter="wipe(up)">
                                      <p:cBhvr>
                                        <p:cTn id="55" dur="500"/>
                                        <p:tgtEl>
                                          <p:spTgt spid="1663"/>
                                        </p:tgtEl>
                                      </p:cBhvr>
                                    </p:animEffect>
                                  </p:childTnLst>
                                </p:cTn>
                              </p:par>
                            </p:childTnLst>
                          </p:cTn>
                        </p:par>
                        <p:par>
                          <p:cTn id="56" fill="hold">
                            <p:stCondLst>
                              <p:cond delay="5000"/>
                            </p:stCondLst>
                            <p:childTnLst>
                              <p:par>
                                <p:cTn id="57" presetID="12" presetClass="entr" presetSubtype="4" fill="hold" grpId="0" nodeType="afterEffect">
                                  <p:stCondLst>
                                    <p:cond delay="0"/>
                                  </p:stCondLst>
                                  <p:childTnLst>
                                    <p:set>
                                      <p:cBhvr>
                                        <p:cTn id="58" dur="1" fill="hold">
                                          <p:stCondLst>
                                            <p:cond delay="0"/>
                                          </p:stCondLst>
                                        </p:cTn>
                                        <p:tgtEl>
                                          <p:spTgt spid="1664"/>
                                        </p:tgtEl>
                                        <p:attrNameLst>
                                          <p:attrName>style.visibility</p:attrName>
                                        </p:attrNameLst>
                                      </p:cBhvr>
                                      <p:to>
                                        <p:strVal val="visible"/>
                                      </p:to>
                                    </p:set>
                                    <p:anim calcmode="lin" valueType="num">
                                      <p:cBhvr additive="base">
                                        <p:cTn id="59" dur="500"/>
                                        <p:tgtEl>
                                          <p:spTgt spid="1664"/>
                                        </p:tgtEl>
                                        <p:attrNameLst>
                                          <p:attrName>ppt_y</p:attrName>
                                        </p:attrNameLst>
                                      </p:cBhvr>
                                      <p:tavLst>
                                        <p:tav tm="0">
                                          <p:val>
                                            <p:strVal val="#ppt_y+#ppt_h*1.125000"/>
                                          </p:val>
                                        </p:tav>
                                        <p:tav tm="100000">
                                          <p:val>
                                            <p:strVal val="#ppt_y"/>
                                          </p:val>
                                        </p:tav>
                                      </p:tavLst>
                                    </p:anim>
                                    <p:animEffect transition="in" filter="wipe(up)">
                                      <p:cBhvr>
                                        <p:cTn id="60" dur="500"/>
                                        <p:tgtEl>
                                          <p:spTgt spid="1664"/>
                                        </p:tgtEl>
                                      </p:cBhvr>
                                    </p:animEffect>
                                  </p:childTnLst>
                                </p:cTn>
                              </p:par>
                            </p:childTnLst>
                          </p:cTn>
                        </p:par>
                        <p:par>
                          <p:cTn id="61" fill="hold">
                            <p:stCondLst>
                              <p:cond delay="5500"/>
                            </p:stCondLst>
                            <p:childTnLst>
                              <p:par>
                                <p:cTn id="62" presetID="12" presetClass="entr" presetSubtype="4" fill="hold" nodeType="afterEffect">
                                  <p:stCondLst>
                                    <p:cond delay="0"/>
                                  </p:stCondLst>
                                  <p:childTnLst>
                                    <p:set>
                                      <p:cBhvr>
                                        <p:cTn id="63" dur="1" fill="hold">
                                          <p:stCondLst>
                                            <p:cond delay="0"/>
                                          </p:stCondLst>
                                        </p:cTn>
                                        <p:tgtEl>
                                          <p:spTgt spid="1672"/>
                                        </p:tgtEl>
                                        <p:attrNameLst>
                                          <p:attrName>style.visibility</p:attrName>
                                        </p:attrNameLst>
                                      </p:cBhvr>
                                      <p:to>
                                        <p:strVal val="visible"/>
                                      </p:to>
                                    </p:set>
                                    <p:anim calcmode="lin" valueType="num">
                                      <p:cBhvr additive="base">
                                        <p:cTn id="64" dur="500"/>
                                        <p:tgtEl>
                                          <p:spTgt spid="1672"/>
                                        </p:tgtEl>
                                        <p:attrNameLst>
                                          <p:attrName>ppt_y</p:attrName>
                                        </p:attrNameLst>
                                      </p:cBhvr>
                                      <p:tavLst>
                                        <p:tav tm="0">
                                          <p:val>
                                            <p:strVal val="#ppt_y+#ppt_h*1.125000"/>
                                          </p:val>
                                        </p:tav>
                                        <p:tav tm="100000">
                                          <p:val>
                                            <p:strVal val="#ppt_y"/>
                                          </p:val>
                                        </p:tav>
                                      </p:tavLst>
                                    </p:anim>
                                    <p:animEffect transition="in" filter="wipe(up)">
                                      <p:cBhvr>
                                        <p:cTn id="65" dur="500"/>
                                        <p:tgtEl>
                                          <p:spTgt spid="1672"/>
                                        </p:tgtEl>
                                      </p:cBhvr>
                                    </p:animEffect>
                                  </p:childTnLst>
                                </p:cTn>
                              </p:par>
                            </p:childTnLst>
                          </p:cTn>
                        </p:par>
                        <p:par>
                          <p:cTn id="66" fill="hold">
                            <p:stCondLst>
                              <p:cond delay="6000"/>
                            </p:stCondLst>
                            <p:childTnLst>
                              <p:par>
                                <p:cTn id="67" presetID="12" presetClass="entr" presetSubtype="4" fill="hold" grpId="0" nodeType="afterEffect">
                                  <p:stCondLst>
                                    <p:cond delay="0"/>
                                  </p:stCondLst>
                                  <p:childTnLst>
                                    <p:set>
                                      <p:cBhvr>
                                        <p:cTn id="68" dur="1" fill="hold">
                                          <p:stCondLst>
                                            <p:cond delay="0"/>
                                          </p:stCondLst>
                                        </p:cTn>
                                        <p:tgtEl>
                                          <p:spTgt spid="1665"/>
                                        </p:tgtEl>
                                        <p:attrNameLst>
                                          <p:attrName>style.visibility</p:attrName>
                                        </p:attrNameLst>
                                      </p:cBhvr>
                                      <p:to>
                                        <p:strVal val="visible"/>
                                      </p:to>
                                    </p:set>
                                    <p:anim calcmode="lin" valueType="num">
                                      <p:cBhvr additive="base">
                                        <p:cTn id="69" dur="500"/>
                                        <p:tgtEl>
                                          <p:spTgt spid="1665"/>
                                        </p:tgtEl>
                                        <p:attrNameLst>
                                          <p:attrName>ppt_y</p:attrName>
                                        </p:attrNameLst>
                                      </p:cBhvr>
                                      <p:tavLst>
                                        <p:tav tm="0">
                                          <p:val>
                                            <p:strVal val="#ppt_y+#ppt_h*1.125000"/>
                                          </p:val>
                                        </p:tav>
                                        <p:tav tm="100000">
                                          <p:val>
                                            <p:strVal val="#ppt_y"/>
                                          </p:val>
                                        </p:tav>
                                      </p:tavLst>
                                    </p:anim>
                                    <p:animEffect transition="in" filter="wipe(up)">
                                      <p:cBhvr>
                                        <p:cTn id="70" dur="500"/>
                                        <p:tgtEl>
                                          <p:spTgt spid="1665"/>
                                        </p:tgtEl>
                                      </p:cBhvr>
                                    </p:animEffect>
                                  </p:childTnLst>
                                </p:cTn>
                              </p:par>
                            </p:childTnLst>
                          </p:cTn>
                        </p:par>
                        <p:par>
                          <p:cTn id="71" fill="hold">
                            <p:stCondLst>
                              <p:cond delay="6500"/>
                            </p:stCondLst>
                            <p:childTnLst>
                              <p:par>
                                <p:cTn id="72" presetID="12" presetClass="entr" presetSubtype="4" fill="hold" grpId="0" nodeType="afterEffect">
                                  <p:stCondLst>
                                    <p:cond delay="0"/>
                                  </p:stCondLst>
                                  <p:childTnLst>
                                    <p:set>
                                      <p:cBhvr>
                                        <p:cTn id="73" dur="1" fill="hold">
                                          <p:stCondLst>
                                            <p:cond delay="0"/>
                                          </p:stCondLst>
                                        </p:cTn>
                                        <p:tgtEl>
                                          <p:spTgt spid="1666"/>
                                        </p:tgtEl>
                                        <p:attrNameLst>
                                          <p:attrName>style.visibility</p:attrName>
                                        </p:attrNameLst>
                                      </p:cBhvr>
                                      <p:to>
                                        <p:strVal val="visible"/>
                                      </p:to>
                                    </p:set>
                                    <p:anim calcmode="lin" valueType="num">
                                      <p:cBhvr additive="base">
                                        <p:cTn id="74" dur="500"/>
                                        <p:tgtEl>
                                          <p:spTgt spid="1666"/>
                                        </p:tgtEl>
                                        <p:attrNameLst>
                                          <p:attrName>ppt_y</p:attrName>
                                        </p:attrNameLst>
                                      </p:cBhvr>
                                      <p:tavLst>
                                        <p:tav tm="0">
                                          <p:val>
                                            <p:strVal val="#ppt_y+#ppt_h*1.125000"/>
                                          </p:val>
                                        </p:tav>
                                        <p:tav tm="100000">
                                          <p:val>
                                            <p:strVal val="#ppt_y"/>
                                          </p:val>
                                        </p:tav>
                                      </p:tavLst>
                                    </p:anim>
                                    <p:animEffect transition="in" filter="wipe(up)">
                                      <p:cBhvr>
                                        <p:cTn id="75" dur="500"/>
                                        <p:tgtEl>
                                          <p:spTgt spid="1666"/>
                                        </p:tgtEl>
                                      </p:cBhvr>
                                    </p:animEffect>
                                  </p:childTnLst>
                                </p:cTn>
                              </p:par>
                            </p:childTnLst>
                          </p:cTn>
                        </p:par>
                        <p:par>
                          <p:cTn id="76" fill="hold">
                            <p:stCondLst>
                              <p:cond delay="7000"/>
                            </p:stCondLst>
                            <p:childTnLst>
                              <p:par>
                                <p:cTn id="77" presetID="12" presetClass="entr" presetSubtype="4" fill="hold" nodeType="afterEffect">
                                  <p:stCondLst>
                                    <p:cond delay="0"/>
                                  </p:stCondLst>
                                  <p:childTnLst>
                                    <p:set>
                                      <p:cBhvr>
                                        <p:cTn id="78" dur="1" fill="hold">
                                          <p:stCondLst>
                                            <p:cond delay="0"/>
                                          </p:stCondLst>
                                        </p:cTn>
                                        <p:tgtEl>
                                          <p:spTgt spid="1673"/>
                                        </p:tgtEl>
                                        <p:attrNameLst>
                                          <p:attrName>style.visibility</p:attrName>
                                        </p:attrNameLst>
                                      </p:cBhvr>
                                      <p:to>
                                        <p:strVal val="visible"/>
                                      </p:to>
                                    </p:set>
                                    <p:anim calcmode="lin" valueType="num">
                                      <p:cBhvr additive="base">
                                        <p:cTn id="79" dur="500"/>
                                        <p:tgtEl>
                                          <p:spTgt spid="1673"/>
                                        </p:tgtEl>
                                        <p:attrNameLst>
                                          <p:attrName>ppt_y</p:attrName>
                                        </p:attrNameLst>
                                      </p:cBhvr>
                                      <p:tavLst>
                                        <p:tav tm="0">
                                          <p:val>
                                            <p:strVal val="#ppt_y+#ppt_h*1.125000"/>
                                          </p:val>
                                        </p:tav>
                                        <p:tav tm="100000">
                                          <p:val>
                                            <p:strVal val="#ppt_y"/>
                                          </p:val>
                                        </p:tav>
                                      </p:tavLst>
                                    </p:anim>
                                    <p:animEffect transition="in" filter="wipe(up)">
                                      <p:cBhvr>
                                        <p:cTn id="80" dur="500"/>
                                        <p:tgtEl>
                                          <p:spTgt spid="1673"/>
                                        </p:tgtEl>
                                      </p:cBhvr>
                                    </p:animEffect>
                                  </p:childTnLst>
                                </p:cTn>
                              </p:par>
                            </p:childTnLst>
                          </p:cTn>
                        </p:par>
                        <p:par>
                          <p:cTn id="81" fill="hold">
                            <p:stCondLst>
                              <p:cond delay="7500"/>
                            </p:stCondLst>
                            <p:childTnLst>
                              <p:par>
                                <p:cTn id="82" presetID="12" presetClass="entr" presetSubtype="4" fill="hold" grpId="0" nodeType="afterEffect">
                                  <p:stCondLst>
                                    <p:cond delay="0"/>
                                  </p:stCondLst>
                                  <p:childTnLst>
                                    <p:set>
                                      <p:cBhvr>
                                        <p:cTn id="83" dur="1" fill="hold">
                                          <p:stCondLst>
                                            <p:cond delay="0"/>
                                          </p:stCondLst>
                                        </p:cTn>
                                        <p:tgtEl>
                                          <p:spTgt spid="1667"/>
                                        </p:tgtEl>
                                        <p:attrNameLst>
                                          <p:attrName>style.visibility</p:attrName>
                                        </p:attrNameLst>
                                      </p:cBhvr>
                                      <p:to>
                                        <p:strVal val="visible"/>
                                      </p:to>
                                    </p:set>
                                    <p:anim calcmode="lin" valueType="num">
                                      <p:cBhvr additive="base">
                                        <p:cTn id="84" dur="500"/>
                                        <p:tgtEl>
                                          <p:spTgt spid="1667"/>
                                        </p:tgtEl>
                                        <p:attrNameLst>
                                          <p:attrName>ppt_y</p:attrName>
                                        </p:attrNameLst>
                                      </p:cBhvr>
                                      <p:tavLst>
                                        <p:tav tm="0">
                                          <p:val>
                                            <p:strVal val="#ppt_y+#ppt_h*1.125000"/>
                                          </p:val>
                                        </p:tav>
                                        <p:tav tm="100000">
                                          <p:val>
                                            <p:strVal val="#ppt_y"/>
                                          </p:val>
                                        </p:tav>
                                      </p:tavLst>
                                    </p:anim>
                                    <p:animEffect transition="in" filter="wipe(up)">
                                      <p:cBhvr>
                                        <p:cTn id="85" dur="500"/>
                                        <p:tgtEl>
                                          <p:spTgt spid="1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P spid="1658" grpId="0"/>
      <p:bldP spid="1658" grpId="1"/>
      <p:bldP spid="1659" grpId="0"/>
      <p:bldP spid="1659" grpId="1"/>
      <p:bldP spid="1660" grpId="0"/>
      <p:bldP spid="1660" grpId="1"/>
      <p:bldP spid="1661" grpId="0"/>
      <p:bldP spid="1661" grpId="1"/>
      <p:bldP spid="1662" grpId="0"/>
      <p:bldP spid="1662" grpId="1"/>
      <p:bldP spid="1663" grpId="0"/>
      <p:bldP spid="1663" grpId="1"/>
      <p:bldP spid="1664" grpId="0"/>
      <p:bldP spid="1664" grpId="1"/>
      <p:bldP spid="1665" grpId="0"/>
      <p:bldP spid="1665" grpId="1"/>
      <p:bldP spid="1666" grpId="0"/>
      <p:bldP spid="1666" grpId="1"/>
      <p:bldP spid="1667" grpId="0"/>
      <p:bldP spid="1667"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58" name="矩形"/>
          <p:cNvSpPr/>
          <p:nvPr/>
        </p:nvSpPr>
        <p:spPr>
          <a:xfrm>
            <a:off x="1424940" y="304800"/>
            <a:ext cx="35195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考点３：发票管理</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241425" y="1311910"/>
            <a:ext cx="3856990" cy="601980"/>
            <a:chOff x="1955" y="2066"/>
            <a:chExt cx="6074" cy="948"/>
          </a:xfrm>
        </p:grpSpPr>
        <p:sp>
          <p:nvSpPr>
            <p:cNvPr id="1759" name="圆角矩形"/>
            <p:cNvSpPr/>
            <p:nvPr/>
          </p:nvSpPr>
          <p:spPr>
            <a:xfrm>
              <a:off x="1955" y="2077"/>
              <a:ext cx="6075"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760" name="流程图: 离页连接符"/>
            <p:cNvSpPr/>
            <p:nvPr/>
          </p:nvSpPr>
          <p:spPr>
            <a:xfrm>
              <a:off x="2465" y="2066"/>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t>（</a:t>
              </a:r>
              <a:r>
                <a:rPr lang="zh-CN" altLang="en-US" sz="1600" b="1" i="0" u="none" strike="noStrike" kern="100" cap="none" spc="0" baseline="0" dirty="0">
                  <a:solidFill>
                    <a:srgbClr val="FFFFFF"/>
                  </a:solidFill>
                  <a:latin typeface="微软雅黑" panose="020B0503020204020204" charset="-122"/>
                  <a:ea typeface="微软雅黑" panose="020B0503020204020204" charset="-122"/>
                  <a:cs typeface="Times New Roman" panose="02020603050405020304" charset="0"/>
                </a:rPr>
                <a:t>三</a:t>
              </a:r>
              <a:r>
                <a:rPr lang="zh-CN" altLang="en-US" sz="1800" b="1"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rPr>
                <a:t>）</a:t>
              </a:r>
              <a:endParaRPr lang="zh-CN" altLang="en-US" sz="1800" b="1" i="0" u="none" strike="noStrike" kern="1200" cap="none" spc="0" baseline="0" dirty="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761" name="矩形"/>
            <p:cNvSpPr/>
            <p:nvPr/>
          </p:nvSpPr>
          <p:spPr>
            <a:xfrm>
              <a:off x="4250" y="2134"/>
              <a:ext cx="3103"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发票的检查</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762" name="文本框"/>
          <p:cNvSpPr txBox="1"/>
          <p:nvPr/>
        </p:nvSpPr>
        <p:spPr>
          <a:xfrm>
            <a:off x="1092557" y="2056248"/>
            <a:ext cx="10239219" cy="40919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税务机关在发票管理中有权进行下列检查：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（1）检查印制、领购、开具、取得、保管和缴销发票的情况。</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（2）调出发票查验。</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（3）查阅、复制与发票有关的凭证、资料。</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（4）向当事各方询问与发票有关的问题和情况。</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（5）在查处发票案件时，对与案件有关的情况和资料，可以记录、录音、录像、照相和复制。</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【提示1】税务人员进行检查时，应当出示税务检查证。</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【提示2】税务机关需要将已开具的发票调出查验时，应当向被查验的单位和个人开具“发票换票证”。发票换票证与所调出查验的发票有同等的效力。</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【提示3】税务机关需要将空白发票调出查验时，应当开具“收据”；经查无问题的，应当及时返还。</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762"/>
                                        </p:tgtEl>
                                        <p:attrNameLst>
                                          <p:attrName>style.visibility</p:attrName>
                                        </p:attrNameLst>
                                      </p:cBhvr>
                                      <p:to>
                                        <p:strVal val="visible"/>
                                      </p:to>
                                    </p:set>
                                    <p:anim calcmode="lin" valueType="num">
                                      <p:cBhvr additive="base">
                                        <p:cTn id="13" dur="500"/>
                                        <p:tgtEl>
                                          <p:spTgt spid="1762"/>
                                        </p:tgtEl>
                                        <p:attrNameLst>
                                          <p:attrName>ppt_y</p:attrName>
                                        </p:attrNameLst>
                                      </p:cBhvr>
                                      <p:tavLst>
                                        <p:tav tm="0">
                                          <p:val>
                                            <p:strVal val="#ppt_y+#ppt_h*1.125000"/>
                                          </p:val>
                                        </p:tav>
                                        <p:tav tm="100000">
                                          <p:val>
                                            <p:strVal val="#ppt_y"/>
                                          </p:val>
                                        </p:tav>
                                      </p:tavLst>
                                    </p:anim>
                                    <p:animEffect transition="in" filter="wipe(up)">
                                      <p:cBhvr>
                                        <p:cTn id="14" dur="500"/>
                                        <p:tgtEl>
                                          <p:spTgt spid="1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2" grpId="0"/>
      <p:bldP spid="1762"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63" name="矩形"/>
          <p:cNvSpPr/>
          <p:nvPr/>
        </p:nvSpPr>
        <p:spPr>
          <a:xfrm>
            <a:off x="1424940" y="304800"/>
            <a:ext cx="351958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考点３：发票管理</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849120" y="1462405"/>
            <a:ext cx="6289040" cy="542290"/>
            <a:chOff x="2912" y="2303"/>
            <a:chExt cx="9904" cy="854"/>
          </a:xfrm>
        </p:grpSpPr>
        <p:sp>
          <p:nvSpPr>
            <p:cNvPr id="1764" name="矩形"/>
            <p:cNvSpPr/>
            <p:nvPr/>
          </p:nvSpPr>
          <p:spPr>
            <a:xfrm>
              <a:off x="3024" y="2353"/>
              <a:ext cx="9638" cy="7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税务机关在发票管理中享有的检查权限</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1765" name="剪去对角的矩形"/>
            <p:cNvSpPr/>
            <p:nvPr/>
          </p:nvSpPr>
          <p:spPr>
            <a:xfrm>
              <a:off x="2912" y="2303"/>
              <a:ext cx="9904" cy="855"/>
            </a:xfrm>
            <a:prstGeom prst="snip2DiagRect">
              <a:avLst>
                <a:gd name="adj1" fmla="val 0"/>
                <a:gd name="adj2" fmla="val 16513"/>
              </a:avLst>
            </a:prstGeom>
            <a:noFill/>
            <a:ln w="25400" cap="flat" cmpd="sng">
              <a:solidFill>
                <a:srgbClr val="4BACC6"/>
              </a:solidFill>
              <a:prstDash val="solid"/>
              <a:round/>
            </a:ln>
          </p:spPr>
          <p:txBody>
            <a:bodyPr rtlCol="0" anchor="ctr"/>
            <a:lstStyle/>
            <a:p>
              <a:pPr algn="ctr"/>
            </a:p>
          </p:txBody>
        </p:sp>
      </p:grpSp>
      <p:sp>
        <p:nvSpPr>
          <p:cNvPr id="1766" name="文本框"/>
          <p:cNvSpPr txBox="1"/>
          <p:nvPr/>
        </p:nvSpPr>
        <p:spPr>
          <a:xfrm>
            <a:off x="1708940" y="2196319"/>
            <a:ext cx="8950493" cy="253640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多选</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根据税收征收管理法律制度的规定，下列各项中，属于税务机关发票管理权限的有（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．检查印制、领购、开具、取得、保管和缴销发票的情况</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．查阅、复制与发票有关的凭证、资料</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．调出发票查验</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．向当事各方询问与发票有关的问题和情况</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67" name="文本框"/>
          <p:cNvSpPr txBox="1"/>
          <p:nvPr/>
        </p:nvSpPr>
        <p:spPr>
          <a:xfrm>
            <a:off x="1711672" y="4743378"/>
            <a:ext cx="1804119"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【答案】</a:t>
            </a:r>
            <a:r>
              <a:rPr lang="en-US" altLang="zh-CN"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766"/>
                                        </p:tgtEl>
                                        <p:attrNameLst>
                                          <p:attrName>style.visibility</p:attrName>
                                        </p:attrNameLst>
                                      </p:cBhvr>
                                      <p:to>
                                        <p:strVal val="visible"/>
                                      </p:to>
                                    </p:set>
                                    <p:anim calcmode="lin" valueType="num">
                                      <p:cBhvr additive="base">
                                        <p:cTn id="13" dur="500"/>
                                        <p:tgtEl>
                                          <p:spTgt spid="1766"/>
                                        </p:tgtEl>
                                        <p:attrNameLst>
                                          <p:attrName>ppt_y</p:attrName>
                                        </p:attrNameLst>
                                      </p:cBhvr>
                                      <p:tavLst>
                                        <p:tav tm="0">
                                          <p:val>
                                            <p:strVal val="#ppt_y+#ppt_h*1.125000"/>
                                          </p:val>
                                        </p:tav>
                                        <p:tav tm="100000">
                                          <p:val>
                                            <p:strVal val="#ppt_y"/>
                                          </p:val>
                                        </p:tav>
                                      </p:tavLst>
                                    </p:anim>
                                    <p:animEffect transition="in" filter="wipe(up)">
                                      <p:cBhvr>
                                        <p:cTn id="14" dur="500"/>
                                        <p:tgtEl>
                                          <p:spTgt spid="176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767"/>
                                        </p:tgtEl>
                                        <p:attrNameLst>
                                          <p:attrName>style.visibility</p:attrName>
                                        </p:attrNameLst>
                                      </p:cBhvr>
                                      <p:to>
                                        <p:strVal val="visible"/>
                                      </p:to>
                                    </p:set>
                                    <p:anim calcmode="lin" valueType="num">
                                      <p:cBhvr additive="base">
                                        <p:cTn id="19" dur="500"/>
                                        <p:tgtEl>
                                          <p:spTgt spid="1767"/>
                                        </p:tgtEl>
                                        <p:attrNameLst>
                                          <p:attrName>ppt_y</p:attrName>
                                        </p:attrNameLst>
                                      </p:cBhvr>
                                      <p:tavLst>
                                        <p:tav tm="0">
                                          <p:val>
                                            <p:strVal val="#ppt_y+#ppt_h*1.125000"/>
                                          </p:val>
                                        </p:tav>
                                        <p:tav tm="100000">
                                          <p:val>
                                            <p:strVal val="#ppt_y"/>
                                          </p:val>
                                        </p:tav>
                                      </p:tavLst>
                                    </p:anim>
                                    <p:animEffect transition="in" filter="wipe(up)">
                                      <p:cBhvr>
                                        <p:cTn id="20" dur="500"/>
                                        <p:tgtEl>
                                          <p:spTgt spid="1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6" grpId="0"/>
      <p:bldP spid="1766" grpId="1"/>
      <p:bldP spid="1767" grpId="0"/>
      <p:bldP spid="1767"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68" name="矩形"/>
          <p:cNvSpPr/>
          <p:nvPr/>
        </p:nvSpPr>
        <p:spPr>
          <a:xfrm>
            <a:off x="1424940" y="304800"/>
            <a:ext cx="393979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纳税申报</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661160" y="1311910"/>
            <a:ext cx="4376420" cy="601980"/>
            <a:chOff x="2616" y="2066"/>
            <a:chExt cx="6892" cy="948"/>
          </a:xfrm>
        </p:grpSpPr>
        <p:sp>
          <p:nvSpPr>
            <p:cNvPr id="1769" name="圆角矩形"/>
            <p:cNvSpPr/>
            <p:nvPr/>
          </p:nvSpPr>
          <p:spPr>
            <a:xfrm>
              <a:off x="2616" y="2077"/>
              <a:ext cx="6893"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770" name="流程图: 离页连接符"/>
            <p:cNvSpPr/>
            <p:nvPr/>
          </p:nvSpPr>
          <p:spPr>
            <a:xfrm>
              <a:off x="3126" y="2066"/>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a:t>
              </a:r>
              <a:r>
                <a:rPr lang="zh-CN" altLang="en-US" sz="1600" b="0"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rPr>
                <a:t>一</a:t>
              </a: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771" name="矩形"/>
            <p:cNvSpPr/>
            <p:nvPr/>
          </p:nvSpPr>
          <p:spPr>
            <a:xfrm>
              <a:off x="4911" y="2134"/>
              <a:ext cx="4223"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纳税申报的方式</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772" name="文本框"/>
          <p:cNvSpPr txBox="1"/>
          <p:nvPr/>
        </p:nvSpPr>
        <p:spPr>
          <a:xfrm>
            <a:off x="1635047" y="2056248"/>
            <a:ext cx="9276514"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纳税申报方式是指纳税人和扣缴义务人在纳税申报期内，依照规定到指定税务机关进行申报纳税的形式。目前主要有四种纳税申报方式</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773" name="对象"/>
          <p:cNvGraphicFramePr>
            <a:graphicFrameLocks noChangeAspect="1"/>
          </p:cNvGraphicFramePr>
          <p:nvPr/>
        </p:nvGraphicFramePr>
        <p:xfrm>
          <a:off x="1504386" y="3084884"/>
          <a:ext cx="9325413" cy="2545986"/>
        </p:xfrm>
        <a:graphic>
          <a:graphicData uri="http://schemas.openxmlformats.org/presentationml/2006/ole">
            <mc:AlternateContent xmlns:mc="http://schemas.openxmlformats.org/markup-compatibility/2006">
              <mc:Choice xmlns:v="urn:schemas-microsoft-com:vml" Requires="v">
                <p:oleObj spid="_x0000_s19459" name="package" r:id="rId2" imgW="6099810" imgH="1672590" progId="package">
                  <p:embed/>
                </p:oleObj>
              </mc:Choice>
              <mc:Fallback>
                <p:oleObj name="package" r:id="rId2" imgW="6099810" imgH="1672590" progId="package">
                  <p:embed/>
                  <p:pic>
                    <p:nvPicPr>
                      <p:cNvPr id="0" name="对象"/>
                      <p:cNvPicPr>
                        <a:picLocks noChangeAspect="1"/>
                      </p:cNvPicPr>
                      <p:nvPr/>
                    </p:nvPicPr>
                    <p:blipFill>
                      <a:blip r:embed="rId3" cstate="print"/>
                      <a:stretch>
                        <a:fillRect/>
                      </a:stretch>
                    </p:blipFill>
                    <p:spPr>
                      <a:xfrm>
                        <a:off x="1504386" y="3084884"/>
                        <a:ext cx="9325413" cy="2545986"/>
                      </a:xfrm>
                      <a:prstGeom prst="rect">
                        <a:avLst/>
                      </a:prstGeom>
                      <a:noFill/>
                      <a:ln w="9525" cap="flat" cmpd="sng">
                        <a:noFill/>
                        <a:prstDash val="solid"/>
                        <a:miter/>
                      </a:ln>
                    </p:spPr>
                  </p:pic>
                </p:oleObj>
              </mc:Fallback>
            </mc:AlternateContent>
          </a:graphicData>
        </a:graphic>
      </p:graphicFrame>
      <p:sp>
        <p:nvSpPr>
          <p:cNvPr id="1774" name="文本框"/>
          <p:cNvSpPr txBox="1"/>
          <p:nvPr/>
        </p:nvSpPr>
        <p:spPr>
          <a:xfrm>
            <a:off x="5282932" y="5908772"/>
            <a:ext cx="1986772"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纳税申报的方式</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772"/>
                                        </p:tgtEl>
                                        <p:attrNameLst>
                                          <p:attrName>style.visibility</p:attrName>
                                        </p:attrNameLst>
                                      </p:cBhvr>
                                      <p:to>
                                        <p:strVal val="visible"/>
                                      </p:to>
                                    </p:set>
                                    <p:anim calcmode="lin" valueType="num">
                                      <p:cBhvr additive="base">
                                        <p:cTn id="12" dur="500"/>
                                        <p:tgtEl>
                                          <p:spTgt spid="1772"/>
                                        </p:tgtEl>
                                        <p:attrNameLst>
                                          <p:attrName>ppt_y</p:attrName>
                                        </p:attrNameLst>
                                      </p:cBhvr>
                                      <p:tavLst>
                                        <p:tav tm="0">
                                          <p:val>
                                            <p:strVal val="#ppt_y+#ppt_h*1.125000"/>
                                          </p:val>
                                        </p:tav>
                                        <p:tav tm="100000">
                                          <p:val>
                                            <p:strVal val="#ppt_y"/>
                                          </p:val>
                                        </p:tav>
                                      </p:tavLst>
                                    </p:anim>
                                    <p:animEffect transition="in" filter="wipe(up)">
                                      <p:cBhvr>
                                        <p:cTn id="13" dur="500"/>
                                        <p:tgtEl>
                                          <p:spTgt spid="1772"/>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1773"/>
                                        </p:tgtEl>
                                        <p:attrNameLst>
                                          <p:attrName>style.visibility</p:attrName>
                                        </p:attrNameLst>
                                      </p:cBhvr>
                                      <p:to>
                                        <p:strVal val="visible"/>
                                      </p:to>
                                    </p:set>
                                    <p:animEffect transition="in" filter="barn(inVertical)">
                                      <p:cBhvr>
                                        <p:cTn id="17" dur="500"/>
                                        <p:tgtEl>
                                          <p:spTgt spid="1773"/>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1774"/>
                                        </p:tgtEl>
                                        <p:attrNameLst>
                                          <p:attrName>style.visibility</p:attrName>
                                        </p:attrNameLst>
                                      </p:cBhvr>
                                      <p:to>
                                        <p:strVal val="visible"/>
                                      </p:to>
                                    </p:set>
                                    <p:anim calcmode="lin" valueType="num">
                                      <p:cBhvr additive="base">
                                        <p:cTn id="21" dur="500"/>
                                        <p:tgtEl>
                                          <p:spTgt spid="1774"/>
                                        </p:tgtEl>
                                        <p:attrNameLst>
                                          <p:attrName>ppt_y</p:attrName>
                                        </p:attrNameLst>
                                      </p:cBhvr>
                                      <p:tavLst>
                                        <p:tav tm="0">
                                          <p:val>
                                            <p:strVal val="#ppt_y+#ppt_h*1.125000"/>
                                          </p:val>
                                        </p:tav>
                                        <p:tav tm="100000">
                                          <p:val>
                                            <p:strVal val="#ppt_y"/>
                                          </p:val>
                                        </p:tav>
                                      </p:tavLst>
                                    </p:anim>
                                    <p:animEffect transition="in" filter="wipe(up)">
                                      <p:cBhvr>
                                        <p:cTn id="22" dur="500"/>
                                        <p:tgtEl>
                                          <p:spTgt spid="1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2" grpId="0"/>
      <p:bldP spid="1772" grpId="1"/>
      <p:bldP spid="1774" grpId="0"/>
      <p:bldP spid="1774"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75" name="矩形"/>
          <p:cNvSpPr/>
          <p:nvPr/>
        </p:nvSpPr>
        <p:spPr>
          <a:xfrm>
            <a:off x="1424940" y="304800"/>
            <a:ext cx="3939794"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纳税申报</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849120" y="1322070"/>
            <a:ext cx="7143750" cy="542290"/>
            <a:chOff x="2912" y="2082"/>
            <a:chExt cx="11250" cy="854"/>
          </a:xfrm>
        </p:grpSpPr>
        <p:sp>
          <p:nvSpPr>
            <p:cNvPr id="1776" name="矩形"/>
            <p:cNvSpPr/>
            <p:nvPr/>
          </p:nvSpPr>
          <p:spPr>
            <a:xfrm>
              <a:off x="3024" y="2132"/>
              <a:ext cx="10763" cy="7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纳税申报的种类及具体含义、申报日期的确定</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1777" name="剪去对角的矩形"/>
            <p:cNvSpPr/>
            <p:nvPr/>
          </p:nvSpPr>
          <p:spPr>
            <a:xfrm>
              <a:off x="2912" y="2082"/>
              <a:ext cx="11250" cy="855"/>
            </a:xfrm>
            <a:prstGeom prst="snip2DiagRect">
              <a:avLst>
                <a:gd name="adj1" fmla="val 0"/>
                <a:gd name="adj2" fmla="val 16000"/>
              </a:avLst>
            </a:prstGeom>
            <a:noFill/>
            <a:ln w="25400" cap="flat" cmpd="sng">
              <a:solidFill>
                <a:srgbClr val="4BACC6"/>
              </a:solidFill>
              <a:prstDash val="solid"/>
              <a:round/>
            </a:ln>
          </p:spPr>
          <p:txBody>
            <a:bodyPr rtlCol="0" anchor="ctr"/>
            <a:lstStyle/>
            <a:p>
              <a:pPr algn="ctr"/>
            </a:p>
          </p:txBody>
        </p:sp>
      </p:grpSp>
      <p:sp>
        <p:nvSpPr>
          <p:cNvPr id="1778" name="文本框"/>
          <p:cNvSpPr txBox="1"/>
          <p:nvPr/>
        </p:nvSpPr>
        <p:spPr>
          <a:xfrm>
            <a:off x="406207" y="2056248"/>
            <a:ext cx="10617411"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多选</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根据税收征收管理法律制度的规定，下列各项中，属于纳税申报方式的有（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．简易申报	B．数据电文申报　　　　C．自行申报	D．邮寄申报</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79" name="文本框"/>
          <p:cNvSpPr txBox="1"/>
          <p:nvPr/>
        </p:nvSpPr>
        <p:spPr>
          <a:xfrm>
            <a:off x="405646" y="2999209"/>
            <a:ext cx="1807481"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80" name="文本框"/>
          <p:cNvSpPr txBox="1"/>
          <p:nvPr/>
        </p:nvSpPr>
        <p:spPr>
          <a:xfrm>
            <a:off x="405086" y="3501225"/>
            <a:ext cx="11597911" cy="2120902"/>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单选</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根据税收征收管理法律制度的规定，下列关于纳税申报方式的表述中，不正确的是（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．邮寄申报以税务机关收到的日期为实际申报日期</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．数据电文方式的申报日期以税务机关计算机网络系统收到该数据电文的时间为准</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．实行定期定额缴纳税款的纳税人，可以实行简易申报、简并征期等方式申报纳税</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．自行申报是指纳税人、扣缴义务人按照规定的期限自行直接到主管税务机关办理纳税申报手续</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81" name="文本框"/>
          <p:cNvSpPr txBox="1"/>
          <p:nvPr/>
        </p:nvSpPr>
        <p:spPr>
          <a:xfrm>
            <a:off x="409295" y="5593616"/>
            <a:ext cx="1408864"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778"/>
                                        </p:tgtEl>
                                        <p:attrNameLst>
                                          <p:attrName>style.visibility</p:attrName>
                                        </p:attrNameLst>
                                      </p:cBhvr>
                                      <p:to>
                                        <p:strVal val="visible"/>
                                      </p:to>
                                    </p:set>
                                    <p:anim calcmode="lin" valueType="num">
                                      <p:cBhvr additive="base">
                                        <p:cTn id="13" dur="500"/>
                                        <p:tgtEl>
                                          <p:spTgt spid="1778"/>
                                        </p:tgtEl>
                                        <p:attrNameLst>
                                          <p:attrName>ppt_y</p:attrName>
                                        </p:attrNameLst>
                                      </p:cBhvr>
                                      <p:tavLst>
                                        <p:tav tm="0">
                                          <p:val>
                                            <p:strVal val="#ppt_y+#ppt_h*1.125000"/>
                                          </p:val>
                                        </p:tav>
                                        <p:tav tm="100000">
                                          <p:val>
                                            <p:strVal val="#ppt_y"/>
                                          </p:val>
                                        </p:tav>
                                      </p:tavLst>
                                    </p:anim>
                                    <p:animEffect transition="in" filter="wipe(up)">
                                      <p:cBhvr>
                                        <p:cTn id="14" dur="500"/>
                                        <p:tgtEl>
                                          <p:spTgt spid="177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779"/>
                                        </p:tgtEl>
                                        <p:attrNameLst>
                                          <p:attrName>style.visibility</p:attrName>
                                        </p:attrNameLst>
                                      </p:cBhvr>
                                      <p:to>
                                        <p:strVal val="visible"/>
                                      </p:to>
                                    </p:set>
                                    <p:anim calcmode="lin" valueType="num">
                                      <p:cBhvr additive="base">
                                        <p:cTn id="19" dur="500"/>
                                        <p:tgtEl>
                                          <p:spTgt spid="1779"/>
                                        </p:tgtEl>
                                        <p:attrNameLst>
                                          <p:attrName>ppt_y</p:attrName>
                                        </p:attrNameLst>
                                      </p:cBhvr>
                                      <p:tavLst>
                                        <p:tav tm="0">
                                          <p:val>
                                            <p:strVal val="#ppt_y+#ppt_h*1.125000"/>
                                          </p:val>
                                        </p:tav>
                                        <p:tav tm="100000">
                                          <p:val>
                                            <p:strVal val="#ppt_y"/>
                                          </p:val>
                                        </p:tav>
                                      </p:tavLst>
                                    </p:anim>
                                    <p:animEffect transition="in" filter="wipe(up)">
                                      <p:cBhvr>
                                        <p:cTn id="20" dur="500"/>
                                        <p:tgtEl>
                                          <p:spTgt spid="177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780"/>
                                        </p:tgtEl>
                                        <p:attrNameLst>
                                          <p:attrName>style.visibility</p:attrName>
                                        </p:attrNameLst>
                                      </p:cBhvr>
                                      <p:to>
                                        <p:strVal val="visible"/>
                                      </p:to>
                                    </p:set>
                                    <p:anim calcmode="lin" valueType="num">
                                      <p:cBhvr additive="base">
                                        <p:cTn id="25" dur="500"/>
                                        <p:tgtEl>
                                          <p:spTgt spid="1780"/>
                                        </p:tgtEl>
                                        <p:attrNameLst>
                                          <p:attrName>ppt_y</p:attrName>
                                        </p:attrNameLst>
                                      </p:cBhvr>
                                      <p:tavLst>
                                        <p:tav tm="0">
                                          <p:val>
                                            <p:strVal val="#ppt_y+#ppt_h*1.125000"/>
                                          </p:val>
                                        </p:tav>
                                        <p:tav tm="100000">
                                          <p:val>
                                            <p:strVal val="#ppt_y"/>
                                          </p:val>
                                        </p:tav>
                                      </p:tavLst>
                                    </p:anim>
                                    <p:animEffect transition="in" filter="wipe(up)">
                                      <p:cBhvr>
                                        <p:cTn id="26" dur="500"/>
                                        <p:tgtEl>
                                          <p:spTgt spid="178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781"/>
                                        </p:tgtEl>
                                        <p:attrNameLst>
                                          <p:attrName>style.visibility</p:attrName>
                                        </p:attrNameLst>
                                      </p:cBhvr>
                                      <p:to>
                                        <p:strVal val="visible"/>
                                      </p:to>
                                    </p:set>
                                    <p:anim calcmode="lin" valueType="num">
                                      <p:cBhvr additive="base">
                                        <p:cTn id="31" dur="500"/>
                                        <p:tgtEl>
                                          <p:spTgt spid="1781"/>
                                        </p:tgtEl>
                                        <p:attrNameLst>
                                          <p:attrName>ppt_y</p:attrName>
                                        </p:attrNameLst>
                                      </p:cBhvr>
                                      <p:tavLst>
                                        <p:tav tm="0">
                                          <p:val>
                                            <p:strVal val="#ppt_y+#ppt_h*1.125000"/>
                                          </p:val>
                                        </p:tav>
                                        <p:tav tm="100000">
                                          <p:val>
                                            <p:strVal val="#ppt_y"/>
                                          </p:val>
                                        </p:tav>
                                      </p:tavLst>
                                    </p:anim>
                                    <p:animEffect transition="in" filter="wipe(up)">
                                      <p:cBhvr>
                                        <p:cTn id="32" dur="500"/>
                                        <p:tgtEl>
                                          <p:spTgt spid="1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8" grpId="0"/>
      <p:bldP spid="1778" grpId="1"/>
      <p:bldP spid="1779" grpId="0"/>
      <p:bldP spid="1779" grpId="1"/>
      <p:bldP spid="1780" grpId="0"/>
      <p:bldP spid="1780" grpId="1"/>
      <p:bldP spid="1781" grpId="0"/>
      <p:bldP spid="1781"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82" name="矩形"/>
          <p:cNvSpPr/>
          <p:nvPr/>
        </p:nvSpPr>
        <p:spPr>
          <a:xfrm>
            <a:off x="1424940" y="304800"/>
            <a:ext cx="3939794"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纳税申报</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783" name="文本框"/>
          <p:cNvSpPr txBox="1"/>
          <p:nvPr/>
        </p:nvSpPr>
        <p:spPr>
          <a:xfrm>
            <a:off x="786640" y="1723998"/>
            <a:ext cx="10953583" cy="2120902"/>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【拓展</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多选</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根据税收征收管理法律制度的规定，下列纳税申报方式中，符合法律规定的有（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．甲企业在规定的申报期限内，自行到主管税务机关指定的办税服务大厅申报</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．经税务机关批准，乙企业使用统一的纳税申报专用信封，通过邮局交寄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．经税务机关批准，丙企业以网络传输方式申报</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．实行定期定额缴纳税款的丁个体工商户，采用简易申报方式申报</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84" name="文本框"/>
          <p:cNvSpPr txBox="1"/>
          <p:nvPr/>
        </p:nvSpPr>
        <p:spPr>
          <a:xfrm>
            <a:off x="790562" y="3962339"/>
            <a:ext cx="1856786"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83"/>
                                        </p:tgtEl>
                                        <p:attrNameLst>
                                          <p:attrName>style.visibility</p:attrName>
                                        </p:attrNameLst>
                                      </p:cBhvr>
                                      <p:to>
                                        <p:strVal val="visible"/>
                                      </p:to>
                                    </p:set>
                                    <p:anim calcmode="lin" valueType="num">
                                      <p:cBhvr additive="base">
                                        <p:cTn id="7" dur="500"/>
                                        <p:tgtEl>
                                          <p:spTgt spid="1783"/>
                                        </p:tgtEl>
                                        <p:attrNameLst>
                                          <p:attrName>ppt_y</p:attrName>
                                        </p:attrNameLst>
                                      </p:cBhvr>
                                      <p:tavLst>
                                        <p:tav tm="0">
                                          <p:val>
                                            <p:strVal val="#ppt_y+#ppt_h*1.125000"/>
                                          </p:val>
                                        </p:tav>
                                        <p:tav tm="100000">
                                          <p:val>
                                            <p:strVal val="#ppt_y"/>
                                          </p:val>
                                        </p:tav>
                                      </p:tavLst>
                                    </p:anim>
                                    <p:animEffect transition="in" filter="wipe(up)">
                                      <p:cBhvr>
                                        <p:cTn id="8" dur="500"/>
                                        <p:tgtEl>
                                          <p:spTgt spid="178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784"/>
                                        </p:tgtEl>
                                        <p:attrNameLst>
                                          <p:attrName>style.visibility</p:attrName>
                                        </p:attrNameLst>
                                      </p:cBhvr>
                                      <p:to>
                                        <p:strVal val="visible"/>
                                      </p:to>
                                    </p:set>
                                    <p:anim calcmode="lin" valueType="num">
                                      <p:cBhvr additive="base">
                                        <p:cTn id="13" dur="500"/>
                                        <p:tgtEl>
                                          <p:spTgt spid="1784"/>
                                        </p:tgtEl>
                                        <p:attrNameLst>
                                          <p:attrName>ppt_y</p:attrName>
                                        </p:attrNameLst>
                                      </p:cBhvr>
                                      <p:tavLst>
                                        <p:tav tm="0">
                                          <p:val>
                                            <p:strVal val="#ppt_y+#ppt_h*1.125000"/>
                                          </p:val>
                                        </p:tav>
                                        <p:tav tm="100000">
                                          <p:val>
                                            <p:strVal val="#ppt_y"/>
                                          </p:val>
                                        </p:tav>
                                      </p:tavLst>
                                    </p:anim>
                                    <p:animEffect transition="in" filter="wipe(up)">
                                      <p:cBhvr>
                                        <p:cTn id="14" dur="500"/>
                                        <p:tgtEl>
                                          <p:spTgt spid="1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3" grpId="0"/>
      <p:bldP spid="1783" grpId="1"/>
      <p:bldP spid="1784" grpId="0"/>
      <p:bldP spid="1784"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85" name="矩形"/>
          <p:cNvSpPr/>
          <p:nvPr/>
        </p:nvSpPr>
        <p:spPr>
          <a:xfrm>
            <a:off x="1424940" y="304800"/>
            <a:ext cx="3939794"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纳税申报</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311275" y="1382395"/>
            <a:ext cx="4376420" cy="601980"/>
            <a:chOff x="2065" y="2177"/>
            <a:chExt cx="6892" cy="948"/>
          </a:xfrm>
        </p:grpSpPr>
        <p:sp>
          <p:nvSpPr>
            <p:cNvPr id="1786" name="圆角矩形"/>
            <p:cNvSpPr/>
            <p:nvPr/>
          </p:nvSpPr>
          <p:spPr>
            <a:xfrm>
              <a:off x="2065" y="2188"/>
              <a:ext cx="6893"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787" name="流程图: 离页连接符"/>
            <p:cNvSpPr/>
            <p:nvPr/>
          </p:nvSpPr>
          <p:spPr>
            <a:xfrm>
              <a:off x="2575" y="2177"/>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a:t>
              </a:r>
              <a:r>
                <a:rPr lang="zh-CN" altLang="en-US" sz="1600" b="0"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rPr>
                <a:t>二</a:t>
              </a: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788" name="矩形"/>
            <p:cNvSpPr/>
            <p:nvPr/>
          </p:nvSpPr>
          <p:spPr>
            <a:xfrm>
              <a:off x="4360" y="2245"/>
              <a:ext cx="4223" cy="819"/>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纳税申报的要求</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789" name="文本框"/>
          <p:cNvSpPr txBox="1"/>
          <p:nvPr/>
        </p:nvSpPr>
        <p:spPr>
          <a:xfrm>
            <a:off x="1108936" y="2190716"/>
            <a:ext cx="10006570" cy="36918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（1）纳税人在纳税期内没有应纳税款的，也应当按照规定办理纳税申报。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（2）纳税人享受减税、免税待遇的，在减税、免税期间应当按照规定办理纳税申报。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纳税人、扣缴义务人按照规定的期限办理纳税申报或者报送代扣代缴、代收代缴税款报告表确有困难，需要延期的，应当在规定的期限内向税务机关提出书面延期申请，经税务机关核准，在核准的期限内办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（4）纳税人、扣缴义务人因不可抗力，不能按期办理纳税申报或者报送代扣代缴、代收代缴税款报告表的，可以延期办理；但是，应当在不可抗力情形消除后立即向税务机关报告。</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（5）经核准延期办理纳税申报、报送事项的，应当在纳税期内按照上期实际缴纳的税额或者税务机关核定的税额预缴税款，并在核准的延期内办理税款结算。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789"/>
                                        </p:tgtEl>
                                        <p:attrNameLst>
                                          <p:attrName>style.visibility</p:attrName>
                                        </p:attrNameLst>
                                      </p:cBhvr>
                                      <p:to>
                                        <p:strVal val="visible"/>
                                      </p:to>
                                    </p:set>
                                    <p:anim calcmode="lin" valueType="num">
                                      <p:cBhvr additive="base">
                                        <p:cTn id="13" dur="500"/>
                                        <p:tgtEl>
                                          <p:spTgt spid="1789"/>
                                        </p:tgtEl>
                                        <p:attrNameLst>
                                          <p:attrName>ppt_y</p:attrName>
                                        </p:attrNameLst>
                                      </p:cBhvr>
                                      <p:tavLst>
                                        <p:tav tm="0">
                                          <p:val>
                                            <p:strVal val="#ppt_y+#ppt_h*1.125000"/>
                                          </p:val>
                                        </p:tav>
                                        <p:tav tm="100000">
                                          <p:val>
                                            <p:strVal val="#ppt_y"/>
                                          </p:val>
                                        </p:tav>
                                      </p:tavLst>
                                    </p:anim>
                                    <p:animEffect transition="in" filter="wipe(up)">
                                      <p:cBhvr>
                                        <p:cTn id="14" dur="500"/>
                                        <p:tgtEl>
                                          <p:spTgt spid="1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9" grpId="0"/>
      <p:bldP spid="1789" grpId="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90" name="矩形"/>
          <p:cNvSpPr/>
          <p:nvPr/>
        </p:nvSpPr>
        <p:spPr>
          <a:xfrm>
            <a:off x="1424940" y="304800"/>
            <a:ext cx="3939794"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纳税申报</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2065020" y="1503045"/>
            <a:ext cx="4272280" cy="542290"/>
            <a:chOff x="3252" y="2367"/>
            <a:chExt cx="6728" cy="854"/>
          </a:xfrm>
        </p:grpSpPr>
        <p:sp>
          <p:nvSpPr>
            <p:cNvPr id="1791" name="矩形"/>
            <p:cNvSpPr/>
            <p:nvPr/>
          </p:nvSpPr>
          <p:spPr>
            <a:xfrm>
              <a:off x="3364" y="2417"/>
              <a:ext cx="6439" cy="7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纳税申报的具体要求</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1792" name="剪去对角的矩形"/>
            <p:cNvSpPr/>
            <p:nvPr/>
          </p:nvSpPr>
          <p:spPr>
            <a:xfrm>
              <a:off x="3252" y="2367"/>
              <a:ext cx="6728" cy="855"/>
            </a:xfrm>
            <a:prstGeom prst="snip2DiagRect">
              <a:avLst>
                <a:gd name="adj1" fmla="val 0"/>
                <a:gd name="adj2" fmla="val 16412"/>
              </a:avLst>
            </a:prstGeom>
            <a:noFill/>
            <a:ln w="25400" cap="flat" cmpd="sng">
              <a:solidFill>
                <a:srgbClr val="4BACC6"/>
              </a:solidFill>
              <a:prstDash val="solid"/>
              <a:round/>
            </a:ln>
          </p:spPr>
          <p:txBody>
            <a:bodyPr rtlCol="0" anchor="ctr"/>
            <a:lstStyle/>
            <a:p>
              <a:pPr algn="ctr"/>
            </a:p>
          </p:txBody>
        </p:sp>
      </p:grpSp>
      <p:sp>
        <p:nvSpPr>
          <p:cNvPr id="1793" name="文本框"/>
          <p:cNvSpPr txBox="1"/>
          <p:nvPr/>
        </p:nvSpPr>
        <p:spPr>
          <a:xfrm>
            <a:off x="1918417" y="2257390"/>
            <a:ext cx="8390837" cy="253640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单选</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根据税收征收管理法律制度的规定，下列关于纳税申报的表述中，正确的是（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．纳税人享受免税待遇的，在免税期间无需办理纳税申报</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．经核准延期办理纳税申报的，在纳税期内无需预缴税款</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．纳税人在纳税期内没有应纳税款的，也应当按照规定办理纳税申报</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．纳税人享受减税待遇的，在减税期间无须办理纳税申报</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94" name="文本框"/>
          <p:cNvSpPr txBox="1"/>
          <p:nvPr/>
        </p:nvSpPr>
        <p:spPr>
          <a:xfrm>
            <a:off x="1994056" y="4800527"/>
            <a:ext cx="1507728"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793"/>
                                        </p:tgtEl>
                                        <p:attrNameLst>
                                          <p:attrName>style.visibility</p:attrName>
                                        </p:attrNameLst>
                                      </p:cBhvr>
                                      <p:to>
                                        <p:strVal val="visible"/>
                                      </p:to>
                                    </p:set>
                                    <p:anim calcmode="lin" valueType="num">
                                      <p:cBhvr additive="base">
                                        <p:cTn id="13" dur="500"/>
                                        <p:tgtEl>
                                          <p:spTgt spid="1793"/>
                                        </p:tgtEl>
                                        <p:attrNameLst>
                                          <p:attrName>ppt_y</p:attrName>
                                        </p:attrNameLst>
                                      </p:cBhvr>
                                      <p:tavLst>
                                        <p:tav tm="0">
                                          <p:val>
                                            <p:strVal val="#ppt_y+#ppt_h*1.125000"/>
                                          </p:val>
                                        </p:tav>
                                        <p:tav tm="100000">
                                          <p:val>
                                            <p:strVal val="#ppt_y"/>
                                          </p:val>
                                        </p:tav>
                                      </p:tavLst>
                                    </p:anim>
                                    <p:animEffect transition="in" filter="wipe(up)">
                                      <p:cBhvr>
                                        <p:cTn id="14" dur="500"/>
                                        <p:tgtEl>
                                          <p:spTgt spid="179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794"/>
                                        </p:tgtEl>
                                        <p:attrNameLst>
                                          <p:attrName>style.visibility</p:attrName>
                                        </p:attrNameLst>
                                      </p:cBhvr>
                                      <p:to>
                                        <p:strVal val="visible"/>
                                      </p:to>
                                    </p:set>
                                    <p:anim calcmode="lin" valueType="num">
                                      <p:cBhvr additive="base">
                                        <p:cTn id="19" dur="500"/>
                                        <p:tgtEl>
                                          <p:spTgt spid="1794"/>
                                        </p:tgtEl>
                                        <p:attrNameLst>
                                          <p:attrName>ppt_y</p:attrName>
                                        </p:attrNameLst>
                                      </p:cBhvr>
                                      <p:tavLst>
                                        <p:tav tm="0">
                                          <p:val>
                                            <p:strVal val="#ppt_y+#ppt_h*1.125000"/>
                                          </p:val>
                                        </p:tav>
                                        <p:tav tm="100000">
                                          <p:val>
                                            <p:strVal val="#ppt_y"/>
                                          </p:val>
                                        </p:tav>
                                      </p:tavLst>
                                    </p:anim>
                                    <p:animEffect transition="in" filter="wipe(up)">
                                      <p:cBhvr>
                                        <p:cTn id="20" dur="500"/>
                                        <p:tgtEl>
                                          <p:spTgt spid="1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3" grpId="0"/>
      <p:bldP spid="1793" grpId="1"/>
      <p:bldP spid="1794" grpId="0"/>
      <p:bldP spid="1794"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95" name="椭圆"/>
          <p:cNvSpPr/>
          <p:nvPr/>
        </p:nvSpPr>
        <p:spPr>
          <a:xfrm>
            <a:off x="5082443" y="1149061"/>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1796" name="矩形"/>
          <p:cNvSpPr/>
          <p:nvPr/>
        </p:nvSpPr>
        <p:spPr>
          <a:xfrm>
            <a:off x="4706399" y="3375659"/>
            <a:ext cx="2729711" cy="591502"/>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zh-CN" altLang="en-US"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税款征收与税务检查</a:t>
            </a: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endParaRPr lang="zh-CN" altLang="en-US" sz="22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1797" name="矩形"/>
          <p:cNvSpPr/>
          <p:nvPr/>
        </p:nvSpPr>
        <p:spPr>
          <a:xfrm>
            <a:off x="5086455" y="1832499"/>
            <a:ext cx="1972436"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ctr" fontAlgn="auto">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第三节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95"/>
                                        </p:tgtEl>
                                        <p:attrNameLst>
                                          <p:attrName>style.visibility</p:attrName>
                                        </p:attrNameLst>
                                      </p:cBhvr>
                                      <p:to>
                                        <p:strVal val="visible"/>
                                      </p:to>
                                    </p:set>
                                    <p:anim calcmode="lin" valueType="num">
                                      <p:cBhvr>
                                        <p:cTn id="7" dur="500" fill="hold"/>
                                        <p:tgtEl>
                                          <p:spTgt spid="1795"/>
                                        </p:tgtEl>
                                        <p:attrNameLst>
                                          <p:attrName>ppt_w</p:attrName>
                                        </p:attrNameLst>
                                      </p:cBhvr>
                                      <p:tavLst>
                                        <p:tav tm="0">
                                          <p:val>
                                            <p:fltVal val="0"/>
                                          </p:val>
                                        </p:tav>
                                        <p:tav tm="100000">
                                          <p:val>
                                            <p:strVal val="#ppt_w"/>
                                          </p:val>
                                        </p:tav>
                                      </p:tavLst>
                                    </p:anim>
                                    <p:anim calcmode="lin" valueType="num">
                                      <p:cBhvr>
                                        <p:cTn id="8" dur="500" fill="hold"/>
                                        <p:tgtEl>
                                          <p:spTgt spid="1795"/>
                                        </p:tgtEl>
                                        <p:attrNameLst>
                                          <p:attrName>ppt_h</p:attrName>
                                        </p:attrNameLst>
                                      </p:cBhvr>
                                      <p:tavLst>
                                        <p:tav tm="0">
                                          <p:val>
                                            <p:fltVal val="0"/>
                                          </p:val>
                                        </p:tav>
                                        <p:tav tm="100000">
                                          <p:val>
                                            <p:strVal val="#ppt_h"/>
                                          </p:val>
                                        </p:tav>
                                      </p:tavLst>
                                    </p:anim>
                                    <p:animEffect transition="in" filter="fade">
                                      <p:cBhvr>
                                        <p:cTn id="9" dur="500"/>
                                        <p:tgtEl>
                                          <p:spTgt spid="179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797"/>
                                        </p:tgtEl>
                                        <p:attrNameLst>
                                          <p:attrName>style.visibility</p:attrName>
                                        </p:attrNameLst>
                                      </p:cBhvr>
                                      <p:to>
                                        <p:strVal val="visible"/>
                                      </p:to>
                                    </p:set>
                                    <p:animEffect transition="in" filter="fade">
                                      <p:cBhvr>
                                        <p:cTn id="13" dur="500"/>
                                        <p:tgtEl>
                                          <p:spTgt spid="1797"/>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1796"/>
                                        </p:tgtEl>
                                        <p:attrNameLst>
                                          <p:attrName>style.visibility</p:attrName>
                                        </p:attrNameLst>
                                      </p:cBhvr>
                                      <p:to>
                                        <p:strVal val="visible"/>
                                      </p:to>
                                    </p:set>
                                    <p:animEffect transition="in" filter="fade">
                                      <p:cBhvr>
                                        <p:cTn id="17" dur="1000"/>
                                        <p:tgtEl>
                                          <p:spTgt spid="1796"/>
                                        </p:tgtEl>
                                      </p:cBhvr>
                                    </p:animEffect>
                                    <p:anim calcmode="lin" valueType="num">
                                      <p:cBhvr>
                                        <p:cTn id="18" dur="1000" fill="hold"/>
                                        <p:tgtEl>
                                          <p:spTgt spid="1796"/>
                                        </p:tgtEl>
                                        <p:attrNameLst>
                                          <p:attrName>ppt_x</p:attrName>
                                        </p:attrNameLst>
                                      </p:cBhvr>
                                      <p:tavLst>
                                        <p:tav tm="0">
                                          <p:val>
                                            <p:strVal val="#ppt_x"/>
                                          </p:val>
                                        </p:tav>
                                        <p:tav tm="100000">
                                          <p:val>
                                            <p:strVal val="#ppt_x"/>
                                          </p:val>
                                        </p:tav>
                                      </p:tavLst>
                                    </p:anim>
                                    <p:anim calcmode="lin" valueType="num">
                                      <p:cBhvr>
                                        <p:cTn id="19" dur="1000" fill="hold"/>
                                        <p:tgtEl>
                                          <p:spTgt spid="179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1796"/>
                                        </p:tgtEl>
                                      </p:cBhvr>
                                    </p:animEffect>
                                    <p:animScale>
                                      <p:cBhvr>
                                        <p:cTn id="23" dur="250" autoRev="1" fill="hold"/>
                                        <p:tgtEl>
                                          <p:spTgt spid="179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5" grpId="0" animBg="1"/>
      <p:bldP spid="1796" grpId="0"/>
      <p:bldP spid="1796" grpId="1"/>
      <p:bldP spid="179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27" name="矩形"/>
          <p:cNvSpPr/>
          <p:nvPr/>
        </p:nvSpPr>
        <p:spPr>
          <a:xfrm>
            <a:off x="1424940" y="304800"/>
            <a:ext cx="3613150"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税款征收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4" name="组合 3"/>
          <p:cNvGrpSpPr/>
          <p:nvPr/>
        </p:nvGrpSpPr>
        <p:grpSpPr>
          <a:xfrm>
            <a:off x="1424940" y="1299210"/>
            <a:ext cx="4364990" cy="601980"/>
            <a:chOff x="2244" y="2046"/>
            <a:chExt cx="6874" cy="948"/>
          </a:xfrm>
        </p:grpSpPr>
        <p:sp>
          <p:nvSpPr>
            <p:cNvPr id="322" name="圆角矩形"/>
            <p:cNvSpPr/>
            <p:nvPr/>
          </p:nvSpPr>
          <p:spPr>
            <a:xfrm>
              <a:off x="2244" y="2057"/>
              <a:ext cx="6875"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323" name="流程图: 离页连接符"/>
            <p:cNvSpPr/>
            <p:nvPr/>
          </p:nvSpPr>
          <p:spPr>
            <a:xfrm>
              <a:off x="2754" y="2046"/>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324" name="矩形"/>
            <p:cNvSpPr/>
            <p:nvPr/>
          </p:nvSpPr>
          <p:spPr>
            <a:xfrm>
              <a:off x="4539" y="2114"/>
              <a:ext cx="4208" cy="822"/>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税款征收的方式</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2" name="文本框 1"/>
          <p:cNvSpPr txBox="1"/>
          <p:nvPr/>
        </p:nvSpPr>
        <p:spPr>
          <a:xfrm>
            <a:off x="4468495" y="2066925"/>
            <a:ext cx="325501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rPr>
              <a:t>税款征收的方式及其适用范围</a:t>
            </a:r>
            <a:endParaRPr lang="zh-CN" altLang="en-US">
              <a:latin typeface="微软雅黑" panose="020B0503020204020204" charset="-122"/>
              <a:ea typeface="微软雅黑" panose="020B0503020204020204" charset="-122"/>
            </a:endParaRPr>
          </a:p>
        </p:txBody>
      </p:sp>
      <p:graphicFrame>
        <p:nvGraphicFramePr>
          <p:cNvPr id="3" name="表格 2"/>
          <p:cNvGraphicFramePr/>
          <p:nvPr>
            <p:custDataLst>
              <p:tags r:id="rId2"/>
            </p:custDataLst>
          </p:nvPr>
        </p:nvGraphicFramePr>
        <p:xfrm>
          <a:off x="909320" y="2497455"/>
          <a:ext cx="10373360" cy="3718560"/>
        </p:xfrm>
        <a:graphic>
          <a:graphicData uri="http://schemas.openxmlformats.org/drawingml/2006/table">
            <a:tbl>
              <a:tblPr firstRow="1" bandRow="1">
                <a:tableStyleId>{5940675A-B579-460E-94D1-54222C63F5DA}</a:tableStyleId>
              </a:tblPr>
              <a:tblGrid>
                <a:gridCol w="1692910"/>
                <a:gridCol w="8680450"/>
              </a:tblGrid>
              <a:tr h="407035">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方正细黑一_GBK" charset="0"/>
                        </a:rPr>
                        <a:t>征收方式</a:t>
                      </a:r>
                      <a:endParaRPr lang="en-US" altLang="en-US" sz="1600" b="0">
                        <a:solidFill>
                          <a:schemeClr val="tx1"/>
                        </a:solidFill>
                        <a:latin typeface="微软雅黑" panose="020B0503020204020204" charset="-122"/>
                        <a:ea typeface="微软雅黑" panose="020B0503020204020204" charset="-122"/>
                        <a:cs typeface="方正细黑一_GBK" charset="0"/>
                      </a:endParaRPr>
                    </a:p>
                  </a:txBody>
                  <a:tcPr marL="68580" marR="68580" marT="9525" marB="0">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方正细黑一_GBK" charset="0"/>
                        </a:rPr>
                        <a:t>适用范围</a:t>
                      </a:r>
                      <a:endParaRPr lang="en-US" altLang="en-US" sz="1600" b="0">
                        <a:solidFill>
                          <a:schemeClr val="tx1"/>
                        </a:solidFill>
                        <a:latin typeface="微软雅黑" panose="020B0503020204020204" charset="-122"/>
                        <a:ea typeface="微软雅黑" panose="020B0503020204020204" charset="-122"/>
                        <a:cs typeface="方正细黑一_GBK" charset="0"/>
                      </a:endParaRPr>
                    </a:p>
                  </a:txBody>
                  <a:tcPr marL="68580" marR="68580" marT="9525" marB="0">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741045">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查账征收</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9525"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适用于财务会计制度健全，能够如实核算和提供生产经营情况，并能正确计算应纳税款和如实履行纳税义务的纳税人</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9525"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741045">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查定征收</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9525"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适用于生产经营规模较小、产品零星、税源分散、会计账册不健全，但能控制原材料或进销货的小型厂矿和作坊</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9525"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733425">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查验征收</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9525"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适用于纳税人财务制度不健全，生产经营不固定，零星分散、流动性大的税源</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9525"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1096010">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定期定额征收</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9525"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适用于经主管税务机关认定和县以上（含县级）税务机关批准的生产、经营规模小，达不到设置账簿标准，难以查账征收，不能准确计算计税依据的个体工商户（包括个人独资企业）</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9525"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par>
                          <p:cTn id="14" fill="hold">
                            <p:stCondLst>
                              <p:cond delay="1000"/>
                            </p:stCondLst>
                            <p:childTnLst>
                              <p:par>
                                <p:cTn id="15" presetID="5"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矩形"/>
          <p:cNvSpPr/>
          <p:nvPr/>
        </p:nvSpPr>
        <p:spPr>
          <a:xfrm>
            <a:off x="1424940" y="304800"/>
            <a:ext cx="3613150"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税款征收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 name="组合 4"/>
          <p:cNvGrpSpPr/>
          <p:nvPr/>
        </p:nvGrpSpPr>
        <p:grpSpPr>
          <a:xfrm>
            <a:off x="1625600" y="1558925"/>
            <a:ext cx="5010150" cy="542290"/>
            <a:chOff x="2560" y="2455"/>
            <a:chExt cx="7890" cy="854"/>
          </a:xfrm>
        </p:grpSpPr>
        <p:sp>
          <p:nvSpPr>
            <p:cNvPr id="344" name="矩形"/>
            <p:cNvSpPr/>
            <p:nvPr/>
          </p:nvSpPr>
          <p:spPr>
            <a:xfrm>
              <a:off x="2700" y="2520"/>
              <a:ext cx="7551" cy="7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税款征收方式及其适用情形</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345" name="剪去对角的矩形"/>
            <p:cNvSpPr/>
            <p:nvPr/>
          </p:nvSpPr>
          <p:spPr>
            <a:xfrm>
              <a:off x="2560" y="2455"/>
              <a:ext cx="7890" cy="855"/>
            </a:xfrm>
            <a:prstGeom prst="snip2DiagRect">
              <a:avLst>
                <a:gd name="adj1" fmla="val 0"/>
                <a:gd name="adj2" fmla="val 16745"/>
              </a:avLst>
            </a:prstGeom>
            <a:noFill/>
            <a:ln w="25400" cap="flat" cmpd="sng">
              <a:solidFill>
                <a:srgbClr val="4BACC6"/>
              </a:solidFill>
              <a:prstDash val="solid"/>
              <a:round/>
            </a:ln>
          </p:spPr>
          <p:txBody>
            <a:bodyPr rtlCol="0" anchor="ctr"/>
            <a:lstStyle/>
            <a:p>
              <a:pPr algn="ctr"/>
            </a:p>
          </p:txBody>
        </p:sp>
      </p:grpSp>
      <p:sp>
        <p:nvSpPr>
          <p:cNvPr id="3" name="文本框 2"/>
          <p:cNvSpPr txBox="1"/>
          <p:nvPr/>
        </p:nvSpPr>
        <p:spPr>
          <a:xfrm>
            <a:off x="1424940" y="2335530"/>
            <a:ext cx="9203690" cy="1337945"/>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【例题</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单选</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根据税收征收管理法律制度的规定，下列税款征收方式中，适用于纳税人财务制度不健全，生产经营不固定，零星分散，流动性大的税源的是（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A．定期定额征收	B．查定征收</a:t>
            </a:r>
            <a:r>
              <a:rPr lang="en-US" altLang="zh-CN"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C．查验征收	　D．查账征收</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424940" y="3673475"/>
            <a:ext cx="1255395"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【答案】C</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5" name="椭圆"/>
          <p:cNvSpPr/>
          <p:nvPr/>
        </p:nvSpPr>
        <p:spPr>
          <a:xfrm>
            <a:off x="5082443" y="1149061"/>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46" name="矩形"/>
          <p:cNvSpPr/>
          <p:nvPr/>
        </p:nvSpPr>
        <p:spPr>
          <a:xfrm>
            <a:off x="4606293" y="3356610"/>
            <a:ext cx="2742972" cy="591502"/>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zh-CN" altLang="en-US"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税收征收管理法概述</a:t>
            </a: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endParaRPr lang="zh-CN" altLang="en-US" sz="22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47" name="矩形"/>
          <p:cNvSpPr/>
          <p:nvPr/>
        </p:nvSpPr>
        <p:spPr>
          <a:xfrm>
            <a:off x="5086455" y="1832499"/>
            <a:ext cx="1972436"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第一节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46"/>
                                        </p:tgtEl>
                                      </p:cBhvr>
                                    </p:animEffect>
                                    <p:animScale>
                                      <p:cBhvr>
                                        <p:cTn id="23" dur="25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6" grpId="1"/>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矩形"/>
          <p:cNvSpPr/>
          <p:nvPr/>
        </p:nvSpPr>
        <p:spPr>
          <a:xfrm>
            <a:off x="1424940" y="304800"/>
            <a:ext cx="3613150"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税款征收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6" name="组合 5"/>
          <p:cNvGrpSpPr/>
          <p:nvPr/>
        </p:nvGrpSpPr>
        <p:grpSpPr>
          <a:xfrm>
            <a:off x="1211580" y="1281430"/>
            <a:ext cx="5124450" cy="601980"/>
            <a:chOff x="1908" y="2018"/>
            <a:chExt cx="8070" cy="948"/>
          </a:xfrm>
        </p:grpSpPr>
        <p:sp>
          <p:nvSpPr>
            <p:cNvPr id="322" name="圆角矩形"/>
            <p:cNvSpPr/>
            <p:nvPr/>
          </p:nvSpPr>
          <p:spPr>
            <a:xfrm>
              <a:off x="1908" y="2029"/>
              <a:ext cx="8071"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323" name="流程图: 离页连接符"/>
            <p:cNvSpPr/>
            <p:nvPr/>
          </p:nvSpPr>
          <p:spPr>
            <a:xfrm>
              <a:off x="2418" y="2018"/>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324" name="矩形"/>
            <p:cNvSpPr/>
            <p:nvPr/>
          </p:nvSpPr>
          <p:spPr>
            <a:xfrm>
              <a:off x="4203" y="2086"/>
              <a:ext cx="5328" cy="822"/>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核定应纳税额的情形</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3" name="文本框 2"/>
          <p:cNvSpPr txBox="1"/>
          <p:nvPr/>
        </p:nvSpPr>
        <p:spPr>
          <a:xfrm>
            <a:off x="1073785" y="1849755"/>
            <a:ext cx="10364470" cy="2999740"/>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纳税人有下列情形之一的，税务机关有权核定其应纳税额：</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（1）依照法律、行政法规的规定可以不设置账簿的。</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（2）依照法律、行政法规的规定应当设置但未设置账簿的。</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（3）擅自销毁账簿或者拒不提供纳税资料的。</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（4）虽设置账簿，但账目混乱，或者成本资料、收入凭证、费用凭证残缺不全，难以查账的。</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（5）发生纳税义务，未按照规定的期限办理纳税申报，经税务机关责令限期申报，逾期仍不申报的。</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（6）纳税人申报的计税依据明显偏低，又无正当理由的。</a:t>
            </a:r>
            <a:endParaRPr lang="zh-CN" altLang="en-US">
              <a:latin typeface="微软雅黑" panose="020B0503020204020204" charset="-122"/>
              <a:ea typeface="微软雅黑" panose="020B0503020204020204" charset="-122"/>
              <a:cs typeface="微软雅黑" panose="020B0503020204020204" charset="-122"/>
            </a:endParaRPr>
          </a:p>
        </p:txBody>
      </p:sp>
      <p:grpSp>
        <p:nvGrpSpPr>
          <p:cNvPr id="7" name="组合 6"/>
          <p:cNvGrpSpPr/>
          <p:nvPr/>
        </p:nvGrpSpPr>
        <p:grpSpPr>
          <a:xfrm>
            <a:off x="1155700" y="4958080"/>
            <a:ext cx="5787390" cy="542290"/>
            <a:chOff x="1820" y="7808"/>
            <a:chExt cx="9114" cy="854"/>
          </a:xfrm>
        </p:grpSpPr>
        <p:sp>
          <p:nvSpPr>
            <p:cNvPr id="344" name="矩形"/>
            <p:cNvSpPr/>
            <p:nvPr/>
          </p:nvSpPr>
          <p:spPr>
            <a:xfrm>
              <a:off x="1960" y="7873"/>
              <a:ext cx="8805" cy="7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判断是否属于核定应纳税额的情形</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345" name="剪去对角的矩形"/>
            <p:cNvSpPr/>
            <p:nvPr/>
          </p:nvSpPr>
          <p:spPr>
            <a:xfrm>
              <a:off x="1820" y="7808"/>
              <a:ext cx="9114" cy="855"/>
            </a:xfrm>
            <a:prstGeom prst="snip2DiagRect">
              <a:avLst>
                <a:gd name="adj1" fmla="val 0"/>
                <a:gd name="adj2" fmla="val 16745"/>
              </a:avLst>
            </a:prstGeom>
            <a:noFill/>
            <a:ln w="25400" cap="flat" cmpd="sng">
              <a:solidFill>
                <a:srgbClr val="4BACC6"/>
              </a:solidFill>
              <a:prstDash val="solid"/>
              <a:round/>
            </a:ln>
          </p:spPr>
          <p:txBody>
            <a:bodyPr rtlCol="0" anchor="ctr"/>
            <a:lstStyle/>
            <a:p>
              <a:pPr algn="ctr"/>
            </a:p>
          </p:txBody>
        </p:sp>
      </p:grpSp>
      <p:sp>
        <p:nvSpPr>
          <p:cNvPr id="4" name="文本框 3"/>
          <p:cNvSpPr txBox="1"/>
          <p:nvPr/>
        </p:nvSpPr>
        <p:spPr>
          <a:xfrm>
            <a:off x="476885" y="5508625"/>
            <a:ext cx="11476990" cy="455894"/>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【例题</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判断</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依照法律、行政法规的规定纳税人可以不设置账簿的，税务机关有权核定其应纳税额。（   ）</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476885" y="6022975"/>
            <a:ext cx="149098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up)">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p:tgtEl>
                                          <p:spTgt spid="5"/>
                                        </p:tgtEl>
                                        <p:attrNameLst>
                                          <p:attrName>ppt_y</p:attrName>
                                        </p:attrNameLst>
                                      </p:cBhvr>
                                      <p:tavLst>
                                        <p:tav tm="0">
                                          <p:val>
                                            <p:strVal val="#ppt_y+#ppt_h*1.125000"/>
                                          </p:val>
                                        </p:tav>
                                        <p:tav tm="100000">
                                          <p:val>
                                            <p:strVal val="#ppt_y"/>
                                          </p:val>
                                        </p:tav>
                                      </p:tavLst>
                                    </p:anim>
                                    <p:animEffect transition="in" filter="wipe(up)">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矩形"/>
          <p:cNvSpPr/>
          <p:nvPr/>
        </p:nvSpPr>
        <p:spPr>
          <a:xfrm>
            <a:off x="1424940" y="304800"/>
            <a:ext cx="3613150"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税款征收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 name="组合 4"/>
          <p:cNvGrpSpPr/>
          <p:nvPr/>
        </p:nvGrpSpPr>
        <p:grpSpPr>
          <a:xfrm>
            <a:off x="1211580" y="1877060"/>
            <a:ext cx="4057650" cy="601980"/>
            <a:chOff x="1908" y="2956"/>
            <a:chExt cx="6390" cy="948"/>
          </a:xfrm>
        </p:grpSpPr>
        <p:sp>
          <p:nvSpPr>
            <p:cNvPr id="322" name="圆角矩形"/>
            <p:cNvSpPr/>
            <p:nvPr/>
          </p:nvSpPr>
          <p:spPr>
            <a:xfrm>
              <a:off x="1908" y="2967"/>
              <a:ext cx="6391"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323" name="流程图: 离页连接符"/>
            <p:cNvSpPr/>
            <p:nvPr/>
          </p:nvSpPr>
          <p:spPr>
            <a:xfrm>
              <a:off x="2418" y="2956"/>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324" name="矩形"/>
            <p:cNvSpPr/>
            <p:nvPr/>
          </p:nvSpPr>
          <p:spPr>
            <a:xfrm>
              <a:off x="4203" y="3024"/>
              <a:ext cx="3648" cy="822"/>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税款征收措施</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6" name="Object 134"/>
          <p:cNvGraphicFramePr>
            <a:graphicFrameLocks noChangeAspect="1"/>
          </p:cNvGraphicFramePr>
          <p:nvPr/>
        </p:nvGraphicFramePr>
        <p:xfrm>
          <a:off x="5448935" y="1022350"/>
          <a:ext cx="3911600" cy="2233295"/>
        </p:xfrm>
        <a:graphic>
          <a:graphicData uri="http://schemas.openxmlformats.org/presentationml/2006/ole">
            <mc:AlternateContent xmlns:mc="http://schemas.openxmlformats.org/markup-compatibility/2006">
              <mc:Choice xmlns:v="urn:schemas-microsoft-com:vml" Requires="v">
                <p:oleObj spid="_x0000_s19459" name="" r:id="rId2" imgW="2609215" imgH="1494155" progId="Visio.Drawing.11">
                  <p:embed/>
                </p:oleObj>
              </mc:Choice>
              <mc:Fallback>
                <p:oleObj name="" r:id="rId2" imgW="2609215" imgH="1494155" progId="Visio.Drawing.11">
                  <p:embed/>
                  <p:pic>
                    <p:nvPicPr>
                      <p:cNvPr id="0" name="图片 3075"/>
                      <p:cNvPicPr/>
                      <p:nvPr/>
                    </p:nvPicPr>
                    <p:blipFill>
                      <a:blip r:embed="rId3"/>
                      <a:stretch>
                        <a:fillRect/>
                      </a:stretch>
                    </p:blipFill>
                    <p:spPr>
                      <a:xfrm>
                        <a:off x="5448935" y="1022350"/>
                        <a:ext cx="3911600" cy="2233295"/>
                      </a:xfrm>
                      <a:prstGeom prst="rect">
                        <a:avLst/>
                      </a:prstGeom>
                      <a:noFill/>
                      <a:ln w="38100">
                        <a:noFill/>
                        <a:miter/>
                      </a:ln>
                    </p:spPr>
                  </p:pic>
                </p:oleObj>
              </mc:Fallback>
            </mc:AlternateContent>
          </a:graphicData>
        </a:graphic>
      </p:graphicFrame>
      <p:sp>
        <p:nvSpPr>
          <p:cNvPr id="3" name="文本框 2"/>
          <p:cNvSpPr txBox="1"/>
          <p:nvPr/>
        </p:nvSpPr>
        <p:spPr>
          <a:xfrm>
            <a:off x="9486900" y="1955165"/>
            <a:ext cx="159004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rPr>
              <a:t>税款征收措施</a:t>
            </a:r>
            <a:endParaRPr lang="zh-CN" altLang="en-US">
              <a:latin typeface="微软雅黑" panose="020B0503020204020204" charset="-122"/>
              <a:ea typeface="微软雅黑" panose="020B0503020204020204" charset="-122"/>
            </a:endParaRPr>
          </a:p>
        </p:txBody>
      </p:sp>
      <p:sp>
        <p:nvSpPr>
          <p:cNvPr id="4" name="文本框 3"/>
          <p:cNvSpPr txBox="1"/>
          <p:nvPr/>
        </p:nvSpPr>
        <p:spPr>
          <a:xfrm>
            <a:off x="862965" y="2788920"/>
            <a:ext cx="10502265" cy="3830955"/>
          </a:xfrm>
          <a:prstGeom prst="rect">
            <a:avLst/>
          </a:prstGeom>
          <a:noFill/>
        </p:spPr>
        <p:txBody>
          <a:bodyPr wrap="square" rtlCol="0" anchor="t">
            <a:spAutoFit/>
          </a:bodyPr>
          <a:lstStyle/>
          <a:p>
            <a:pPr>
              <a:lnSpc>
                <a:spcPct val="150000"/>
              </a:lnSpc>
            </a:pPr>
            <a:r>
              <a:rPr lang="zh-CN" altLang="en-US" b="1">
                <a:latin typeface="微软雅黑" panose="020B0503020204020204" charset="-122"/>
                <a:ea typeface="微软雅黑" panose="020B0503020204020204" charset="-122"/>
                <a:cs typeface="微软雅黑" panose="020B0503020204020204" charset="-122"/>
              </a:rPr>
              <a:t>1．责令缴纳</a:t>
            </a:r>
            <a:endParaRPr lang="zh-CN" altLang="en-US"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（1）纳税人未按照规定期限缴纳税款的，扣缴义务人未按照规定期限解缴税款的，税务机关可责令其限期缴纳，并从滞纳税款之日起，按日加收滞纳税款万分之五的滞纳金。</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【提示】加收滞纳金的起止时间为税法规定的税款缴纳期限届满次日起至实际缴纳或者解缴税款之日止。</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（2）对未按照规定办理税务登记的从事生产、经营的纳税人以及临时从事生产经营的纳税人，由税务机关核定其应纳税额，责令其缴纳应纳税款。</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（3）税务机关有根据认为从事生产、经营的纳税人有逃避纳税义务行为的，可以在规定的纳税期之前，责令其限期缴纳应纳税款。</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（4）纳税担保人未按照规定的期限缴纳所担保的税款，税务机关可以责令其限期缴纳应纳税款。</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ver dir="d"/>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矩形"/>
          <p:cNvSpPr/>
          <p:nvPr/>
        </p:nvSpPr>
        <p:spPr>
          <a:xfrm>
            <a:off x="1424940" y="304800"/>
            <a:ext cx="3613150"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税款征收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7" name="组合 6"/>
          <p:cNvGrpSpPr/>
          <p:nvPr/>
        </p:nvGrpSpPr>
        <p:grpSpPr>
          <a:xfrm>
            <a:off x="1016000" y="1567180"/>
            <a:ext cx="9080500" cy="542290"/>
            <a:chOff x="1600" y="2468"/>
            <a:chExt cx="14300" cy="854"/>
          </a:xfrm>
        </p:grpSpPr>
        <p:sp>
          <p:nvSpPr>
            <p:cNvPr id="344" name="矩形"/>
            <p:cNvSpPr/>
            <p:nvPr/>
          </p:nvSpPr>
          <p:spPr>
            <a:xfrm>
              <a:off x="1740" y="2533"/>
              <a:ext cx="13963" cy="7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判断是否属于税款征收措施、加收滞纳金的起止时间和缴纳比例</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345" name="剪去对角的矩形"/>
            <p:cNvSpPr/>
            <p:nvPr/>
          </p:nvSpPr>
          <p:spPr>
            <a:xfrm>
              <a:off x="1600" y="2468"/>
              <a:ext cx="14300" cy="855"/>
            </a:xfrm>
            <a:prstGeom prst="snip2DiagRect">
              <a:avLst>
                <a:gd name="adj1" fmla="val 0"/>
                <a:gd name="adj2" fmla="val 16745"/>
              </a:avLst>
            </a:prstGeom>
            <a:noFill/>
            <a:ln w="25400" cap="flat" cmpd="sng">
              <a:solidFill>
                <a:srgbClr val="4BACC6"/>
              </a:solidFill>
              <a:prstDash val="solid"/>
              <a:round/>
            </a:ln>
          </p:spPr>
          <p:txBody>
            <a:bodyPr rtlCol="0" anchor="ctr"/>
            <a:lstStyle/>
            <a:p>
              <a:pPr algn="ctr"/>
            </a:p>
          </p:txBody>
        </p:sp>
      </p:grpSp>
      <p:sp>
        <p:nvSpPr>
          <p:cNvPr id="3" name="文本框 2"/>
          <p:cNvSpPr txBox="1"/>
          <p:nvPr/>
        </p:nvSpPr>
        <p:spPr>
          <a:xfrm>
            <a:off x="783590" y="2179955"/>
            <a:ext cx="10595610" cy="874407"/>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【例题1</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单选</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根据税收征收管理法律制度的规定，下列各项中，属于税款征收措施的是（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A．税务行政复议	B．税收保全		C．自行申报		D．查账征收</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783590" y="3101975"/>
            <a:ext cx="1327785"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【答案】B</a:t>
            </a:r>
            <a:endParaRPr lang="zh-CN" altLang="en-US">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795020" y="3598545"/>
            <a:ext cx="10416540" cy="1337945"/>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【例题2</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单选</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根据税收征收管理法律制度的规定，纳税人未按照规定期限缴纳税款的，税务机关可责令其限期缴纳，并从滞纳之日起，按日加收滞纳税款一定比例的滞纳金，该比例为（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A．万分之五		B．万分之七		C．万分之一	　　D．万分之三</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795020" y="4936490"/>
            <a:ext cx="1491615"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【答案】A</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p:tgtEl>
                                          <p:spTgt spid="6"/>
                                        </p:tgtEl>
                                        <p:attrNameLst>
                                          <p:attrName>ppt_y</p:attrName>
                                        </p:attrNameLst>
                                      </p:cBhvr>
                                      <p:tavLst>
                                        <p:tav tm="0">
                                          <p:val>
                                            <p:strVal val="#ppt_y+#ppt_h*1.125000"/>
                                          </p:val>
                                        </p:tav>
                                        <p:tav tm="100000">
                                          <p:val>
                                            <p:strVal val="#ppt_y"/>
                                          </p:val>
                                        </p:tav>
                                      </p:tavLst>
                                    </p:anim>
                                    <p:animEffect transition="in" filter="wipe(up)">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矩形"/>
          <p:cNvSpPr/>
          <p:nvPr/>
        </p:nvSpPr>
        <p:spPr>
          <a:xfrm>
            <a:off x="1424940" y="304800"/>
            <a:ext cx="3613150"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税款征收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 name="文本框 2"/>
          <p:cNvSpPr txBox="1"/>
          <p:nvPr/>
        </p:nvSpPr>
        <p:spPr>
          <a:xfrm>
            <a:off x="1189355" y="1669415"/>
            <a:ext cx="9641205" cy="2999740"/>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【例题3</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单选</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按照规定甲公司最晚应于2017年5月15日缴纳应纳税款，甲公司迟迟未缴纳，主管税务机关责令其于当年6月30日前缴纳，并加收滞纳金，甲公司最终于7月14日缴纳税款。关于主管税务机关对甲公司加收滞纳金的起止时间的下列表述中，正确的是（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A．2017年6月15日至2017年7月15日		</a:t>
            </a:r>
            <a:br>
              <a:rPr lang="zh-CN" altLang="en-US" dirty="0">
                <a:latin typeface="微软雅黑" panose="020B0503020204020204" charset="-122"/>
                <a:ea typeface="微软雅黑" panose="020B0503020204020204" charset="-122"/>
                <a:cs typeface="微软雅黑" panose="020B0503020204020204" charset="-122"/>
              </a:rPr>
            </a:br>
            <a:r>
              <a:rPr lang="zh-CN" altLang="en-US" dirty="0">
                <a:latin typeface="微软雅黑" panose="020B0503020204020204" charset="-122"/>
                <a:ea typeface="微软雅黑" panose="020B0503020204020204" charset="-122"/>
                <a:cs typeface="微软雅黑" panose="020B0503020204020204" charset="-122"/>
              </a:rPr>
              <a:t>B．2017年6月30日至2017年7月15日</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C．2017年5月16日至2017年7月14日		</a:t>
            </a:r>
            <a:br>
              <a:rPr lang="zh-CN" altLang="en-US" dirty="0">
                <a:latin typeface="微软雅黑" panose="020B0503020204020204" charset="-122"/>
                <a:ea typeface="微软雅黑" panose="020B0503020204020204" charset="-122"/>
                <a:cs typeface="微软雅黑" panose="020B0503020204020204" charset="-122"/>
              </a:rPr>
            </a:br>
            <a:r>
              <a:rPr lang="zh-CN" altLang="en-US" dirty="0">
                <a:latin typeface="微软雅黑" panose="020B0503020204020204" charset="-122"/>
                <a:ea typeface="微软雅黑" panose="020B0503020204020204" charset="-122"/>
                <a:cs typeface="微软雅黑" panose="020B0503020204020204" charset="-122"/>
              </a:rPr>
              <a:t>D．2017年7月1日至2017年7月14日</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189355" y="4669155"/>
            <a:ext cx="1327785"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【答案】C</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矩形"/>
          <p:cNvSpPr/>
          <p:nvPr/>
        </p:nvSpPr>
        <p:spPr>
          <a:xfrm>
            <a:off x="1424940" y="304800"/>
            <a:ext cx="3613150"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税款征收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 name="文本框 2"/>
          <p:cNvSpPr txBox="1"/>
          <p:nvPr/>
        </p:nvSpPr>
        <p:spPr>
          <a:xfrm>
            <a:off x="1424940" y="1327150"/>
            <a:ext cx="2540000" cy="36830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cs typeface="微软雅黑" panose="020B0503020204020204" charset="-122"/>
              </a:rPr>
              <a:t>2．责令提供纳税担保</a:t>
            </a:r>
            <a:endParaRPr lang="zh-CN" altLang="en-US" b="1">
              <a:latin typeface="微软雅黑" panose="020B0503020204020204" charset="-122"/>
              <a:ea typeface="微软雅黑" panose="020B0503020204020204" charset="-122"/>
              <a:cs typeface="微软雅黑" panose="020B0503020204020204" charset="-122"/>
            </a:endParaRPr>
          </a:p>
        </p:txBody>
      </p:sp>
      <p:graphicFrame>
        <p:nvGraphicFramePr>
          <p:cNvPr id="4" name="表格 3"/>
          <p:cNvGraphicFramePr/>
          <p:nvPr>
            <p:custDataLst>
              <p:tags r:id="rId2"/>
            </p:custDataLst>
          </p:nvPr>
        </p:nvGraphicFramePr>
        <p:xfrm>
          <a:off x="1197610" y="2254250"/>
          <a:ext cx="9986645" cy="3883025"/>
        </p:xfrm>
        <a:graphic>
          <a:graphicData uri="http://schemas.openxmlformats.org/drawingml/2006/table">
            <a:tbl>
              <a:tblPr firstRow="1" bandRow="1">
                <a:tableStyleId>{5940675A-B579-460E-94D1-54222C63F5DA}</a:tableStyleId>
              </a:tblPr>
              <a:tblGrid>
                <a:gridCol w="2343150"/>
                <a:gridCol w="7643495"/>
              </a:tblGrid>
              <a:tr h="388620">
                <a:tc>
                  <a:txBody>
                    <a:bodyPr/>
                    <a:lstStyle/>
                    <a:p>
                      <a:pPr marL="0" indent="0" algn="ctr">
                        <a:lnSpc>
                          <a:spcPct val="150000"/>
                        </a:lnSpc>
                        <a:buNone/>
                      </a:pPr>
                      <a:r>
                        <a:rPr lang="en-US" sz="1600" b="0">
                          <a:latin typeface="微软雅黑" panose="020B0503020204020204" charset="-122"/>
                          <a:ea typeface="微软雅黑" panose="020B0503020204020204" charset="-122"/>
                          <a:cs typeface="方正细黑一_GBK" charset="0"/>
                        </a:rPr>
                        <a:t>项目</a:t>
                      </a:r>
                      <a:endParaRPr lang="en-US" altLang="en-US" sz="1600" b="0">
                        <a:latin typeface="微软雅黑" panose="020B0503020204020204" charset="-122"/>
                        <a:ea typeface="微软雅黑" panose="020B0503020204020204" charset="-122"/>
                        <a:cs typeface="方正细黑一_GBK" charset="0"/>
                      </a:endParaRPr>
                    </a:p>
                  </a:txBody>
                  <a:tcPr marL="68580" marR="68580" marT="0" marB="0">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a:lnSpc>
                          <a:spcPct val="150000"/>
                        </a:lnSpc>
                        <a:buNone/>
                      </a:pPr>
                      <a:r>
                        <a:rPr lang="en-US" sz="1600" b="0">
                          <a:latin typeface="微软雅黑" panose="020B0503020204020204" charset="-122"/>
                          <a:ea typeface="微软雅黑" panose="020B0503020204020204" charset="-122"/>
                          <a:cs typeface="方正细黑一_GBK" charset="0"/>
                        </a:rPr>
                        <a:t>内容</a:t>
                      </a:r>
                      <a:endParaRPr lang="en-US" altLang="en-US" sz="1600" b="0">
                        <a:latin typeface="微软雅黑" panose="020B0503020204020204" charset="-122"/>
                        <a:ea typeface="微软雅黑" panose="020B0503020204020204" charset="-122"/>
                        <a:cs typeface="方正细黑一_GBK" charset="0"/>
                      </a:endParaRPr>
                    </a:p>
                  </a:txBody>
                  <a:tcPr marL="68580" marR="68580" marT="0" marB="0">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387985">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纳税担保的方式</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latin typeface="微软雅黑" panose="020B0503020204020204" charset="-122"/>
                          <a:ea typeface="微软雅黑" panose="020B0503020204020204" charset="-122"/>
                          <a:cs typeface="宋体" panose="02010600030101010101" pitchFamily="2" charset="-122"/>
                        </a:rPr>
                        <a:t>保证、抵押、质押</a:t>
                      </a:r>
                      <a:r>
                        <a:rPr lang="en-US" sz="1600" b="0">
                          <a:latin typeface="微软雅黑" panose="020B0503020204020204" charset="-122"/>
                          <a:ea typeface="微软雅黑" panose="020B0503020204020204" charset="-122"/>
                          <a:cs typeface="楷体_GB2312" charset="0"/>
                        </a:rPr>
                        <a:t>（不包括留置）</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2329815">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适用纳税担保的情形</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latin typeface="微软雅黑" panose="020B0503020204020204" charset="-122"/>
                          <a:ea typeface="微软雅黑" panose="020B0503020204020204" charset="-122"/>
                          <a:cs typeface="微软雅黑" panose="020B0503020204020204" charset="-122"/>
                        </a:rPr>
                        <a:t>（1）税务机关有根据认为从事生产、经营的纳税人有逃避纳税义务行为，在规定的纳税期之前经责令其限期缴纳应纳税款，在限期内发现纳税人有明显的转移、隐匿其应纳税的商品、货物，以及其他财产或应纳税收入的迹象，责成纳税人提供纳税担保的（2）欠缴税款、滞纳金的纳税人或者其法定代表人需要出境的（3）纳税人同税务机关在纳税上发生争议而未缴清税款，需要申请行政复议的（4）税收法律、行政法规规定可以提供纳税担保的其他情形</a:t>
                      </a:r>
                      <a:endParaRPr lang="en-US" altLang="en-US" sz="1600" b="0">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776605">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纳税担保的范围</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latin typeface="微软雅黑" panose="020B0503020204020204" charset="-122"/>
                          <a:ea typeface="微软雅黑" panose="020B0503020204020204" charset="-122"/>
                          <a:cs typeface="宋体" panose="02010600030101010101" pitchFamily="2" charset="-122"/>
                        </a:rPr>
                        <a:t>税款、滞纳金和实现税款、滞纳金的费用</a:t>
                      </a:r>
                      <a:r>
                        <a:rPr lang="en-US" sz="1600" b="0">
                          <a:latin typeface="微软雅黑" panose="020B0503020204020204" charset="-122"/>
                          <a:ea typeface="微软雅黑" panose="020B0503020204020204" charset="-122"/>
                          <a:cs typeface="楷体_GB2312" charset="0"/>
                        </a:rPr>
                        <a:t>（不包括罚款）</a:t>
                      </a:r>
                      <a:r>
                        <a:rPr lang="en-US" sz="1600" b="0">
                          <a:latin typeface="微软雅黑" panose="020B0503020204020204" charset="-122"/>
                          <a:ea typeface="微软雅黑" panose="020B0503020204020204" charset="-122"/>
                          <a:cs typeface="宋体" panose="02010600030101010101" pitchFamily="2" charset="-122"/>
                        </a:rPr>
                        <a:t>。费用包括抵押、质押登记费用，抵押保管费用，以及保管、拍卖、变卖担保财产等相关费用支出</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5314950" y="1717040"/>
            <a:ext cx="2332355"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rPr>
              <a:t>纳税担保的主要内容</a:t>
            </a:r>
            <a:endParaRPr lang="zh-CN" altLang="en-US">
              <a:latin typeface="微软雅黑" panose="020B0503020204020204" charset="-122"/>
              <a:ea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矩形"/>
          <p:cNvSpPr/>
          <p:nvPr/>
        </p:nvSpPr>
        <p:spPr>
          <a:xfrm>
            <a:off x="1424940" y="304800"/>
            <a:ext cx="3613150"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税款征收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 name="组合 8"/>
          <p:cNvGrpSpPr/>
          <p:nvPr/>
        </p:nvGrpSpPr>
        <p:grpSpPr>
          <a:xfrm>
            <a:off x="1151255" y="1160145"/>
            <a:ext cx="8328660" cy="542290"/>
            <a:chOff x="1813" y="1827"/>
            <a:chExt cx="13116" cy="854"/>
          </a:xfrm>
        </p:grpSpPr>
        <p:sp>
          <p:nvSpPr>
            <p:cNvPr id="344" name="矩形"/>
            <p:cNvSpPr/>
            <p:nvPr/>
          </p:nvSpPr>
          <p:spPr>
            <a:xfrm>
              <a:off x="1953" y="1892"/>
              <a:ext cx="12768" cy="7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纳税担保的方式、适用纳税担保的情形、纳税担保的范围</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345" name="剪去对角的矩形"/>
            <p:cNvSpPr/>
            <p:nvPr/>
          </p:nvSpPr>
          <p:spPr>
            <a:xfrm>
              <a:off x="1813" y="1827"/>
              <a:ext cx="13117" cy="855"/>
            </a:xfrm>
            <a:prstGeom prst="snip2DiagRect">
              <a:avLst>
                <a:gd name="adj1" fmla="val 0"/>
                <a:gd name="adj2" fmla="val 16745"/>
              </a:avLst>
            </a:prstGeom>
            <a:noFill/>
            <a:ln w="25400" cap="flat" cmpd="sng">
              <a:solidFill>
                <a:srgbClr val="4BACC6"/>
              </a:solidFill>
              <a:prstDash val="solid"/>
              <a:round/>
            </a:ln>
          </p:spPr>
          <p:txBody>
            <a:bodyPr rtlCol="0" anchor="ctr"/>
            <a:lstStyle/>
            <a:p>
              <a:pPr algn="ctr"/>
            </a:p>
          </p:txBody>
        </p:sp>
      </p:grpSp>
      <p:sp>
        <p:nvSpPr>
          <p:cNvPr id="3" name="文本框 2"/>
          <p:cNvSpPr txBox="1"/>
          <p:nvPr/>
        </p:nvSpPr>
        <p:spPr>
          <a:xfrm>
            <a:off x="320040" y="1668145"/>
            <a:ext cx="11529060" cy="874407"/>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【例题1</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单选</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根据税收征收管理法律制度的规定，下列各项中，不属于纳税担保方式的是（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A．保证	B．扣押		C．质押		D．抵押</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7368540" y="2221865"/>
            <a:ext cx="128270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【答案】B</a:t>
            </a:r>
            <a:endParaRPr lang="zh-CN" altLang="en-US">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320040" y="2501900"/>
            <a:ext cx="11562715" cy="2584450"/>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【例题2</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单选</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根据税收征收管理法律制度的规定，下列情形中，税务机关可以责令纳税人提供纳税担保的是（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A．纳税人按照规定应设置账簿而未设置</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B．纳税人同税务机关在纳税上发生争议而未缴清税款，需要申请行政复议的</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C．纳税人对税务机关作出逾期不缴纳罚款加处罚款的决定不服，需要申请行政复议的</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D．纳税人开具与实际经营业务情况不符的发票</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322580" y="4927600"/>
            <a:ext cx="11527155" cy="922020"/>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【解析】选项A，由税务机关核定其应纳税额；选项C，需要缴纳罚款和加处罚款；选项D属于禁止行为。</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【答案】B</a:t>
            </a:r>
            <a:endParaRPr lang="zh-CN" altLang="en-US">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320040" y="5725160"/>
            <a:ext cx="10866120" cy="874407"/>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【例题3</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单选</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根据税收征收管理法律制度的规定，下列费用中，不属于纳税担保范围的是（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A．罚款	B．税款		C．实现税款的费用	D．税收滞纳金</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8789035" y="6278880"/>
            <a:ext cx="1391285"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【答案】Ａ</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p:tgtEl>
                                          <p:spTgt spid="6"/>
                                        </p:tgtEl>
                                        <p:attrNameLst>
                                          <p:attrName>ppt_y</p:attrName>
                                        </p:attrNameLst>
                                      </p:cBhvr>
                                      <p:tavLst>
                                        <p:tav tm="0">
                                          <p:val>
                                            <p:strVal val="#ppt_y+#ppt_h*1.125000"/>
                                          </p:val>
                                        </p:tav>
                                        <p:tav tm="100000">
                                          <p:val>
                                            <p:strVal val="#ppt_y"/>
                                          </p:val>
                                        </p:tav>
                                      </p:tavLst>
                                    </p:anim>
                                    <p:animEffect transition="in" filter="wipe(up)">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p:tgtEl>
                                          <p:spTgt spid="7"/>
                                        </p:tgtEl>
                                        <p:attrNameLst>
                                          <p:attrName>ppt_y</p:attrName>
                                        </p:attrNameLst>
                                      </p:cBhvr>
                                      <p:tavLst>
                                        <p:tav tm="0">
                                          <p:val>
                                            <p:strVal val="#ppt_y+#ppt_h*1.125000"/>
                                          </p:val>
                                        </p:tav>
                                        <p:tav tm="100000">
                                          <p:val>
                                            <p:strVal val="#ppt_y"/>
                                          </p:val>
                                        </p:tav>
                                      </p:tavLst>
                                    </p:anim>
                                    <p:animEffect transition="in" filter="wipe(up)">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p:tgtEl>
                                          <p:spTgt spid="8"/>
                                        </p:tgtEl>
                                        <p:attrNameLst>
                                          <p:attrName>ppt_y</p:attrName>
                                        </p:attrNameLst>
                                      </p:cBhvr>
                                      <p:tavLst>
                                        <p:tav tm="0">
                                          <p:val>
                                            <p:strVal val="#ppt_y+#ppt_h*1.125000"/>
                                          </p:val>
                                        </p:tav>
                                        <p:tav tm="100000">
                                          <p:val>
                                            <p:strVal val="#ppt_y"/>
                                          </p:val>
                                        </p:tav>
                                      </p:tavLst>
                                    </p:anim>
                                    <p:animEffect transition="in" filter="wipe(up)">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7" grpId="1"/>
      <p:bldP spid="8" grpId="0"/>
      <p:bldP spid="8" grpId="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矩形"/>
          <p:cNvSpPr/>
          <p:nvPr/>
        </p:nvSpPr>
        <p:spPr>
          <a:xfrm>
            <a:off x="1424940" y="304800"/>
            <a:ext cx="3613150"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税款征收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 name="文本框 2"/>
          <p:cNvSpPr txBox="1"/>
          <p:nvPr/>
        </p:nvSpPr>
        <p:spPr>
          <a:xfrm>
            <a:off x="1424940" y="1143000"/>
            <a:ext cx="4476750" cy="36830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cs typeface="微软雅黑" panose="020B0503020204020204" charset="-122"/>
              </a:rPr>
              <a:t>3．采取税收保全措施与采取强制执行措施</a:t>
            </a:r>
            <a:endParaRPr lang="zh-CN" altLang="en-US" b="1">
              <a:latin typeface="微软雅黑" panose="020B0503020204020204" charset="-122"/>
              <a:ea typeface="微软雅黑" panose="020B0503020204020204" charset="-122"/>
              <a:cs typeface="微软雅黑" panose="020B0503020204020204" charset="-122"/>
            </a:endParaRPr>
          </a:p>
        </p:txBody>
      </p:sp>
      <p:graphicFrame>
        <p:nvGraphicFramePr>
          <p:cNvPr id="4" name="表格 3"/>
          <p:cNvGraphicFramePr/>
          <p:nvPr>
            <p:custDataLst>
              <p:tags r:id="rId2"/>
            </p:custDataLst>
          </p:nvPr>
        </p:nvGraphicFramePr>
        <p:xfrm>
          <a:off x="427990" y="1652270"/>
          <a:ext cx="11345545" cy="4620133"/>
        </p:xfrm>
        <a:graphic>
          <a:graphicData uri="http://schemas.openxmlformats.org/drawingml/2006/table">
            <a:tbl>
              <a:tblPr firstRow="1" bandRow="1">
                <a:tableStyleId>{5940675A-B579-460E-94D1-54222C63F5DA}</a:tableStyleId>
              </a:tblPr>
              <a:tblGrid>
                <a:gridCol w="1313815"/>
                <a:gridCol w="4591050"/>
                <a:gridCol w="5440680"/>
              </a:tblGrid>
              <a:tr h="256540">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方正细黑一_GBK" charset="0"/>
                        </a:rPr>
                        <a:t>项目</a:t>
                      </a:r>
                      <a:endParaRPr lang="en-US" altLang="en-US" sz="1600" b="0">
                        <a:solidFill>
                          <a:schemeClr val="tx1"/>
                        </a:solidFill>
                        <a:latin typeface="微软雅黑" panose="020B0503020204020204" charset="-122"/>
                        <a:ea typeface="微软雅黑" panose="020B0503020204020204" charset="-122"/>
                        <a:cs typeface="方正细黑一_GBK" charset="0"/>
                      </a:endParaRPr>
                    </a:p>
                  </a:txBody>
                  <a:tcPr marL="68580" marR="68580" marT="0" marB="0">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方正细黑一_GBK" charset="0"/>
                        </a:rPr>
                        <a:t>税收保全措施</a:t>
                      </a:r>
                      <a:endParaRPr lang="en-US" altLang="en-US" sz="1600" b="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方正细黑一_GBK" charset="0"/>
                        </a:rPr>
                        <a:t>强制执行措施</a:t>
                      </a:r>
                      <a:endParaRPr lang="en-US" altLang="en-US" sz="1600" b="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1025525">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适用情形</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税务机关责令具有税法规定情形的纳税人提供纳税担保而纳税人拒绝提供纳税担保或无力提供纳税担保的</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从事生产、经营的纳税人、扣缴义务人未按照规定的期限缴纳或者解缴税款，纳税担保人未按照规定的期限缴纳所担保的税款，由税务机关责令限期缴纳，逾期仍未缴纳的</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365760">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针对主体</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纳税人</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纳税人、扣缴义务人、纳税担保人</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1537970">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具体措施</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solidFill>
                            <a:schemeClr val="tx1"/>
                          </a:solidFill>
                          <a:latin typeface="微软雅黑" panose="020B0503020204020204" charset="-122"/>
                          <a:ea typeface="微软雅黑" panose="020B0503020204020204" charset="-122"/>
                          <a:cs typeface="微软雅黑" panose="020B0503020204020204" charset="-122"/>
                        </a:rPr>
                        <a:t>（1）书面通知纳税人开户银行或者其他金融机构冻结纳税人的金额相当于应纳税款的存款（2）扣押、查封纳税人的价值相当于应纳税款的商品、货物或者其他财产【提示】税务机关采取税收保全措施的期限一般不得超过6个月</a:t>
                      </a:r>
                      <a:endParaRPr lang="en-US" altLang="en-US" sz="16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solidFill>
                            <a:schemeClr val="tx1"/>
                          </a:solidFill>
                          <a:latin typeface="微软雅黑" panose="020B0503020204020204" charset="-122"/>
                          <a:ea typeface="微软雅黑" panose="020B0503020204020204" charset="-122"/>
                          <a:cs typeface="微软雅黑" panose="020B0503020204020204" charset="-122"/>
                        </a:rPr>
                        <a:t>（1）书面通知其开户银行或者其他金融机构从其存款中扣缴税款（包括滞纳金）（2）扣押、查封、依法拍卖或者变卖其价值相当于应纳税款的商品、货物或者其他财产，以拍卖或者变卖所得抵缴税款（包括滞纳金）</a:t>
                      </a:r>
                      <a:endParaRPr lang="en-US" altLang="en-US" sz="16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256540">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批准机关</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gridSpan="2">
                  <a:txBody>
                    <a:bodyPr/>
                    <a:lstStyle/>
                    <a:p>
                      <a:pPr marL="0" indent="0" algn="l">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经县以上税务局（分局）局长批准</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hMerge="1">
                  <a:tcPr>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tcPr>
                </a:tc>
              </a:tr>
              <a:tr h="768985">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不适用的财产范围</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gridSpan="2">
                  <a:txBody>
                    <a:bodyPr/>
                    <a:lstStyle/>
                    <a:p>
                      <a:pPr marL="0" indent="0" algn="l">
                        <a:lnSpc>
                          <a:spcPct val="150000"/>
                        </a:lnSpc>
                        <a:buNone/>
                      </a:pPr>
                      <a:r>
                        <a:rPr lang="en-US" sz="1600" b="0">
                          <a:solidFill>
                            <a:schemeClr val="tx1"/>
                          </a:solidFill>
                          <a:latin typeface="微软雅黑" panose="020B0503020204020204" charset="-122"/>
                          <a:ea typeface="微软雅黑" panose="020B0503020204020204" charset="-122"/>
                          <a:cs typeface="微软雅黑" panose="020B0503020204020204" charset="-122"/>
                        </a:rPr>
                        <a:t>（1）个人及其所扶养家属维持生活必需的住房和用品（2）单价5 000元以下的其他生活用品【提示】上述住房和用品不包括机动车辆、金银饰品、古玩字画、豪华住宅或者一处以外的住房</a:t>
                      </a:r>
                      <a:endParaRPr lang="en-US" altLang="en-US" sz="16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hMerge="1">
                  <a:tcPr>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矩形"/>
          <p:cNvSpPr/>
          <p:nvPr/>
        </p:nvSpPr>
        <p:spPr>
          <a:xfrm>
            <a:off x="1424940" y="304800"/>
            <a:ext cx="3613150"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税款征收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7" name="组合 6"/>
          <p:cNvGrpSpPr/>
          <p:nvPr/>
        </p:nvGrpSpPr>
        <p:grpSpPr>
          <a:xfrm>
            <a:off x="848995" y="1160145"/>
            <a:ext cx="10561320" cy="542290"/>
            <a:chOff x="1337" y="1827"/>
            <a:chExt cx="16632" cy="854"/>
          </a:xfrm>
        </p:grpSpPr>
        <p:sp>
          <p:nvSpPr>
            <p:cNvPr id="344" name="矩形"/>
            <p:cNvSpPr/>
            <p:nvPr/>
          </p:nvSpPr>
          <p:spPr>
            <a:xfrm>
              <a:off x="1477" y="1892"/>
              <a:ext cx="16442" cy="7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辨析税收保全措施与强制执行措施、不适用的财产范围、税收保全措施的期限</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345" name="剪去对角的矩形"/>
            <p:cNvSpPr/>
            <p:nvPr/>
          </p:nvSpPr>
          <p:spPr>
            <a:xfrm>
              <a:off x="1337" y="1827"/>
              <a:ext cx="16633" cy="855"/>
            </a:xfrm>
            <a:prstGeom prst="snip2DiagRect">
              <a:avLst>
                <a:gd name="adj1" fmla="val 0"/>
                <a:gd name="adj2" fmla="val 16745"/>
              </a:avLst>
            </a:prstGeom>
            <a:noFill/>
            <a:ln w="25400" cap="flat" cmpd="sng">
              <a:solidFill>
                <a:srgbClr val="4BACC6"/>
              </a:solidFill>
              <a:prstDash val="solid"/>
              <a:round/>
            </a:ln>
          </p:spPr>
          <p:txBody>
            <a:bodyPr rtlCol="0" anchor="ctr"/>
            <a:lstStyle/>
            <a:p>
              <a:pPr algn="ctr"/>
            </a:p>
          </p:txBody>
        </p:sp>
      </p:grpSp>
      <p:sp>
        <p:nvSpPr>
          <p:cNvPr id="3" name="文本框 2"/>
          <p:cNvSpPr txBox="1"/>
          <p:nvPr/>
        </p:nvSpPr>
        <p:spPr>
          <a:xfrm>
            <a:off x="848995" y="1794510"/>
            <a:ext cx="10561955" cy="2168525"/>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【例题1</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多选</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根据税收征收管理法律制度的规定，下列各项中，属于税收保全措施的有（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A．拍卖纳税人的价值相当于应纳税款的财产</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B．责令纳税人提供纳税担保</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C．书面通知纳税人开户银行冻结纳税人的金额相当于应纳税款的存款</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D．扣押纳税人的价值相当于应纳税款的商品</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848995" y="3878580"/>
            <a:ext cx="10541000" cy="133794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【解析】根据关键字进行判断。“冻结”“扣押、查封”属于税收保全措施；“通知扣缴”“依法拍卖”“变卖”属于强制执行措施。</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【答案】CD</a:t>
            </a:r>
            <a:endParaRPr lang="zh-CN" altLang="en-US">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848995" y="5180965"/>
            <a:ext cx="10800080" cy="874407"/>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【例题2</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单选</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根据税收征收管理法律制度的规定，下列各项中，不适用税收保全的财产是（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A．纳税人的古董　B．纳税人的别墅　C．纳税人的豪华小汽车　D．纳税人的家庭唯一普通住房</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848995" y="6067425"/>
            <a:ext cx="1527175"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【答案】D </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p:tgtEl>
                                          <p:spTgt spid="6"/>
                                        </p:tgtEl>
                                        <p:attrNameLst>
                                          <p:attrName>ppt_y</p:attrName>
                                        </p:attrNameLst>
                                      </p:cBhvr>
                                      <p:tavLst>
                                        <p:tav tm="0">
                                          <p:val>
                                            <p:strVal val="#ppt_y+#ppt_h*1.125000"/>
                                          </p:val>
                                        </p:tav>
                                        <p:tav tm="100000">
                                          <p:val>
                                            <p:strVal val="#ppt_y"/>
                                          </p:val>
                                        </p:tav>
                                      </p:tavLst>
                                    </p:anim>
                                    <p:animEffect transition="in" filter="wipe(up)">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矩形"/>
          <p:cNvSpPr/>
          <p:nvPr/>
        </p:nvSpPr>
        <p:spPr>
          <a:xfrm>
            <a:off x="1424940" y="304800"/>
            <a:ext cx="3613150"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税款征收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 name="文本框 2"/>
          <p:cNvSpPr txBox="1"/>
          <p:nvPr/>
        </p:nvSpPr>
        <p:spPr>
          <a:xfrm>
            <a:off x="520065" y="1271270"/>
            <a:ext cx="8584565" cy="874407"/>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【例题3</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单选</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税务机关采取税收保全措施的期限一般最长不得超过（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A．3个月	B．6个月	C．1年		D．3年</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520065" y="2139950"/>
            <a:ext cx="143637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【答案】B</a:t>
            </a:r>
            <a:endParaRPr lang="zh-CN" altLang="en-US">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520065" y="2562225"/>
            <a:ext cx="11197590" cy="1753235"/>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【拓展1</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单选</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根据税收征收管理法律制度的规定，税务机关依法采取强制执行措施时，对个人及其所扶养家属维持生活必需的住房和用品，不在强制执行措施的范围之内。对单价在一定金额以下的其他生活用品，不采取强制执行措施。该金额为（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A．5000元		B．10000元　　　　　　C．20000元	　　D．15000元</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10137775" y="3895090"/>
            <a:ext cx="143637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【答案】Ａ</a:t>
            </a:r>
            <a:endParaRPr lang="zh-CN" altLang="en-US">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530860" y="4361180"/>
            <a:ext cx="11186160" cy="1337945"/>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【拓展2</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单选</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根据税收征收管理法律制度的规定，下列各项中，属于税务机关可以采取的强制执行措施是（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A．责令缴纳	　B．阻止出境　　　C．责令提供纳税担保　　　　D．拍卖变卖</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530860" y="5699125"/>
            <a:ext cx="143637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【答案】Ｄ</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ppt_y</p:attrName>
                                        </p:attrNameLst>
                                      </p:cBhvr>
                                      <p:tavLst>
                                        <p:tav tm="0">
                                          <p:val>
                                            <p:strVal val="#ppt_y+#ppt_h*1.125000"/>
                                          </p:val>
                                        </p:tav>
                                        <p:tav tm="100000">
                                          <p:val>
                                            <p:strVal val="#ppt_y"/>
                                          </p:val>
                                        </p:tav>
                                      </p:tavLst>
                                    </p:anim>
                                    <p:animEffect transition="in" filter="wipe(up)">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7" grpId="1"/>
      <p:bldP spid="8" grpId="0"/>
      <p:bldP spid="8" grpId="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矩形"/>
          <p:cNvSpPr/>
          <p:nvPr/>
        </p:nvSpPr>
        <p:spPr>
          <a:xfrm>
            <a:off x="1424940" y="304800"/>
            <a:ext cx="3613150"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税款征收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 name="文本框 2"/>
          <p:cNvSpPr txBox="1"/>
          <p:nvPr/>
        </p:nvSpPr>
        <p:spPr>
          <a:xfrm>
            <a:off x="1307465" y="1170305"/>
            <a:ext cx="10003155" cy="1337945"/>
          </a:xfrm>
          <a:prstGeom prst="rect">
            <a:avLst/>
          </a:prstGeom>
          <a:noFill/>
        </p:spPr>
        <p:txBody>
          <a:bodyPr wrap="square" rtlCol="0" anchor="t">
            <a:spAutoFit/>
          </a:bodyPr>
          <a:lstStyle/>
          <a:p>
            <a:pPr>
              <a:lnSpc>
                <a:spcPct val="150000"/>
              </a:lnSpc>
            </a:pPr>
            <a:r>
              <a:rPr lang="zh-CN" altLang="en-US" b="1">
                <a:latin typeface="微软雅黑" panose="020B0503020204020204" charset="-122"/>
                <a:ea typeface="微软雅黑" panose="020B0503020204020204" charset="-122"/>
                <a:cs typeface="微软雅黑" panose="020B0503020204020204" charset="-122"/>
              </a:rPr>
              <a:t>4．阻止出境</a:t>
            </a:r>
            <a:endParaRPr lang="zh-CN" altLang="en-US"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欠缴税款的纳税人或者其法定代表人在出境前未按规定结清应纳税款、滞纳金或者提供纳税担保的，税务机关可以通知出境管理机关阻止其出境。</a:t>
            </a:r>
            <a:endParaRPr lang="zh-CN" altLang="en-US">
              <a:latin typeface="微软雅黑" panose="020B0503020204020204" charset="-122"/>
              <a:ea typeface="微软雅黑" panose="020B0503020204020204" charset="-122"/>
              <a:cs typeface="微软雅黑" panose="020B0503020204020204" charset="-122"/>
            </a:endParaRPr>
          </a:p>
        </p:txBody>
      </p:sp>
      <p:grpSp>
        <p:nvGrpSpPr>
          <p:cNvPr id="6" name="组合 5"/>
          <p:cNvGrpSpPr/>
          <p:nvPr/>
        </p:nvGrpSpPr>
        <p:grpSpPr>
          <a:xfrm>
            <a:off x="1346835" y="2680335"/>
            <a:ext cx="4337050" cy="542290"/>
            <a:chOff x="2121" y="4221"/>
            <a:chExt cx="6830" cy="854"/>
          </a:xfrm>
        </p:grpSpPr>
        <p:sp>
          <p:nvSpPr>
            <p:cNvPr id="344" name="矩形"/>
            <p:cNvSpPr/>
            <p:nvPr/>
          </p:nvSpPr>
          <p:spPr>
            <a:xfrm>
              <a:off x="2261" y="4286"/>
              <a:ext cx="6478" cy="7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阻止出境的适用情形</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345" name="剪去对角的矩形"/>
            <p:cNvSpPr/>
            <p:nvPr/>
          </p:nvSpPr>
          <p:spPr>
            <a:xfrm>
              <a:off x="2121" y="4221"/>
              <a:ext cx="6830" cy="855"/>
            </a:xfrm>
            <a:prstGeom prst="snip2DiagRect">
              <a:avLst>
                <a:gd name="adj1" fmla="val 0"/>
                <a:gd name="adj2" fmla="val 16745"/>
              </a:avLst>
            </a:prstGeom>
            <a:noFill/>
            <a:ln w="25400" cap="flat" cmpd="sng">
              <a:solidFill>
                <a:srgbClr val="4BACC6"/>
              </a:solidFill>
              <a:prstDash val="solid"/>
              <a:round/>
            </a:ln>
          </p:spPr>
          <p:txBody>
            <a:bodyPr rtlCol="0" anchor="ctr"/>
            <a:lstStyle/>
            <a:p>
              <a:pPr algn="ctr"/>
            </a:p>
          </p:txBody>
        </p:sp>
      </p:grpSp>
      <p:sp>
        <p:nvSpPr>
          <p:cNvPr id="4" name="文本框 3"/>
          <p:cNvSpPr txBox="1"/>
          <p:nvPr/>
        </p:nvSpPr>
        <p:spPr>
          <a:xfrm>
            <a:off x="1179830" y="3243580"/>
            <a:ext cx="9913620" cy="2584450"/>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【例题</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单选</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税务机关在查阅甲公司公开披露的信息时发现，其法定代表人张某有一笔股权转让收入未申报缴纳个人所得税，要求张某补缴税款80万元，滞纳金3.8万元。张某未结清应纳税款、滞纳金的情况下，拟出国考察，且未提供纳税担保，税务机关知晓后对张某可以采取的税款征收措施是（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A．查封住房		　　　　　　　　　B．查封股票交易账户</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C．通知出境管理机关阻止出境		　D．冻结银行存款</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179830" y="5828030"/>
            <a:ext cx="1345565"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【答案】C</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1" name="矩形"/>
          <p:cNvSpPr/>
          <p:nvPr/>
        </p:nvSpPr>
        <p:spPr>
          <a:xfrm>
            <a:off x="1424940" y="304800"/>
            <a:ext cx="5424551"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：税收征收管理法的适用范围</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6" name="矩形"/>
          <p:cNvSpPr/>
          <p:nvPr/>
        </p:nvSpPr>
        <p:spPr>
          <a:xfrm>
            <a:off x="1556385" y="1276134"/>
            <a:ext cx="8887461"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税收征收管理法只适用于由税务机关征收的各税种（不包括教育费附加）。海关征收的关税、船舶吨税和代征的增值税、消费税，适用其他法律、法规的规定。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674" name="表格"/>
          <p:cNvGraphicFramePr>
            <a:graphicFrameLocks noGrp="1"/>
          </p:cNvGraphicFramePr>
          <p:nvPr>
            <p:custDataLst>
              <p:tags r:id="rId2"/>
            </p:custDataLst>
          </p:nvPr>
        </p:nvGraphicFramePr>
        <p:xfrm>
          <a:off x="996959" y="2361939"/>
          <a:ext cx="10159962" cy="1840202"/>
        </p:xfrm>
        <a:graphic>
          <a:graphicData uri="http://schemas.openxmlformats.org/drawingml/2006/table">
            <a:tbl>
              <a:tblPr bandRow="1">
                <a:noFill/>
              </a:tblPr>
              <a:tblGrid>
                <a:gridCol w="6366599"/>
                <a:gridCol w="3793363"/>
              </a:tblGrid>
              <a:tr h="382561">
                <a:tc>
                  <a:txBody>
                    <a:bodyPr/>
                    <a:lstStyle/>
                    <a:p>
                      <a:pPr marL="0" indent="0" algn="ctr">
                        <a:lnSpc>
                          <a:spcPct val="150000"/>
                        </a:lnSpc>
                        <a:spcBef>
                          <a:spcPts val="200"/>
                        </a:spcBef>
                        <a:spcAft>
                          <a:spcPts val="20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适用</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不适用</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457641">
                <a:tc>
                  <a:txBody>
                    <a:bodyPr/>
                    <a:lstStyle/>
                    <a:p>
                      <a:pPr marL="0" indent="12700" algn="just">
                        <a:lnSpc>
                          <a:spcPct val="150000"/>
                        </a:lnSpc>
                        <a:spcBef>
                          <a:spcPts val="200"/>
                        </a:spcBef>
                        <a:spcAft>
                          <a:spcPts val="2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增值税；消费税；企业所得税；个人所得税；房产税；契税；土地增值税；城镇土地使用税；车船税；印花税；资源税；城市维护建设税；环境保护税；车辆购置税；耕地占用税；烟叶税</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关税；委托代征的进口环节增值税、消费税；船舶吨税；教育费附加</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grpSp>
        <p:nvGrpSpPr>
          <p:cNvPr id="2" name="组合 1"/>
          <p:cNvGrpSpPr/>
          <p:nvPr/>
        </p:nvGrpSpPr>
        <p:grpSpPr>
          <a:xfrm>
            <a:off x="1140460" y="4454525"/>
            <a:ext cx="6619240" cy="542290"/>
            <a:chOff x="1796" y="7015"/>
            <a:chExt cx="10424" cy="854"/>
          </a:xfrm>
        </p:grpSpPr>
        <p:sp>
          <p:nvSpPr>
            <p:cNvPr id="1678" name="矩形"/>
            <p:cNvSpPr/>
            <p:nvPr/>
          </p:nvSpPr>
          <p:spPr>
            <a:xfrm>
              <a:off x="1908" y="7065"/>
              <a:ext cx="9982" cy="7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判断是否属于税收征收管理法的适用范围</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1679" name="剪去对角的矩形"/>
            <p:cNvSpPr/>
            <p:nvPr/>
          </p:nvSpPr>
          <p:spPr>
            <a:xfrm>
              <a:off x="1796" y="7015"/>
              <a:ext cx="10425" cy="855"/>
            </a:xfrm>
            <a:prstGeom prst="snip2DiagRect">
              <a:avLst>
                <a:gd name="adj1" fmla="val 0"/>
                <a:gd name="adj2" fmla="val 17027"/>
              </a:avLst>
            </a:prstGeom>
            <a:noFill/>
            <a:ln w="25400" cap="flat" cmpd="sng">
              <a:solidFill>
                <a:srgbClr val="4BACC6"/>
              </a:solidFill>
              <a:prstDash val="solid"/>
              <a:round/>
            </a:ln>
          </p:spPr>
          <p:txBody>
            <a:bodyPr rtlCol="0" anchor="ctr"/>
            <a:lstStyle/>
            <a:p>
              <a:pPr algn="ctr"/>
            </a:p>
          </p:txBody>
        </p:sp>
      </p:grpSp>
      <p:sp>
        <p:nvSpPr>
          <p:cNvPr id="1681" name="文本框"/>
          <p:cNvSpPr txBox="1"/>
          <p:nvPr/>
        </p:nvSpPr>
        <p:spPr>
          <a:xfrm>
            <a:off x="1000109" y="5051535"/>
            <a:ext cx="9443735"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单选】下列税费的征收管理，适用《中华人民共和国税收征收管理法》的是（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．房产税	　　B．船舶吨税		C．关税		D．海关代征消费税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682" name="文本框"/>
          <p:cNvSpPr txBox="1"/>
          <p:nvPr/>
        </p:nvSpPr>
        <p:spPr>
          <a:xfrm>
            <a:off x="1000109" y="5946310"/>
            <a:ext cx="1454501"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p:tgtEl>
                                          <p:spTgt spid="56"/>
                                        </p:tgtEl>
                                        <p:attrNameLst>
                                          <p:attrName>ppt_y</p:attrName>
                                        </p:attrNameLst>
                                      </p:cBhvr>
                                      <p:tavLst>
                                        <p:tav tm="0">
                                          <p:val>
                                            <p:strVal val="#ppt_y+#ppt_h*1.125000"/>
                                          </p:val>
                                        </p:tav>
                                        <p:tav tm="100000">
                                          <p:val>
                                            <p:strVal val="#ppt_y"/>
                                          </p:val>
                                        </p:tav>
                                      </p:tavLst>
                                    </p:anim>
                                    <p:animEffect transition="in" filter="wipe(up)">
                                      <p:cBhvr>
                                        <p:cTn id="8" dur="500"/>
                                        <p:tgtEl>
                                          <p:spTgt spid="56"/>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1674"/>
                                        </p:tgtEl>
                                        <p:attrNameLst>
                                          <p:attrName>style.visibility</p:attrName>
                                        </p:attrNameLst>
                                      </p:cBhvr>
                                      <p:to>
                                        <p:strVal val="visible"/>
                                      </p:to>
                                    </p:set>
                                    <p:animEffect transition="in" filter="strips(downLeft)">
                                      <p:cBhvr>
                                        <p:cTn id="13" dur="500"/>
                                        <p:tgtEl>
                                          <p:spTgt spid="167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p:tgtEl>
                                          <p:spTgt spid="2"/>
                                        </p:tgtEl>
                                        <p:attrNameLst>
                                          <p:attrName>ppt_y</p:attrName>
                                        </p:attrNameLst>
                                      </p:cBhvr>
                                      <p:tavLst>
                                        <p:tav tm="0">
                                          <p:val>
                                            <p:strVal val="#ppt_y+#ppt_h*1.125000"/>
                                          </p:val>
                                        </p:tav>
                                        <p:tav tm="100000">
                                          <p:val>
                                            <p:strVal val="#ppt_y"/>
                                          </p:val>
                                        </p:tav>
                                      </p:tavLst>
                                    </p:anim>
                                    <p:animEffect transition="in" filter="wipe(up)">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681"/>
                                        </p:tgtEl>
                                        <p:attrNameLst>
                                          <p:attrName>style.visibility</p:attrName>
                                        </p:attrNameLst>
                                      </p:cBhvr>
                                      <p:to>
                                        <p:strVal val="visible"/>
                                      </p:to>
                                    </p:set>
                                    <p:anim calcmode="lin" valueType="num">
                                      <p:cBhvr additive="base">
                                        <p:cTn id="24" dur="500"/>
                                        <p:tgtEl>
                                          <p:spTgt spid="1681"/>
                                        </p:tgtEl>
                                        <p:attrNameLst>
                                          <p:attrName>ppt_y</p:attrName>
                                        </p:attrNameLst>
                                      </p:cBhvr>
                                      <p:tavLst>
                                        <p:tav tm="0">
                                          <p:val>
                                            <p:strVal val="#ppt_y+#ppt_h*1.125000"/>
                                          </p:val>
                                        </p:tav>
                                        <p:tav tm="100000">
                                          <p:val>
                                            <p:strVal val="#ppt_y"/>
                                          </p:val>
                                        </p:tav>
                                      </p:tavLst>
                                    </p:anim>
                                    <p:animEffect transition="in" filter="wipe(up)">
                                      <p:cBhvr>
                                        <p:cTn id="25" dur="500"/>
                                        <p:tgtEl>
                                          <p:spTgt spid="1681"/>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682"/>
                                        </p:tgtEl>
                                        <p:attrNameLst>
                                          <p:attrName>style.visibility</p:attrName>
                                        </p:attrNameLst>
                                      </p:cBhvr>
                                      <p:to>
                                        <p:strVal val="visible"/>
                                      </p:to>
                                    </p:set>
                                    <p:anim calcmode="lin" valueType="num">
                                      <p:cBhvr additive="base">
                                        <p:cTn id="30" dur="500"/>
                                        <p:tgtEl>
                                          <p:spTgt spid="1682"/>
                                        </p:tgtEl>
                                        <p:attrNameLst>
                                          <p:attrName>ppt_y</p:attrName>
                                        </p:attrNameLst>
                                      </p:cBhvr>
                                      <p:tavLst>
                                        <p:tav tm="0">
                                          <p:val>
                                            <p:strVal val="#ppt_y+#ppt_h*1.125000"/>
                                          </p:val>
                                        </p:tav>
                                        <p:tav tm="100000">
                                          <p:val>
                                            <p:strVal val="#ppt_y"/>
                                          </p:val>
                                        </p:tav>
                                      </p:tavLst>
                                    </p:anim>
                                    <p:animEffect transition="in" filter="wipe(up)">
                                      <p:cBhvr>
                                        <p:cTn id="31" dur="500"/>
                                        <p:tgtEl>
                                          <p:spTgt spid="1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6" grpId="1"/>
      <p:bldP spid="1681" grpId="0"/>
      <p:bldP spid="1681" grpId="1"/>
      <p:bldP spid="1682" grpId="0"/>
      <p:bldP spid="1682"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矩形"/>
          <p:cNvSpPr/>
          <p:nvPr/>
        </p:nvSpPr>
        <p:spPr>
          <a:xfrm>
            <a:off x="1424940" y="304800"/>
            <a:ext cx="3613150"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税务检查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 name="文本框 2"/>
          <p:cNvSpPr txBox="1"/>
          <p:nvPr/>
        </p:nvSpPr>
        <p:spPr>
          <a:xfrm>
            <a:off x="836295" y="1489075"/>
            <a:ext cx="10528300" cy="424624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税务机关有权进行下列税务检查：</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（1）检查纳税人的账簿、记账凭证、报表和有关资料，检查扣缴义务人代扣代缴、代收代缴税款账簿、记账凭证和有关资料。（查账权）</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（2）到纳税人的生产、经营场所和货物存放地（不包括生活场所）检查纳税人应纳税的商品、货物或者其他财产，检查扣缴义务人与代扣代缴、代收代缴税款有关的经营情况。（场地检查权）</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（3）责成纳税人、扣缴义务人提供与纳税或者代扣代缴、代收代缴税款有关的文件、证明材料和有关资料。（责成提供资料权）</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（4）询问纳税人、扣缴义务人与纳税或者代扣代缴、代收代缴税款有关的问题和情况。（询问权）</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（5）到车站、码头、机场、邮政企业及其分支机构检查纳税人托运、邮寄应纳税商品、货物（不包括旅客自带的行李物品）或者其他财产的有关单据、凭证和有关资料。（交通邮政检查权）</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矩形"/>
          <p:cNvSpPr/>
          <p:nvPr/>
        </p:nvSpPr>
        <p:spPr>
          <a:xfrm>
            <a:off x="1424940" y="304800"/>
            <a:ext cx="3613150"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税务检查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00" name="文本框 99"/>
          <p:cNvSpPr txBox="1"/>
          <p:nvPr/>
        </p:nvSpPr>
        <p:spPr>
          <a:xfrm>
            <a:off x="1226185" y="1625600"/>
            <a:ext cx="9902825" cy="1753235"/>
          </a:xfrm>
          <a:prstGeom prst="rect">
            <a:avLst/>
          </a:prstGeom>
          <a:noFill/>
          <a:ln w="9525">
            <a:noFill/>
          </a:ln>
        </p:spPr>
        <p:txBody>
          <a:bodyPr wrap="square">
            <a:spAutoFit/>
          </a:bodyPr>
          <a:lstStyle/>
          <a:p>
            <a:pPr indent="254000">
              <a:lnSpc>
                <a:spcPct val="150000"/>
              </a:lnSpc>
            </a:pPr>
            <a:r>
              <a:rPr lang="zh-CN" b="0">
                <a:solidFill>
                  <a:schemeClr val="tx1"/>
                </a:solidFill>
                <a:latin typeface="微软雅黑" panose="020B0503020204020204" charset="-122"/>
                <a:ea typeface="微软雅黑" panose="020B0503020204020204" charset="-122"/>
                <a:cs typeface="微软雅黑" panose="020B0503020204020204" charset="-122"/>
              </a:rPr>
              <a:t>（</a:t>
            </a:r>
            <a:r>
              <a:rPr lang="en-US" b="0">
                <a:solidFill>
                  <a:schemeClr val="tx1"/>
                </a:solidFill>
                <a:latin typeface="微软雅黑" panose="020B0503020204020204" charset="-122"/>
                <a:ea typeface="微软雅黑" panose="020B0503020204020204" charset="-122"/>
                <a:cs typeface="微软雅黑" panose="020B0503020204020204" charset="-122"/>
              </a:rPr>
              <a:t>6</a:t>
            </a:r>
            <a:r>
              <a:rPr lang="zh-CN" b="0">
                <a:solidFill>
                  <a:schemeClr val="tx1"/>
                </a:solidFill>
                <a:latin typeface="微软雅黑" panose="020B0503020204020204" charset="-122"/>
                <a:ea typeface="微软雅黑" panose="020B0503020204020204" charset="-122"/>
                <a:cs typeface="微软雅黑" panose="020B0503020204020204" charset="-122"/>
              </a:rPr>
              <a:t>）经县以上税务局（分局）局长批准，指定专人负责，凭全国统一格式的检查存款账户许可证明，查询从事生产、经营的纳税人、扣缴义务人在银行或者其他金融机构的存款账户；税务机关在调查税收违法案件时，经设区的市、自治州以上税务局（分局）局长批准，可以查询案件涉嫌人员的储蓄存款。（存款账户查询权）</a:t>
            </a:r>
            <a:endParaRPr lang="zh-CN" altLang="en-US" b="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226185" y="3547110"/>
            <a:ext cx="9902825" cy="1753235"/>
          </a:xfrm>
          <a:prstGeom prst="rect">
            <a:avLst/>
          </a:prstGeom>
          <a:noFill/>
          <a:ln w="9525">
            <a:noFill/>
          </a:ln>
        </p:spPr>
        <p:txBody>
          <a:bodyPr wrap="square">
            <a:spAutoFit/>
          </a:bodyPr>
          <a:lstStyle/>
          <a:p>
            <a:pPr>
              <a:lnSpc>
                <a:spcPct val="150000"/>
              </a:lnSpc>
            </a:pPr>
            <a:r>
              <a:rPr lang="zh-CN" b="0">
                <a:solidFill>
                  <a:schemeClr val="tx1"/>
                </a:solidFill>
                <a:latin typeface="微软雅黑" panose="020B0503020204020204" charset="-122"/>
                <a:ea typeface="微软雅黑" panose="020B0503020204020204" charset="-122"/>
                <a:cs typeface="微软雅黑" panose="020B0503020204020204" charset="-122"/>
              </a:rPr>
              <a:t>【提示</a:t>
            </a:r>
            <a:r>
              <a:rPr lang="en-US" b="0">
                <a:solidFill>
                  <a:schemeClr val="tx1"/>
                </a:solidFill>
                <a:latin typeface="微软雅黑" panose="020B0503020204020204" charset="-122"/>
                <a:ea typeface="微软雅黑" panose="020B0503020204020204" charset="-122"/>
                <a:cs typeface="微软雅黑" panose="020B0503020204020204" charset="-122"/>
              </a:rPr>
              <a:t>1</a:t>
            </a:r>
            <a:r>
              <a:rPr lang="zh-CN" b="0">
                <a:solidFill>
                  <a:schemeClr val="tx1"/>
                </a:solidFill>
                <a:latin typeface="微软雅黑" panose="020B0503020204020204" charset="-122"/>
                <a:ea typeface="微软雅黑" panose="020B0503020204020204" charset="-122"/>
                <a:cs typeface="微软雅黑" panose="020B0503020204020204" charset="-122"/>
              </a:rPr>
              <a:t>】税务机关调查税务违法案件时，对与案件有关的情况和资料，可以记录、录音、录像、照相和复制。</a:t>
            </a:r>
            <a:endParaRPr lang="zh-CN" b="0">
              <a:solidFill>
                <a:schemeClr val="tx1"/>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b="0">
                <a:solidFill>
                  <a:schemeClr val="tx1"/>
                </a:solidFill>
                <a:latin typeface="微软雅黑" panose="020B0503020204020204" charset="-122"/>
                <a:ea typeface="微软雅黑" panose="020B0503020204020204" charset="-122"/>
                <a:cs typeface="微软雅黑" panose="020B0503020204020204" charset="-122"/>
              </a:rPr>
              <a:t>【提示</a:t>
            </a:r>
            <a:r>
              <a:rPr lang="en-US" b="0">
                <a:solidFill>
                  <a:schemeClr val="tx1"/>
                </a:solidFill>
                <a:latin typeface="微软雅黑" panose="020B0503020204020204" charset="-122"/>
                <a:ea typeface="微软雅黑" panose="020B0503020204020204" charset="-122"/>
                <a:cs typeface="微软雅黑" panose="020B0503020204020204" charset="-122"/>
              </a:rPr>
              <a:t>2</a:t>
            </a:r>
            <a:r>
              <a:rPr lang="zh-CN" b="0">
                <a:solidFill>
                  <a:schemeClr val="tx1"/>
                </a:solidFill>
                <a:latin typeface="微软雅黑" panose="020B0503020204020204" charset="-122"/>
                <a:ea typeface="微软雅黑" panose="020B0503020204020204" charset="-122"/>
                <a:cs typeface="微软雅黑" panose="020B0503020204020204" charset="-122"/>
              </a:rPr>
              <a:t>】税务机关派出的人员进行税务检查时，应当出示税务检查证和税务检查通知书，并有责任为被检查人保守秘密；未出示税务检查证和税务检查通知书的，被检查人有权拒绝检查。</a:t>
            </a:r>
            <a:endParaRPr lang="zh-CN" altLang="en-US" b="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ppt_y</p:attrName>
                                        </p:attrNameLst>
                                      </p:cBhvr>
                                      <p:tavLst>
                                        <p:tav tm="0">
                                          <p:val>
                                            <p:strVal val="#ppt_y+#ppt_h*1.125000"/>
                                          </p:val>
                                        </p:tav>
                                        <p:tav tm="100000">
                                          <p:val>
                                            <p:strVal val="#ppt_y"/>
                                          </p:val>
                                        </p:tav>
                                      </p:tavLst>
                                    </p:anim>
                                    <p:animEffect transition="in" filter="wipe(up)">
                                      <p:cBhvr>
                                        <p:cTn id="8" dur="500"/>
                                        <p:tgtEl>
                                          <p:spTgt spid="10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3" grpId="0"/>
      <p:bldP spid="3" grpId="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矩形"/>
          <p:cNvSpPr/>
          <p:nvPr/>
        </p:nvSpPr>
        <p:spPr>
          <a:xfrm>
            <a:off x="1424940" y="304800"/>
            <a:ext cx="3613150"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税务检查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7" name="组合 6"/>
          <p:cNvGrpSpPr/>
          <p:nvPr/>
        </p:nvGrpSpPr>
        <p:grpSpPr>
          <a:xfrm>
            <a:off x="562610" y="1296035"/>
            <a:ext cx="9574530" cy="542290"/>
            <a:chOff x="886" y="2041"/>
            <a:chExt cx="15078" cy="854"/>
          </a:xfrm>
        </p:grpSpPr>
        <p:sp>
          <p:nvSpPr>
            <p:cNvPr id="344" name="矩形"/>
            <p:cNvSpPr/>
            <p:nvPr/>
          </p:nvSpPr>
          <p:spPr>
            <a:xfrm>
              <a:off x="1026" y="2106"/>
              <a:ext cx="14741" cy="7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税务检查的具体内容、税务机关派出人员在税务检查中应履行的职责</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345" name="剪去对角的矩形"/>
            <p:cNvSpPr/>
            <p:nvPr/>
          </p:nvSpPr>
          <p:spPr>
            <a:xfrm>
              <a:off x="886" y="2041"/>
              <a:ext cx="15078" cy="855"/>
            </a:xfrm>
            <a:prstGeom prst="snip2DiagRect">
              <a:avLst>
                <a:gd name="adj1" fmla="val 0"/>
                <a:gd name="adj2" fmla="val 16745"/>
              </a:avLst>
            </a:prstGeom>
            <a:noFill/>
            <a:ln w="25400" cap="flat" cmpd="sng">
              <a:solidFill>
                <a:srgbClr val="4BACC6"/>
              </a:solidFill>
              <a:prstDash val="solid"/>
              <a:round/>
            </a:ln>
          </p:spPr>
          <p:txBody>
            <a:bodyPr rtlCol="0" anchor="ctr"/>
            <a:lstStyle/>
            <a:p>
              <a:pPr algn="ctr"/>
            </a:p>
          </p:txBody>
        </p:sp>
      </p:grpSp>
      <p:sp>
        <p:nvSpPr>
          <p:cNvPr id="3" name="文本框 2"/>
          <p:cNvSpPr txBox="1"/>
          <p:nvPr/>
        </p:nvSpPr>
        <p:spPr>
          <a:xfrm>
            <a:off x="325755" y="2034540"/>
            <a:ext cx="11776710" cy="1337945"/>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【例题1</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多选</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根据税收征收管理法律制度的规定，税务机关在实施税务检查时，可以采取的措施有（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A．检查纳税人的会计资料				B．检查纳税人货物存放地的应纳税商品</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C．检查纳税人托运、邮寄应纳税商品的单据、凭证	　　　　D．到车站检查旅客自带物品</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325755" y="3367405"/>
            <a:ext cx="169037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【答案】ABC</a:t>
            </a:r>
            <a:endParaRPr lang="zh-CN" altLang="en-US">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325755" y="3789045"/>
            <a:ext cx="11487150" cy="1753235"/>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【例题2</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多选</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根据税收征收管理法律制度的规定，下列各项中，属于税务机关派出人员在税务检查中应履行的职责有（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A．出示税务检查通知书			B．出示税务机关组织机构代码证</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C．为被检查人保守秘密			D．出示税务检查证</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325755" y="5542280"/>
            <a:ext cx="169037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【答案】ACＤ</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p:tgtEl>
                                          <p:spTgt spid="6"/>
                                        </p:tgtEl>
                                        <p:attrNameLst>
                                          <p:attrName>ppt_y</p:attrName>
                                        </p:attrNameLst>
                                      </p:cBhvr>
                                      <p:tavLst>
                                        <p:tav tm="0">
                                          <p:val>
                                            <p:strVal val="#ppt_y+#ppt_h*1.125000"/>
                                          </p:val>
                                        </p:tav>
                                        <p:tav tm="100000">
                                          <p:val>
                                            <p:strVal val="#ppt_y"/>
                                          </p:val>
                                        </p:tav>
                                      </p:tavLst>
                                    </p:anim>
                                    <p:animEffect transition="in" filter="wipe(up)">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95" name="椭圆"/>
          <p:cNvSpPr/>
          <p:nvPr/>
        </p:nvSpPr>
        <p:spPr>
          <a:xfrm>
            <a:off x="5082443" y="1149061"/>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1796" name="矩形"/>
          <p:cNvSpPr/>
          <p:nvPr/>
        </p:nvSpPr>
        <p:spPr>
          <a:xfrm>
            <a:off x="4706399" y="3375659"/>
            <a:ext cx="2729711" cy="598805"/>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zh-CN" altLang="en-US"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税务行政复议</a:t>
            </a: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endParaRPr lang="zh-CN" altLang="en-US" sz="22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1797" name="矩形"/>
          <p:cNvSpPr/>
          <p:nvPr/>
        </p:nvSpPr>
        <p:spPr>
          <a:xfrm>
            <a:off x="5086455" y="1832499"/>
            <a:ext cx="1972436" cy="645160"/>
          </a:xfrm>
          <a:prstGeom prst="rect">
            <a:avLst/>
          </a:prstGeom>
          <a:noFill/>
          <a:ln w="9525" cap="flat" cmpd="sng">
            <a:noFill/>
            <a:prstDash val="solid"/>
            <a:miter/>
          </a:ln>
        </p:spPr>
        <p:txBody>
          <a:bodyPr vert="horz" wrap="square" lIns="91440" tIns="45720" rIns="91440" bIns="45720" anchor="t" anchorCtr="0">
            <a:spAutoFit/>
          </a:bodyPr>
          <a:lstStyle/>
          <a:p>
            <a:pPr marL="0" indent="0" algn="ctr" fontAlgn="auto">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第四节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95"/>
                                        </p:tgtEl>
                                        <p:attrNameLst>
                                          <p:attrName>style.visibility</p:attrName>
                                        </p:attrNameLst>
                                      </p:cBhvr>
                                      <p:to>
                                        <p:strVal val="visible"/>
                                      </p:to>
                                    </p:set>
                                    <p:anim calcmode="lin" valueType="num">
                                      <p:cBhvr>
                                        <p:cTn id="7" dur="500" fill="hold"/>
                                        <p:tgtEl>
                                          <p:spTgt spid="1795"/>
                                        </p:tgtEl>
                                        <p:attrNameLst>
                                          <p:attrName>ppt_w</p:attrName>
                                        </p:attrNameLst>
                                      </p:cBhvr>
                                      <p:tavLst>
                                        <p:tav tm="0">
                                          <p:val>
                                            <p:fltVal val="0"/>
                                          </p:val>
                                        </p:tav>
                                        <p:tav tm="100000">
                                          <p:val>
                                            <p:strVal val="#ppt_w"/>
                                          </p:val>
                                        </p:tav>
                                      </p:tavLst>
                                    </p:anim>
                                    <p:anim calcmode="lin" valueType="num">
                                      <p:cBhvr>
                                        <p:cTn id="8" dur="500" fill="hold"/>
                                        <p:tgtEl>
                                          <p:spTgt spid="1795"/>
                                        </p:tgtEl>
                                        <p:attrNameLst>
                                          <p:attrName>ppt_h</p:attrName>
                                        </p:attrNameLst>
                                      </p:cBhvr>
                                      <p:tavLst>
                                        <p:tav tm="0">
                                          <p:val>
                                            <p:fltVal val="0"/>
                                          </p:val>
                                        </p:tav>
                                        <p:tav tm="100000">
                                          <p:val>
                                            <p:strVal val="#ppt_h"/>
                                          </p:val>
                                        </p:tav>
                                      </p:tavLst>
                                    </p:anim>
                                    <p:animEffect transition="in" filter="fade">
                                      <p:cBhvr>
                                        <p:cTn id="9" dur="500"/>
                                        <p:tgtEl>
                                          <p:spTgt spid="179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797"/>
                                        </p:tgtEl>
                                        <p:attrNameLst>
                                          <p:attrName>style.visibility</p:attrName>
                                        </p:attrNameLst>
                                      </p:cBhvr>
                                      <p:to>
                                        <p:strVal val="visible"/>
                                      </p:to>
                                    </p:set>
                                    <p:animEffect transition="in" filter="fade">
                                      <p:cBhvr>
                                        <p:cTn id="13" dur="500"/>
                                        <p:tgtEl>
                                          <p:spTgt spid="1797"/>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1796"/>
                                        </p:tgtEl>
                                        <p:attrNameLst>
                                          <p:attrName>style.visibility</p:attrName>
                                        </p:attrNameLst>
                                      </p:cBhvr>
                                      <p:to>
                                        <p:strVal val="visible"/>
                                      </p:to>
                                    </p:set>
                                    <p:animEffect transition="in" filter="fade">
                                      <p:cBhvr>
                                        <p:cTn id="17" dur="1000"/>
                                        <p:tgtEl>
                                          <p:spTgt spid="1796"/>
                                        </p:tgtEl>
                                      </p:cBhvr>
                                    </p:animEffect>
                                    <p:anim calcmode="lin" valueType="num">
                                      <p:cBhvr>
                                        <p:cTn id="18" dur="1000" fill="hold"/>
                                        <p:tgtEl>
                                          <p:spTgt spid="1796"/>
                                        </p:tgtEl>
                                        <p:attrNameLst>
                                          <p:attrName>ppt_x</p:attrName>
                                        </p:attrNameLst>
                                      </p:cBhvr>
                                      <p:tavLst>
                                        <p:tav tm="0">
                                          <p:val>
                                            <p:strVal val="#ppt_x"/>
                                          </p:val>
                                        </p:tav>
                                        <p:tav tm="100000">
                                          <p:val>
                                            <p:strVal val="#ppt_x"/>
                                          </p:val>
                                        </p:tav>
                                      </p:tavLst>
                                    </p:anim>
                                    <p:anim calcmode="lin" valueType="num">
                                      <p:cBhvr>
                                        <p:cTn id="19" dur="1000" fill="hold"/>
                                        <p:tgtEl>
                                          <p:spTgt spid="179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1796"/>
                                        </p:tgtEl>
                                      </p:cBhvr>
                                    </p:animEffect>
                                    <p:animScale>
                                      <p:cBhvr>
                                        <p:cTn id="23" dur="250" autoRev="1" fill="hold"/>
                                        <p:tgtEl>
                                          <p:spTgt spid="179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5" grpId="0" bldLvl="0" animBg="1"/>
      <p:bldP spid="1796" grpId="0"/>
      <p:bldP spid="1796" grpId="1"/>
      <p:bldP spid="179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68" name="矩形"/>
          <p:cNvSpPr/>
          <p:nvPr/>
        </p:nvSpPr>
        <p:spPr>
          <a:xfrm>
            <a:off x="1416050" y="304800"/>
            <a:ext cx="4852670"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税务行政复议范围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 name="文本框 2"/>
          <p:cNvSpPr txBox="1"/>
          <p:nvPr/>
        </p:nvSpPr>
        <p:spPr>
          <a:xfrm>
            <a:off x="1675765" y="1101725"/>
            <a:ext cx="8655685" cy="922020"/>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rPr>
              <a:t>纳税人及其他当事人（简称申请人）认为税务机关（简称被申请人）的具体行政行为侵犯其合法权益，可依法向税务行政复议机关申请行政复议</a:t>
            </a:r>
            <a:endParaRPr lang="zh-CN" altLang="en-US">
              <a:latin typeface="微软雅黑" panose="020B0503020204020204" charset="-122"/>
              <a:ea typeface="微软雅黑" panose="020B0503020204020204" charset="-122"/>
            </a:endParaRPr>
          </a:p>
        </p:txBody>
      </p:sp>
      <p:graphicFrame>
        <p:nvGraphicFramePr>
          <p:cNvPr id="6" name="表格 5"/>
          <p:cNvGraphicFramePr/>
          <p:nvPr>
            <p:custDataLst>
              <p:tags r:id="rId2"/>
            </p:custDataLst>
          </p:nvPr>
        </p:nvGraphicFramePr>
        <p:xfrm>
          <a:off x="249555" y="2192655"/>
          <a:ext cx="11666855" cy="4145280"/>
        </p:xfrm>
        <a:graphic>
          <a:graphicData uri="http://schemas.openxmlformats.org/drawingml/2006/table">
            <a:tbl>
              <a:tblPr firstRow="1" bandRow="1">
                <a:tableStyleId>{5940675A-B579-460E-94D1-54222C63F5DA}</a:tableStyleId>
              </a:tblPr>
              <a:tblGrid>
                <a:gridCol w="2540000"/>
                <a:gridCol w="9126855"/>
              </a:tblGrid>
              <a:tr h="414655">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方正细黑一_GBK" charset="0"/>
                        </a:rPr>
                        <a:t>分类</a:t>
                      </a:r>
                      <a:endParaRPr lang="en-US" altLang="en-US" sz="1600" b="0">
                        <a:solidFill>
                          <a:schemeClr val="tx1"/>
                        </a:solidFill>
                        <a:latin typeface="微软雅黑" panose="020B0503020204020204" charset="-122"/>
                        <a:ea typeface="微软雅黑" panose="020B0503020204020204" charset="-122"/>
                        <a:cs typeface="方正细黑一_GBK" charset="0"/>
                      </a:endParaRPr>
                    </a:p>
                  </a:txBody>
                  <a:tcPr marL="68580" marR="68580" marT="0" marB="0">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方正细黑一_GBK" charset="0"/>
                        </a:rPr>
                        <a:t>复议范围</a:t>
                      </a:r>
                      <a:endParaRPr lang="en-US" altLang="en-US" sz="1600" b="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1243330">
                <a:tc>
                  <a:txBody>
                    <a:bodyPr/>
                    <a:lstStyle/>
                    <a:p>
                      <a:pPr marL="0" indent="0" algn="l">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先申请行政复议，不服再向法院起诉</a:t>
                      </a:r>
                      <a:r>
                        <a:rPr lang="en-US" sz="1600" b="0">
                          <a:solidFill>
                            <a:schemeClr val="tx1"/>
                          </a:solidFill>
                          <a:latin typeface="微软雅黑" panose="020B0503020204020204" charset="-122"/>
                          <a:ea typeface="微软雅黑" panose="020B0503020204020204" charset="-122"/>
                          <a:cs typeface="楷体_GB2312" charset="0"/>
                        </a:rPr>
                        <a:t>（复议前置，先议后诉）</a:t>
                      </a:r>
                      <a:endParaRPr lang="en-US" altLang="en-US" sz="1600" b="0">
                        <a:solidFill>
                          <a:schemeClr val="tx1"/>
                        </a:solidFill>
                        <a:latin typeface="微软雅黑" panose="020B0503020204020204" charset="-122"/>
                        <a:ea typeface="微软雅黑" panose="020B0503020204020204" charset="-122"/>
                        <a:cs typeface="楷体_GB2312" charset="0"/>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税务机关作出的征税行为：包括确认纳税主体、征税对象、征税范围、减税、免税、退税、抵扣税款、适用税率、计税依据、纳税环节、纳税期限、纳税地点和税款征收方式等具体行政行为，征收税款、加收滞纳金，扣缴义务人、受税务机关委托的单位和个人作出的代扣代缴、代收代缴、代征行为等</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2487295">
                <a:tc>
                  <a:txBody>
                    <a:bodyPr/>
                    <a:lstStyle/>
                    <a:p>
                      <a:pPr marL="0" indent="0" algn="l">
                        <a:lnSpc>
                          <a:spcPct val="150000"/>
                        </a:lnSpc>
                        <a:buNone/>
                      </a:pPr>
                      <a:r>
                        <a:rPr lang="en-US" altLang="zh-CN" sz="1600">
                          <a:solidFill>
                            <a:schemeClr val="tx1"/>
                          </a:solidFill>
                          <a:latin typeface="微软雅黑" panose="020B0503020204020204" charset="-122"/>
                          <a:ea typeface="微软雅黑" panose="020B0503020204020204" charset="-122"/>
                        </a:rPr>
                        <a:t>可以申请行政复议，也可以直接向法院起诉（可议可诉）</a:t>
                      </a:r>
                      <a:endParaRPr lang="en-US" altLang="zh-CN"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a:solidFill>
                            <a:schemeClr val="tx1"/>
                          </a:solidFill>
                          <a:latin typeface="微软雅黑" panose="020B0503020204020204" charset="-122"/>
                          <a:ea typeface="微软雅黑" panose="020B0503020204020204" charset="-122"/>
                          <a:cs typeface="微软雅黑" panose="020B0503020204020204" charset="-122"/>
                          <a:sym typeface="+mn-ea"/>
                        </a:rPr>
                        <a:t>税务机关作出的“非征税”行为：（1）行政许可、行政审批行为（2）发票管理行为，包括发售、收缴、代开发票等（3）税收保全措施、强制执行措施（4）行政处罚行为：① 罚款；② 没收财物和违法所得；③ 停止出口退税权</a:t>
                      </a:r>
                      <a:r>
                        <a:rPr lang="en-US" altLang="en-US" sz="1600" b="0">
                          <a:solidFill>
                            <a:schemeClr val="tx1"/>
                          </a:solidFill>
                          <a:latin typeface="微软雅黑" panose="020B0503020204020204" charset="-122"/>
                          <a:ea typeface="微软雅黑" panose="020B0503020204020204" charset="-122"/>
                          <a:cs typeface="微软雅黑" panose="020B0503020204020204" charset="-122"/>
                        </a:rPr>
                        <a:t>（5）不依法履行下列职责的行为：① 开具、出具完税凭证；② 行政赔偿；③ 行政奖励；④ 其他不依法履行职责的行为</a:t>
                      </a:r>
                      <a:endParaRPr lang="en-US" altLang="en-US" sz="1600" b="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buNone/>
                      </a:pPr>
                      <a:r>
                        <a:rPr lang="en-US" altLang="en-US" sz="1600" b="0">
                          <a:solidFill>
                            <a:schemeClr val="tx1"/>
                          </a:solidFill>
                          <a:latin typeface="微软雅黑" panose="020B0503020204020204" charset="-122"/>
                          <a:ea typeface="微软雅黑" panose="020B0503020204020204" charset="-122"/>
                          <a:cs typeface="微软雅黑" panose="020B0503020204020204" charset="-122"/>
                        </a:rPr>
                        <a:t>  （6）资格认定行为（7）不依法确认纳税担保行为（8）政府公开信息工作中的具体行政行为</a:t>
                      </a:r>
                      <a:endParaRPr lang="en-US" altLang="en-US" sz="1600" b="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buNone/>
                      </a:pPr>
                      <a:r>
                        <a:rPr lang="en-US" altLang="en-US" sz="1600" b="0">
                          <a:solidFill>
                            <a:schemeClr val="tx1"/>
                          </a:solidFill>
                          <a:latin typeface="微软雅黑" panose="020B0503020204020204" charset="-122"/>
                          <a:ea typeface="微软雅黑" panose="020B0503020204020204" charset="-122"/>
                          <a:cs typeface="微软雅黑" panose="020B0503020204020204" charset="-122"/>
                        </a:rPr>
                        <a:t>  （9）纳税信用等级评定行为（10）通知出入境管理机关阻止出境行为（11）其他具体行政行为</a:t>
                      </a:r>
                      <a:endParaRPr lang="en-US" altLang="en-US" sz="16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68" name="矩形"/>
          <p:cNvSpPr/>
          <p:nvPr/>
        </p:nvSpPr>
        <p:spPr>
          <a:xfrm>
            <a:off x="1416050" y="304800"/>
            <a:ext cx="4852670"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税务行政复议范围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7" name="组合 6"/>
          <p:cNvGrpSpPr/>
          <p:nvPr/>
        </p:nvGrpSpPr>
        <p:grpSpPr>
          <a:xfrm>
            <a:off x="829310" y="1198245"/>
            <a:ext cx="10391140" cy="542290"/>
            <a:chOff x="1306" y="1887"/>
            <a:chExt cx="16364" cy="854"/>
          </a:xfrm>
        </p:grpSpPr>
        <p:sp>
          <p:nvSpPr>
            <p:cNvPr id="344" name="矩形"/>
            <p:cNvSpPr/>
            <p:nvPr/>
          </p:nvSpPr>
          <p:spPr>
            <a:xfrm>
              <a:off x="1446" y="1952"/>
              <a:ext cx="15995" cy="7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判断是否属于税务行政复议范围、辨析先复议再诉讼与可复议可诉讼的情形</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345" name="剪去对角的矩形"/>
            <p:cNvSpPr/>
            <p:nvPr/>
          </p:nvSpPr>
          <p:spPr>
            <a:xfrm>
              <a:off x="1306" y="1887"/>
              <a:ext cx="16364" cy="855"/>
            </a:xfrm>
            <a:prstGeom prst="snip2DiagRect">
              <a:avLst>
                <a:gd name="adj1" fmla="val 0"/>
                <a:gd name="adj2" fmla="val 16745"/>
              </a:avLst>
            </a:prstGeom>
            <a:noFill/>
            <a:ln w="25400" cap="flat" cmpd="sng">
              <a:solidFill>
                <a:srgbClr val="4BACC6"/>
              </a:solidFill>
              <a:prstDash val="solid"/>
              <a:round/>
            </a:ln>
          </p:spPr>
          <p:txBody>
            <a:bodyPr rtlCol="0" anchor="ctr"/>
            <a:lstStyle/>
            <a:p>
              <a:pPr algn="ctr"/>
            </a:p>
          </p:txBody>
        </p:sp>
      </p:grpSp>
      <p:sp>
        <p:nvSpPr>
          <p:cNvPr id="2" name="文本框 1"/>
          <p:cNvSpPr txBox="1"/>
          <p:nvPr/>
        </p:nvSpPr>
        <p:spPr>
          <a:xfrm>
            <a:off x="831850" y="1714500"/>
            <a:ext cx="10388600" cy="1337945"/>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【例题1</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多选</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根据税收征收管理法律制度的规定，纳税人对税务机关的下列行政行为不服时，可以申请行政复议的有（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A．罚款	B．确认适用税率	　　　　　 C．加收滞纳金		D．依法制定税收优惠政策</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829310" y="2927985"/>
            <a:ext cx="10245725" cy="506730"/>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【解析】“依法制定税收优惠政策”属于抽象行政行为，不属于税务行政复议范围。【答案】ABC</a:t>
            </a:r>
            <a:endParaRPr lang="zh-CN" altLang="en-US">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828675" y="3408680"/>
            <a:ext cx="10391140" cy="1337945"/>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【例题2</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多选</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根据税收征收管理法律制度的规定，税务机关作出的下列行政行为中，纳税人不服时可以选择申请税务行政复议或者直接提起行政诉讼的有（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A．加收滞纳金	　B．罚款	C．没收财物和违法所得	　D．征收税款</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9291320" y="4356100"/>
            <a:ext cx="1398270" cy="337185"/>
          </a:xfrm>
          <a:prstGeom prst="rect">
            <a:avLst/>
          </a:prstGeom>
          <a:noFill/>
          <a:ln w="9525">
            <a:noFill/>
          </a:ln>
        </p:spPr>
        <p:txBody>
          <a:bodyPr wrap="square">
            <a:spAutoFit/>
          </a:bodyPr>
          <a:lstStyle/>
          <a:p>
            <a:r>
              <a:rPr lang="zh-CN" sz="1600" b="0">
                <a:latin typeface="微软雅黑" panose="020B0503020204020204" charset="-122"/>
                <a:ea typeface="微软雅黑" panose="020B0503020204020204" charset="-122"/>
                <a:cs typeface="微软雅黑" panose="020B0503020204020204" charset="-122"/>
              </a:rPr>
              <a:t>【答案】</a:t>
            </a:r>
            <a:r>
              <a:rPr lang="en-US" sz="1600" b="0">
                <a:latin typeface="微软雅黑" panose="020B0503020204020204" charset="-122"/>
                <a:ea typeface="微软雅黑" panose="020B0503020204020204" charset="-122"/>
                <a:cs typeface="微软雅黑" panose="020B0503020204020204" charset="-122"/>
              </a:rPr>
              <a:t>BC</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800735" y="4707255"/>
            <a:ext cx="10281920" cy="1337945"/>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【例题3</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单选</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税务机关作出下列行为中，纳税人不服时应申请行政复议，不服行政复议再提起行政诉讼的是（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A．纳税信用等级评定	B．税收强制执行措施　　　C．行政审批	D．纳税地点确认</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828675" y="6029325"/>
            <a:ext cx="1317625" cy="337185"/>
          </a:xfrm>
          <a:prstGeom prst="rect">
            <a:avLst/>
          </a:prstGeom>
          <a:noFill/>
          <a:ln w="9525">
            <a:noFill/>
          </a:ln>
        </p:spPr>
        <p:txBody>
          <a:bodyPr wrap="square">
            <a:spAutoFit/>
          </a:bodyPr>
          <a:lstStyle/>
          <a:p>
            <a:r>
              <a:rPr lang="zh-CN" sz="1600" b="0">
                <a:latin typeface="微软雅黑" panose="020B0503020204020204" charset="-122"/>
                <a:ea typeface="微软雅黑" panose="020B0503020204020204" charset="-122"/>
                <a:cs typeface="微软雅黑" panose="020B0503020204020204" charset="-122"/>
              </a:rPr>
              <a:t>【答案】Ｄ</a:t>
            </a:r>
            <a:endParaRPr lang="zh-CN" altLang="en-US" sz="160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up)">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 calcmode="lin" valueType="num">
                                      <p:cBhvr additive="base">
                                        <p:cTn id="31" dur="500"/>
                                        <p:tgtEl>
                                          <p:spTgt spid="100"/>
                                        </p:tgtEl>
                                        <p:attrNameLst>
                                          <p:attrName>ppt_y</p:attrName>
                                        </p:attrNameLst>
                                      </p:cBhvr>
                                      <p:tavLst>
                                        <p:tav tm="0">
                                          <p:val>
                                            <p:strVal val="#ppt_y+#ppt_h*1.125000"/>
                                          </p:val>
                                        </p:tav>
                                        <p:tav tm="100000">
                                          <p:val>
                                            <p:strVal val="#ppt_y"/>
                                          </p:val>
                                        </p:tav>
                                      </p:tavLst>
                                    </p:anim>
                                    <p:animEffect transition="in" filter="wipe(up)">
                                      <p:cBhvr>
                                        <p:cTn id="32" dur="500"/>
                                        <p:tgtEl>
                                          <p:spTgt spid="10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p:tgtEl>
                                          <p:spTgt spid="5"/>
                                        </p:tgtEl>
                                        <p:attrNameLst>
                                          <p:attrName>ppt_y</p:attrName>
                                        </p:attrNameLst>
                                      </p:cBhvr>
                                      <p:tavLst>
                                        <p:tav tm="0">
                                          <p:val>
                                            <p:strVal val="#ppt_y+#ppt_h*1.125000"/>
                                          </p:val>
                                        </p:tav>
                                        <p:tav tm="100000">
                                          <p:val>
                                            <p:strVal val="#ppt_y"/>
                                          </p:val>
                                        </p:tav>
                                      </p:tavLst>
                                    </p:anim>
                                    <p:animEffect transition="in" filter="wipe(up)">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p:tgtEl>
                                          <p:spTgt spid="6"/>
                                        </p:tgtEl>
                                        <p:attrNameLst>
                                          <p:attrName>ppt_y</p:attrName>
                                        </p:attrNameLst>
                                      </p:cBhvr>
                                      <p:tavLst>
                                        <p:tav tm="0">
                                          <p:val>
                                            <p:strVal val="#ppt_y+#ppt_h*1.125000"/>
                                          </p:val>
                                        </p:tav>
                                        <p:tav tm="100000">
                                          <p:val>
                                            <p:strVal val="#ppt_y"/>
                                          </p:val>
                                        </p:tav>
                                      </p:tavLst>
                                    </p:anim>
                                    <p:animEffect transition="in" filter="wipe(up)">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100" grpId="0"/>
      <p:bldP spid="100" grpId="1"/>
      <p:bldP spid="5" grpId="0"/>
      <p:bldP spid="5" grpId="1"/>
      <p:bldP spid="6" grpId="0"/>
      <p:bldP spid="6" grpId="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86" name="矩形"/>
          <p:cNvSpPr/>
          <p:nvPr/>
        </p:nvSpPr>
        <p:spPr>
          <a:xfrm>
            <a:off x="1416050" y="304800"/>
            <a:ext cx="4807585"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税务行政复议管辖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2" name="表格 1"/>
          <p:cNvGraphicFramePr/>
          <p:nvPr>
            <p:custDataLst>
              <p:tags r:id="rId2"/>
            </p:custDataLst>
          </p:nvPr>
        </p:nvGraphicFramePr>
        <p:xfrm>
          <a:off x="695325" y="1697990"/>
          <a:ext cx="10801985" cy="4697095"/>
        </p:xfrm>
        <a:graphic>
          <a:graphicData uri="http://schemas.openxmlformats.org/drawingml/2006/table">
            <a:tbl>
              <a:tblPr firstRow="1" bandRow="1">
                <a:tableStyleId>{5940675A-B579-460E-94D1-54222C63F5DA}</a:tableStyleId>
              </a:tblPr>
              <a:tblGrid>
                <a:gridCol w="1056005"/>
                <a:gridCol w="9745980"/>
              </a:tblGrid>
              <a:tr h="391160">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方正细黑一_GBK" charset="0"/>
                        </a:rPr>
                        <a:t>分类</a:t>
                      </a:r>
                      <a:endParaRPr lang="en-US" altLang="en-US" sz="1600" b="0">
                        <a:solidFill>
                          <a:schemeClr val="tx1"/>
                        </a:solidFill>
                        <a:latin typeface="微软雅黑" panose="020B0503020204020204" charset="-122"/>
                        <a:ea typeface="微软雅黑" panose="020B0503020204020204" charset="-122"/>
                        <a:cs typeface="方正细黑一_GBK" charset="0"/>
                      </a:endParaRPr>
                    </a:p>
                  </a:txBody>
                  <a:tcPr marL="68580" marR="68580" marT="0" marB="0">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方正细黑一_GBK" charset="0"/>
                        </a:rPr>
                        <a:t>内容</a:t>
                      </a:r>
                      <a:endParaRPr lang="en-US" altLang="en-US" sz="1600" b="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2348865">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找上级</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solidFill>
                            <a:schemeClr val="tx1"/>
                          </a:solidFill>
                          <a:latin typeface="微软雅黑" panose="020B0503020204020204" charset="-122"/>
                          <a:ea typeface="微软雅黑" panose="020B0503020204020204" charset="-122"/>
                          <a:cs typeface="微软雅黑" panose="020B0503020204020204" charset="-122"/>
                        </a:rPr>
                        <a:t>（1）对各级税务局的具体行政行为不服的，向其上一级税务局申请行政复议（2）对计划单列市税务局的具体行政行为不服的，向国家税务总局申请行政复议（3）对税务所（分局）、各级税务局的稽查局的具体行政行为不服的，向其所属税务局申请行政复议（4）对两个以上税务机关以共同的名义作出的具体行政行为不服的，向共同上一级税务机关申请行政复议；对税务机关与其他行政机关以共同的名义作出的具体行政行为不服的，向其共同上一级行政机关申请行政复议（5）对被撤销的税务机关在撤销以前所作出的具体行政行为不服的，向继续行使其职权的税务机关的上一级税务机关申请行政复议</a:t>
                      </a:r>
                      <a:endParaRPr lang="en-US" altLang="en-US" sz="16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1957070">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特殊</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solidFill>
                            <a:schemeClr val="tx1"/>
                          </a:solidFill>
                          <a:latin typeface="微软雅黑" panose="020B0503020204020204" charset="-122"/>
                          <a:ea typeface="微软雅黑" panose="020B0503020204020204" charset="-122"/>
                          <a:cs typeface="微软雅黑" panose="020B0503020204020204" charset="-122"/>
                        </a:rPr>
                        <a:t>（1）对国家税务总局的具体行政行为不服的，向国家税务总局申请行政复议。对行政复议决定不服，申请人可以向人民法院提起行政诉讼，也可以向国务院申请裁决。国务院的裁决为最终裁决（先自省，还不服的找上级或诉讼）（2）对税务机关作出逾期不缴纳罚款加处罚款的决定不服的，向作出行政处罚决定的税务机关申请行政复议。但是对已处罚款和加处罚款都不服的，一并向作出行政处罚决定的税务机关的上一级税务机关申请行政复议</a:t>
                      </a:r>
                      <a:endParaRPr lang="en-US" altLang="en-US" sz="16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5074285" y="1174115"/>
            <a:ext cx="2042795"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rPr>
              <a:t>税务行政复议管辖</a:t>
            </a:r>
            <a:endParaRPr lang="zh-CN" altLang="en-US">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86" name="矩形"/>
          <p:cNvSpPr/>
          <p:nvPr/>
        </p:nvSpPr>
        <p:spPr>
          <a:xfrm>
            <a:off x="1416050" y="304800"/>
            <a:ext cx="4807585"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税务行政复议管辖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6" name="组合 5"/>
          <p:cNvGrpSpPr/>
          <p:nvPr/>
        </p:nvGrpSpPr>
        <p:grpSpPr>
          <a:xfrm>
            <a:off x="1069340" y="1269365"/>
            <a:ext cx="6075680" cy="542290"/>
            <a:chOff x="1684" y="1999"/>
            <a:chExt cx="9568" cy="854"/>
          </a:xfrm>
        </p:grpSpPr>
        <p:sp>
          <p:nvSpPr>
            <p:cNvPr id="344" name="矩形"/>
            <p:cNvSpPr/>
            <p:nvPr/>
          </p:nvSpPr>
          <p:spPr>
            <a:xfrm>
              <a:off x="1824" y="2064"/>
              <a:ext cx="9156" cy="7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税务行政复议管辖的具体内容及应用</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345" name="剪去对角的矩形"/>
            <p:cNvSpPr/>
            <p:nvPr/>
          </p:nvSpPr>
          <p:spPr>
            <a:xfrm>
              <a:off x="1684" y="1999"/>
              <a:ext cx="9568" cy="855"/>
            </a:xfrm>
            <a:prstGeom prst="snip2DiagRect">
              <a:avLst>
                <a:gd name="adj1" fmla="val 0"/>
                <a:gd name="adj2" fmla="val 16745"/>
              </a:avLst>
            </a:prstGeom>
            <a:noFill/>
            <a:ln w="25400" cap="flat" cmpd="sng">
              <a:solidFill>
                <a:srgbClr val="4BACC6"/>
              </a:solidFill>
              <a:prstDash val="solid"/>
              <a:round/>
            </a:ln>
          </p:spPr>
          <p:txBody>
            <a:bodyPr rtlCol="0" anchor="ctr"/>
            <a:lstStyle/>
            <a:p>
              <a:pPr algn="ctr"/>
            </a:p>
          </p:txBody>
        </p:sp>
      </p:grpSp>
      <p:sp>
        <p:nvSpPr>
          <p:cNvPr id="2" name="文本框 1"/>
          <p:cNvSpPr txBox="1"/>
          <p:nvPr/>
        </p:nvSpPr>
        <p:spPr>
          <a:xfrm>
            <a:off x="224790" y="1852930"/>
            <a:ext cx="11807190" cy="2168525"/>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【例题</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单选</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根据税收征收管理法律制度的规定，下列关于税务行政复议管辖的表述中，不正确的是（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A．对税务局的稽查局的具体行政行为不服的，向其所属税务局申请行政复议</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B．对市辖区税务局的具体行政行为不服的，向市税务局申请行政复议</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C．对国家税务总局的具体行政行为不服的，向国家税务总局申请行政复议</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D．对计划单列市税务局的具体行政行为不服的，向其所在省的省税务局申请行政复议</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9470390" y="3572510"/>
            <a:ext cx="151765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【答案】D</a:t>
            </a:r>
            <a:endParaRPr lang="zh-CN" altLang="en-US">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236855" y="3946525"/>
            <a:ext cx="11718925" cy="2584450"/>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【拓展</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单选</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甲公司对M省N市税务局稽查局作出的具体行政行为不服，拟申请行政复议。下列各项中，符合复议管辖规定的是（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A．甲公司应向N市税务局稽查局申请行政复议</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B．甲公司应向M省税务局申请行政复议</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C．甲公司应向M省税务局稽查局申请行政复议</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D．甲公司应向N市税务局申请行政复议</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5182235" y="6082665"/>
            <a:ext cx="151765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【答案】D</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up)">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p:tgtEl>
                                          <p:spTgt spid="5"/>
                                        </p:tgtEl>
                                        <p:attrNameLst>
                                          <p:attrName>ppt_y</p:attrName>
                                        </p:attrNameLst>
                                      </p:cBhvr>
                                      <p:tavLst>
                                        <p:tav tm="0">
                                          <p:val>
                                            <p:strVal val="#ppt_y+#ppt_h*1.125000"/>
                                          </p:val>
                                        </p:tav>
                                        <p:tav tm="100000">
                                          <p:val>
                                            <p:strVal val="#ppt_y"/>
                                          </p:val>
                                        </p:tav>
                                      </p:tavLst>
                                    </p:anim>
                                    <p:animEffect transition="in" filter="wipe(up)">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86" name="矩形"/>
          <p:cNvSpPr/>
          <p:nvPr/>
        </p:nvSpPr>
        <p:spPr>
          <a:xfrm>
            <a:off x="1416050" y="304800"/>
            <a:ext cx="5531485"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税务行政复议申请与受理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4" name="组合 3"/>
          <p:cNvGrpSpPr/>
          <p:nvPr/>
        </p:nvGrpSpPr>
        <p:grpSpPr>
          <a:xfrm>
            <a:off x="1510030" y="1156335"/>
            <a:ext cx="4700270" cy="601980"/>
            <a:chOff x="2378" y="1821"/>
            <a:chExt cx="7402" cy="948"/>
          </a:xfrm>
        </p:grpSpPr>
        <p:sp>
          <p:nvSpPr>
            <p:cNvPr id="322" name="圆角矩形"/>
            <p:cNvSpPr/>
            <p:nvPr/>
          </p:nvSpPr>
          <p:spPr>
            <a:xfrm>
              <a:off x="2378" y="1832"/>
              <a:ext cx="7403"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323" name="流程图: 离页连接符"/>
            <p:cNvSpPr/>
            <p:nvPr/>
          </p:nvSpPr>
          <p:spPr>
            <a:xfrm>
              <a:off x="2888" y="1821"/>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324" name="矩形"/>
            <p:cNvSpPr/>
            <p:nvPr/>
          </p:nvSpPr>
          <p:spPr>
            <a:xfrm>
              <a:off x="4673" y="1889"/>
              <a:ext cx="4768" cy="822"/>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税务行政复议申请</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2" name="Object 137"/>
          <p:cNvGraphicFramePr>
            <a:graphicFrameLocks noChangeAspect="1"/>
          </p:cNvGraphicFramePr>
          <p:nvPr/>
        </p:nvGraphicFramePr>
        <p:xfrm>
          <a:off x="2183130" y="1925955"/>
          <a:ext cx="7825740" cy="1673860"/>
        </p:xfrm>
        <a:graphic>
          <a:graphicData uri="http://schemas.openxmlformats.org/presentationml/2006/ole">
            <mc:AlternateContent xmlns:mc="http://schemas.openxmlformats.org/markup-compatibility/2006">
              <mc:Choice xmlns:v="urn:schemas-microsoft-com:vml" Requires="v">
                <p:oleObj spid="_x0000_s19459" name="" r:id="rId2" imgW="5955030" imgH="1282700" progId="Visio.Drawing.11">
                  <p:embed/>
                </p:oleObj>
              </mc:Choice>
              <mc:Fallback>
                <p:oleObj name="" r:id="rId2" imgW="5955030" imgH="1282700" progId="Visio.Drawing.11">
                  <p:embed/>
                  <p:pic>
                    <p:nvPicPr>
                      <p:cNvPr id="0" name="图片 3075"/>
                      <p:cNvPicPr/>
                      <p:nvPr/>
                    </p:nvPicPr>
                    <p:blipFill>
                      <a:blip r:embed="rId3"/>
                      <a:stretch>
                        <a:fillRect/>
                      </a:stretch>
                    </p:blipFill>
                    <p:spPr>
                      <a:xfrm>
                        <a:off x="2183130" y="1925955"/>
                        <a:ext cx="7825740" cy="1673860"/>
                      </a:xfrm>
                      <a:prstGeom prst="rect">
                        <a:avLst/>
                      </a:prstGeom>
                      <a:noFill/>
                      <a:ln w="38100">
                        <a:noFill/>
                        <a:miter/>
                      </a:ln>
                    </p:spPr>
                  </p:pic>
                </p:oleObj>
              </mc:Fallback>
            </mc:AlternateContent>
          </a:graphicData>
        </a:graphic>
      </p:graphicFrame>
      <p:sp>
        <p:nvSpPr>
          <p:cNvPr id="3" name="文本框 2"/>
          <p:cNvSpPr txBox="1"/>
          <p:nvPr/>
        </p:nvSpPr>
        <p:spPr>
          <a:xfrm>
            <a:off x="4883785" y="3796030"/>
            <a:ext cx="363474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rPr>
              <a:t>税务行政复议申请时限与申请形式</a:t>
            </a:r>
            <a:endParaRPr lang="zh-CN" altLang="en-US">
              <a:latin typeface="微软雅黑" panose="020B0503020204020204" charset="-122"/>
              <a:ea typeface="微软雅黑" panose="020B0503020204020204" charset="-122"/>
            </a:endParaRPr>
          </a:p>
        </p:txBody>
      </p:sp>
      <p:grpSp>
        <p:nvGrpSpPr>
          <p:cNvPr id="5" name="组合 4"/>
          <p:cNvGrpSpPr/>
          <p:nvPr/>
        </p:nvGrpSpPr>
        <p:grpSpPr>
          <a:xfrm>
            <a:off x="1108075" y="4208780"/>
            <a:ext cx="10172065" cy="2249170"/>
            <a:chOff x="1745" y="6628"/>
            <a:chExt cx="16019" cy="3542"/>
          </a:xfrm>
        </p:grpSpPr>
        <p:sp>
          <p:nvSpPr>
            <p:cNvPr id="651" name="矩形"/>
            <p:cNvSpPr/>
            <p:nvPr/>
          </p:nvSpPr>
          <p:spPr>
            <a:xfrm>
              <a:off x="3598" y="6628"/>
              <a:ext cx="14166" cy="3542"/>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申请人对税务机关作出的征税行为不服申请行政复议的，必须依照税务机关根据法律、行政法规确定的税额、期限，先行缴纳或者解缴税款及滞纳金，或者提供相应的担保，方可在实际缴清税款和滞纳金后或者提供的担保得到作出具体行政行为的税务机关确认之日起60日内提出行政复议申请。</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（2）申请人对税务机关作出逾期不缴纳罚款加处罚款的决定不服的，应当先缴纳罚款和加处罚款，再申请行政复议。</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52" name="矩形"/>
            <p:cNvSpPr/>
            <p:nvPr/>
          </p:nvSpPr>
          <p:spPr>
            <a:xfrm>
              <a:off x="1745" y="8012"/>
              <a:ext cx="1447" cy="774"/>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653" name="剪去对角的矩形"/>
            <p:cNvSpPr/>
            <p:nvPr/>
          </p:nvSpPr>
          <p:spPr>
            <a:xfrm>
              <a:off x="3438" y="6664"/>
              <a:ext cx="14231" cy="3496"/>
            </a:xfrm>
            <a:prstGeom prst="snip2DiagRect">
              <a:avLst>
                <a:gd name="adj1" fmla="val 0"/>
                <a:gd name="adj2" fmla="val 10574"/>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wedge/>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86" name="矩形"/>
          <p:cNvSpPr/>
          <p:nvPr/>
        </p:nvSpPr>
        <p:spPr>
          <a:xfrm>
            <a:off x="1416050" y="304800"/>
            <a:ext cx="5531485"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税务行政复议申请与受理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6" name="组合 5"/>
          <p:cNvGrpSpPr/>
          <p:nvPr/>
        </p:nvGrpSpPr>
        <p:grpSpPr>
          <a:xfrm>
            <a:off x="929005" y="1312545"/>
            <a:ext cx="9422130" cy="542290"/>
            <a:chOff x="1463" y="2067"/>
            <a:chExt cx="14838" cy="854"/>
          </a:xfrm>
        </p:grpSpPr>
        <p:sp>
          <p:nvSpPr>
            <p:cNvPr id="344" name="矩形"/>
            <p:cNvSpPr/>
            <p:nvPr/>
          </p:nvSpPr>
          <p:spPr>
            <a:xfrm>
              <a:off x="1603" y="2132"/>
              <a:ext cx="14356" cy="7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税务行政复议申请时限、先缴纳罚款和加处罚款再复议的具体规定</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345" name="剪去对角的矩形"/>
            <p:cNvSpPr/>
            <p:nvPr/>
          </p:nvSpPr>
          <p:spPr>
            <a:xfrm>
              <a:off x="1463" y="2067"/>
              <a:ext cx="14839" cy="855"/>
            </a:xfrm>
            <a:prstGeom prst="snip2DiagRect">
              <a:avLst>
                <a:gd name="adj1" fmla="val 0"/>
                <a:gd name="adj2" fmla="val 16745"/>
              </a:avLst>
            </a:prstGeom>
            <a:noFill/>
            <a:ln w="25400" cap="flat" cmpd="sng">
              <a:solidFill>
                <a:srgbClr val="4BACC6"/>
              </a:solidFill>
              <a:prstDash val="solid"/>
              <a:round/>
            </a:ln>
          </p:spPr>
          <p:txBody>
            <a:bodyPr rtlCol="0" anchor="ctr"/>
            <a:lstStyle/>
            <a:p>
              <a:pPr algn="ctr"/>
            </a:p>
          </p:txBody>
        </p:sp>
      </p:grpSp>
      <p:sp>
        <p:nvSpPr>
          <p:cNvPr id="2" name="文本框 1"/>
          <p:cNvSpPr txBox="1"/>
          <p:nvPr/>
        </p:nvSpPr>
        <p:spPr>
          <a:xfrm>
            <a:off x="660400" y="1965960"/>
            <a:ext cx="10832465" cy="2168525"/>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【例题1</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单选</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根据税收征收管理法律制度的规定，纳税人申请税务行政复议的法定期限是（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A．在税务机关作出具体行政行为之日起60日内　　　</a:t>
            </a:r>
            <a:br>
              <a:rPr lang="zh-CN" altLang="en-US" dirty="0">
                <a:latin typeface="微软雅黑" panose="020B0503020204020204" charset="-122"/>
                <a:ea typeface="微软雅黑" panose="020B0503020204020204" charset="-122"/>
                <a:cs typeface="微软雅黑" panose="020B0503020204020204" charset="-122"/>
              </a:rPr>
            </a:br>
            <a:r>
              <a:rPr lang="zh-CN" altLang="en-US" dirty="0">
                <a:latin typeface="微软雅黑" panose="020B0503020204020204" charset="-122"/>
                <a:ea typeface="微软雅黑" panose="020B0503020204020204" charset="-122"/>
                <a:cs typeface="微软雅黑" panose="020B0503020204020204" charset="-122"/>
              </a:rPr>
              <a:t>B．在税务机关作出具体行政行为之日起3个月内</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C．在知道税务机关作出具体行政行为之日起3个月内　</a:t>
            </a:r>
            <a:br>
              <a:rPr lang="zh-CN" altLang="en-US" dirty="0">
                <a:latin typeface="微软雅黑" panose="020B0503020204020204" charset="-122"/>
                <a:ea typeface="微软雅黑" panose="020B0503020204020204" charset="-122"/>
                <a:cs typeface="微软雅黑" panose="020B0503020204020204" charset="-122"/>
              </a:rPr>
            </a:br>
            <a:r>
              <a:rPr lang="zh-CN" altLang="en-US" dirty="0">
                <a:latin typeface="微软雅黑" panose="020B0503020204020204" charset="-122"/>
                <a:ea typeface="微软雅黑" panose="020B0503020204020204" charset="-122"/>
                <a:cs typeface="微软雅黑" panose="020B0503020204020204" charset="-122"/>
              </a:rPr>
              <a:t>D．在知道税务机关作出具体行政行为之日起60日内</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660400" y="4131310"/>
            <a:ext cx="143637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【答案】D</a:t>
            </a:r>
            <a:endParaRPr lang="zh-CN" altLang="en-US">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660400" y="4535170"/>
            <a:ext cx="10875645" cy="874407"/>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【例题2</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判断</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纳税人对税务机关作出逾期不缴纳罚款加处罚款的决定不服，申请行政复议前应先缴纳罚款和加处罚款。	（   ）</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660400" y="5452745"/>
            <a:ext cx="133731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up)">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p:tgtEl>
                                          <p:spTgt spid="5"/>
                                        </p:tgtEl>
                                        <p:attrNameLst>
                                          <p:attrName>ppt_y</p:attrName>
                                        </p:attrNameLst>
                                      </p:cBhvr>
                                      <p:tavLst>
                                        <p:tav tm="0">
                                          <p:val>
                                            <p:strVal val="#ppt_y+#ppt_h*1.125000"/>
                                          </p:val>
                                        </p:tav>
                                        <p:tav tm="100000">
                                          <p:val>
                                            <p:strVal val="#ppt_y"/>
                                          </p:val>
                                        </p:tav>
                                      </p:tavLst>
                                    </p:anim>
                                    <p:animEffect transition="in" filter="wipe(up)">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1" name="矩形"/>
          <p:cNvSpPr/>
          <p:nvPr/>
        </p:nvSpPr>
        <p:spPr>
          <a:xfrm>
            <a:off x="1424940" y="304800"/>
            <a:ext cx="501834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考点２：征纳双方的权利和义务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504315" y="1229360"/>
            <a:ext cx="5577840" cy="601980"/>
            <a:chOff x="2369" y="1936"/>
            <a:chExt cx="8784" cy="948"/>
          </a:xfrm>
        </p:grpSpPr>
        <p:sp>
          <p:nvSpPr>
            <p:cNvPr id="1684" name="圆角矩形"/>
            <p:cNvSpPr/>
            <p:nvPr/>
          </p:nvSpPr>
          <p:spPr>
            <a:xfrm>
              <a:off x="2369" y="1947"/>
              <a:ext cx="8784"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685" name="流程图: 离页连接符"/>
            <p:cNvSpPr/>
            <p:nvPr/>
          </p:nvSpPr>
          <p:spPr>
            <a:xfrm>
              <a:off x="2879" y="1936"/>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686" name="矩形"/>
            <p:cNvSpPr/>
            <p:nvPr/>
          </p:nvSpPr>
          <p:spPr>
            <a:xfrm>
              <a:off x="4664" y="2004"/>
              <a:ext cx="5903"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征税主体的权利和义务</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1689" name="表格"/>
          <p:cNvGraphicFramePr>
            <a:graphicFrameLocks noGrp="1"/>
          </p:cNvGraphicFramePr>
          <p:nvPr>
            <p:custDataLst>
              <p:tags r:id="rId2"/>
            </p:custDataLst>
          </p:nvPr>
        </p:nvGraphicFramePr>
        <p:xfrm>
          <a:off x="479256" y="2070101"/>
          <a:ext cx="11157241" cy="4293929"/>
        </p:xfrm>
        <a:graphic>
          <a:graphicData uri="http://schemas.openxmlformats.org/drawingml/2006/table">
            <a:tbl>
              <a:tblPr bandRow="1">
                <a:noFill/>
              </a:tblPr>
              <a:tblGrid>
                <a:gridCol w="1223225"/>
                <a:gridCol w="2454224"/>
                <a:gridCol w="7479792"/>
              </a:tblGrid>
              <a:tr h="394335">
                <a:tc>
                  <a:txBody>
                    <a:bodyPr/>
                    <a:lstStyle/>
                    <a:p>
                      <a:pPr marL="0" indent="0" algn="ctr">
                        <a:lnSpc>
                          <a:spcPct val="150000"/>
                        </a:lnSpc>
                        <a:spcBef>
                          <a:spcPts val="100"/>
                        </a:spcBef>
                        <a:spcAft>
                          <a:spcPts val="10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gridSpan="2">
                  <a:txBody>
                    <a:bodyPr/>
                    <a:lstStyle/>
                    <a:p>
                      <a:pPr marL="0" indent="0" algn="ctr">
                        <a:lnSpc>
                          <a:spcPct val="150000"/>
                        </a:lnSpc>
                        <a:spcBef>
                          <a:spcPts val="100"/>
                        </a:spcBef>
                        <a:spcAft>
                          <a:spcPts val="10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0A3142"/>
                    </a:solidFill>
                  </a:tcPr>
                </a:tc>
                <a:tc hMerge="1">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797968">
                <a:tc rowSpan="6">
                  <a:txBody>
                    <a:bodyPr/>
                    <a:lstStyle/>
                    <a:p>
                      <a:pPr marL="0" indent="0" algn="ctr">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权利</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rPr>
                        <a:t>（1）税收立法权</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rPr>
                        <a:t>包括参与起草税收法律法规草案，提出税收政策建议，在职权范围内制定、发布关于税收征管的部门规章等</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394095">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（2）税务管理权</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包括对纳税人进行税务登记管理，账簿和凭证管理、发票管理、纳税申报管理等</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771145">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00"/>
                        </a:spcBef>
                        <a:spcAft>
                          <a:spcPts val="100"/>
                        </a:spcAft>
                        <a:buNone/>
                      </a:pPr>
                      <a: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（3）税款征收权（是最基本、最主要的职权）</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包括依法计征权、核定税款权、税收保全和强制执行权、追征税款权等</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394095">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（4）税务检查权</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包括查账权、场地检查权、询问权、责成提供资料权、存款账户核查权等</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394095">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00"/>
                        </a:spcBef>
                        <a:spcAft>
                          <a:spcPts val="100"/>
                        </a:spcAft>
                        <a:buNone/>
                      </a:pPr>
                      <a: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（5）税务行政处罚权</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如罚款</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1148196">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（6）其他职权</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如在法律、行政法规规定的权限内，对纳税人的减、免、退、延期缴纳的申请予以审批的权利；阻止欠税纳税人离境的权利；委托代征权；估税权；代位权与撤销权；定期对纳税人欠缴税款情况予以公告的权利</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1689"/>
                                        </p:tgtEl>
                                        <p:attrNameLst>
                                          <p:attrName>style.visibility</p:attrName>
                                        </p:attrNameLst>
                                      </p:cBhvr>
                                      <p:to>
                                        <p:strVal val="visible"/>
                                      </p:to>
                                    </p:set>
                                    <p:animEffect transition="in" filter="checkerboard(across)">
                                      <p:cBhvr>
                                        <p:cTn id="12" dur="500"/>
                                        <p:tgtEl>
                                          <p:spTgt spid="1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86" name="矩形"/>
          <p:cNvSpPr/>
          <p:nvPr/>
        </p:nvSpPr>
        <p:spPr>
          <a:xfrm>
            <a:off x="1416050" y="304800"/>
            <a:ext cx="5531485"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税务行政复议申请与受理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4" name="组合 3"/>
          <p:cNvGrpSpPr/>
          <p:nvPr/>
        </p:nvGrpSpPr>
        <p:grpSpPr>
          <a:xfrm>
            <a:off x="1403350" y="1165225"/>
            <a:ext cx="4700270" cy="601980"/>
            <a:chOff x="2210" y="1835"/>
            <a:chExt cx="7402" cy="948"/>
          </a:xfrm>
        </p:grpSpPr>
        <p:sp>
          <p:nvSpPr>
            <p:cNvPr id="322" name="圆角矩形"/>
            <p:cNvSpPr/>
            <p:nvPr/>
          </p:nvSpPr>
          <p:spPr>
            <a:xfrm>
              <a:off x="2210" y="1846"/>
              <a:ext cx="7403"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323" name="流程图: 离页连接符"/>
            <p:cNvSpPr/>
            <p:nvPr/>
          </p:nvSpPr>
          <p:spPr>
            <a:xfrm>
              <a:off x="2720" y="1835"/>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324" name="矩形"/>
            <p:cNvSpPr/>
            <p:nvPr/>
          </p:nvSpPr>
          <p:spPr>
            <a:xfrm>
              <a:off x="4505" y="1903"/>
              <a:ext cx="4768" cy="822"/>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税务行政复议受理</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5" name="Object 138"/>
          <p:cNvGraphicFramePr>
            <a:graphicFrameLocks noChangeAspect="1"/>
          </p:cNvGraphicFramePr>
          <p:nvPr/>
        </p:nvGraphicFramePr>
        <p:xfrm>
          <a:off x="1394460" y="2280285"/>
          <a:ext cx="9544050" cy="2107565"/>
        </p:xfrm>
        <a:graphic>
          <a:graphicData uri="http://schemas.openxmlformats.org/presentationml/2006/ole">
            <mc:AlternateContent xmlns:mc="http://schemas.openxmlformats.org/markup-compatibility/2006">
              <mc:Choice xmlns:v="urn:schemas-microsoft-com:vml" Requires="v">
                <p:oleObj spid="_x0000_s19459" name="" r:id="rId2" imgW="5720715" imgH="1271270" progId="Visio.Drawing.11">
                  <p:embed/>
                </p:oleObj>
              </mc:Choice>
              <mc:Fallback>
                <p:oleObj name="" r:id="rId2" imgW="5720715" imgH="1271270" progId="Visio.Drawing.11">
                  <p:embed/>
                  <p:pic>
                    <p:nvPicPr>
                      <p:cNvPr id="0" name="图片 3075"/>
                      <p:cNvPicPr/>
                      <p:nvPr/>
                    </p:nvPicPr>
                    <p:blipFill>
                      <a:blip r:embed="rId3"/>
                      <a:stretch>
                        <a:fillRect/>
                      </a:stretch>
                    </p:blipFill>
                    <p:spPr>
                      <a:xfrm>
                        <a:off x="1394460" y="2280285"/>
                        <a:ext cx="9544050" cy="2107565"/>
                      </a:xfrm>
                      <a:prstGeom prst="rect">
                        <a:avLst/>
                      </a:prstGeom>
                      <a:noFill/>
                      <a:ln w="38100">
                        <a:noFill/>
                        <a:miter/>
                      </a:ln>
                    </p:spPr>
                  </p:pic>
                </p:oleObj>
              </mc:Fallback>
            </mc:AlternateContent>
          </a:graphicData>
        </a:graphic>
      </p:graphicFrame>
      <p:sp>
        <p:nvSpPr>
          <p:cNvPr id="2" name="文本框 1"/>
          <p:cNvSpPr txBox="1"/>
          <p:nvPr/>
        </p:nvSpPr>
        <p:spPr>
          <a:xfrm>
            <a:off x="5105400" y="1910715"/>
            <a:ext cx="212217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rPr>
              <a:t>税务行政复议受理</a:t>
            </a:r>
            <a:endParaRPr lang="zh-CN" altLang="en-US">
              <a:latin typeface="微软雅黑" panose="020B0503020204020204" charset="-122"/>
              <a:ea typeface="微软雅黑" panose="020B0503020204020204" charset="-122"/>
            </a:endParaRPr>
          </a:p>
        </p:txBody>
      </p:sp>
      <p:sp>
        <p:nvSpPr>
          <p:cNvPr id="3" name="文本框 2"/>
          <p:cNvSpPr txBox="1"/>
          <p:nvPr/>
        </p:nvSpPr>
        <p:spPr>
          <a:xfrm>
            <a:off x="638175" y="4373880"/>
            <a:ext cx="10754360" cy="216852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提示1】对应当先向行政复议机关申请行政复议，对行政复议决定不服再向人民法院提起行政诉讼的具体行政行为，行政复议机关决定不予受理或者受理以后超过行政复议期限不作答复的，申请人可以自收到不予受理决定书之日起或者行政复议期满之日起15日内，依法向人民法院提起行政诉讼。</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【提示2】申请人向复议机关申请行政复议，复议机关已经受理的，在法定行政复议期间内申请人不得向人民法院提起行政诉讼；申请人向人民法院提起行政诉讼，人民法院已经依法受理的，不得申请行政复议。</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86" name="矩形"/>
          <p:cNvSpPr/>
          <p:nvPr/>
        </p:nvSpPr>
        <p:spPr>
          <a:xfrm>
            <a:off x="1416050" y="304800"/>
            <a:ext cx="5531485"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税务行政复议审查和决定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2224405" y="1237615"/>
            <a:ext cx="4700270" cy="601980"/>
            <a:chOff x="11432" y="691"/>
            <a:chExt cx="7402" cy="948"/>
          </a:xfrm>
        </p:grpSpPr>
        <p:sp>
          <p:nvSpPr>
            <p:cNvPr id="322" name="圆角矩形"/>
            <p:cNvSpPr/>
            <p:nvPr/>
          </p:nvSpPr>
          <p:spPr>
            <a:xfrm>
              <a:off x="11432" y="702"/>
              <a:ext cx="7403"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323" name="流程图: 离页连接符"/>
            <p:cNvSpPr/>
            <p:nvPr/>
          </p:nvSpPr>
          <p:spPr>
            <a:xfrm>
              <a:off x="11942" y="691"/>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324" name="矩形"/>
            <p:cNvSpPr/>
            <p:nvPr/>
          </p:nvSpPr>
          <p:spPr>
            <a:xfrm>
              <a:off x="13727" y="759"/>
              <a:ext cx="4768" cy="822"/>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税务行政复议审查</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5" name="文本框 4"/>
          <p:cNvSpPr txBox="1"/>
          <p:nvPr/>
        </p:nvSpPr>
        <p:spPr>
          <a:xfrm>
            <a:off x="767080" y="3865245"/>
            <a:ext cx="1356995" cy="368300"/>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（１）审查</a:t>
            </a:r>
            <a:endParaRPr lang="zh-CN" altLang="en-US">
              <a:latin typeface="微软雅黑" panose="020B0503020204020204" charset="-122"/>
              <a:ea typeface="微软雅黑" panose="020B0503020204020204" charset="-122"/>
            </a:endParaRPr>
          </a:p>
        </p:txBody>
      </p:sp>
      <p:sp>
        <p:nvSpPr>
          <p:cNvPr id="6" name="文本框 5"/>
          <p:cNvSpPr txBox="1"/>
          <p:nvPr/>
        </p:nvSpPr>
        <p:spPr>
          <a:xfrm>
            <a:off x="2549525" y="2110740"/>
            <a:ext cx="688340" cy="368300"/>
          </a:xfrm>
          <a:prstGeom prst="rect">
            <a:avLst/>
          </a:prstGeom>
          <a:noFill/>
          <a:ln w="12700" cmpd="sng">
            <a:solidFill>
              <a:schemeClr val="accent1">
                <a:shade val="50000"/>
              </a:schemeClr>
            </a:solidFill>
            <a:prstDash val="solid"/>
          </a:ln>
        </p:spPr>
        <p:txBody>
          <a:bodyPr wrap="square" rtlCol="0">
            <a:spAutoFit/>
          </a:bodyPr>
          <a:lstStyle/>
          <a:p>
            <a:r>
              <a:rPr lang="zh-CN" altLang="en-US">
                <a:latin typeface="微软雅黑" panose="020B0503020204020204" charset="-122"/>
                <a:ea typeface="微软雅黑" panose="020B0503020204020204" charset="-122"/>
              </a:rPr>
              <a:t>人数</a:t>
            </a:r>
            <a:endParaRPr lang="zh-CN" altLang="en-US">
              <a:latin typeface="微软雅黑" panose="020B0503020204020204" charset="-122"/>
              <a:ea typeface="微软雅黑" panose="020B0503020204020204" charset="-122"/>
            </a:endParaRPr>
          </a:p>
        </p:txBody>
      </p:sp>
      <p:sp>
        <p:nvSpPr>
          <p:cNvPr id="7" name="文本框 6"/>
          <p:cNvSpPr txBox="1"/>
          <p:nvPr/>
        </p:nvSpPr>
        <p:spPr>
          <a:xfrm>
            <a:off x="3427730" y="2110740"/>
            <a:ext cx="7583805" cy="368300"/>
          </a:xfrm>
          <a:prstGeom prst="rect">
            <a:avLst/>
          </a:prstGeom>
          <a:noFill/>
          <a:ln w="12700" cmpd="sng">
            <a:solidFill>
              <a:schemeClr val="accent1">
                <a:shade val="50000"/>
              </a:schemeClr>
            </a:solidFill>
            <a:prstDash val="dash"/>
          </a:ln>
        </p:spPr>
        <p:txBody>
          <a:bodyPr wrap="square" rtlCol="0">
            <a:spAutoFit/>
          </a:bodyPr>
          <a:lstStyle/>
          <a:p>
            <a:r>
              <a:rPr lang="zh-CN" altLang="en-US">
                <a:latin typeface="微软雅黑" panose="020B0503020204020204" charset="-122"/>
                <a:ea typeface="微软雅黑" panose="020B0503020204020204" charset="-122"/>
              </a:rPr>
              <a:t>行政复议机构审理行政复议案件，应当由２名以上行政复议工作人员参加</a:t>
            </a:r>
            <a:endParaRPr lang="zh-CN" altLang="en-US">
              <a:latin typeface="微软雅黑" panose="020B0503020204020204" charset="-122"/>
              <a:ea typeface="微软雅黑" panose="020B0503020204020204" charset="-122"/>
            </a:endParaRPr>
          </a:p>
        </p:txBody>
      </p:sp>
      <p:sp>
        <p:nvSpPr>
          <p:cNvPr id="8" name="文本框 7"/>
          <p:cNvSpPr txBox="1"/>
          <p:nvPr/>
        </p:nvSpPr>
        <p:spPr>
          <a:xfrm>
            <a:off x="2549525" y="3084830"/>
            <a:ext cx="688340" cy="368300"/>
          </a:xfrm>
          <a:prstGeom prst="rect">
            <a:avLst/>
          </a:prstGeom>
          <a:noFill/>
          <a:ln w="12700" cmpd="sng">
            <a:solidFill>
              <a:schemeClr val="accent1">
                <a:shade val="50000"/>
              </a:schemeClr>
            </a:solidFill>
            <a:prstDash val="solid"/>
          </a:ln>
        </p:spPr>
        <p:txBody>
          <a:bodyPr wrap="square" rtlCol="0">
            <a:spAutoFit/>
          </a:bodyPr>
          <a:lstStyle/>
          <a:p>
            <a:r>
              <a:rPr lang="zh-CN" altLang="en-US">
                <a:latin typeface="微软雅黑" panose="020B0503020204020204" charset="-122"/>
                <a:ea typeface="微软雅黑" panose="020B0503020204020204" charset="-122"/>
              </a:rPr>
              <a:t>形式</a:t>
            </a:r>
            <a:endParaRPr lang="zh-CN" altLang="en-US">
              <a:latin typeface="微软雅黑" panose="020B0503020204020204" charset="-122"/>
              <a:ea typeface="微软雅黑" panose="020B0503020204020204" charset="-122"/>
            </a:endParaRPr>
          </a:p>
        </p:txBody>
      </p:sp>
      <p:sp>
        <p:nvSpPr>
          <p:cNvPr id="9" name="文本框 8"/>
          <p:cNvSpPr txBox="1"/>
          <p:nvPr/>
        </p:nvSpPr>
        <p:spPr>
          <a:xfrm>
            <a:off x="3427730" y="2632075"/>
            <a:ext cx="7583805" cy="1337945"/>
          </a:xfrm>
          <a:prstGeom prst="rect">
            <a:avLst/>
          </a:prstGeom>
          <a:noFill/>
          <a:ln w="12700" cmpd="sng">
            <a:solidFill>
              <a:schemeClr val="accent1">
                <a:shade val="50000"/>
              </a:schemeClr>
            </a:solidFill>
            <a:prstDash val="dash"/>
          </a:ln>
        </p:spPr>
        <p:txBody>
          <a:bodyPr wrap="square" rtlCol="0">
            <a:spAutoFit/>
          </a:bodyPr>
          <a:lstStyle/>
          <a:p>
            <a:pPr>
              <a:lnSpc>
                <a:spcPct val="150000"/>
              </a:lnSpc>
            </a:pPr>
            <a:r>
              <a:rPr lang="zh-CN" altLang="en-US">
                <a:latin typeface="微软雅黑" panose="020B0503020204020204" charset="-122"/>
                <a:ea typeface="微软雅黑" panose="020B0503020204020204" charset="-122"/>
              </a:rPr>
              <a:t>原则上采用书面审查的办法，但是申请人提出要求或者行政复议机构认为必要时，应当听取申请人、被申请人和第三人的意见，并可以向有关组织和人员调查了解情况</a:t>
            </a:r>
            <a:endParaRPr lang="zh-CN" altLang="en-US">
              <a:latin typeface="微软雅黑" panose="020B0503020204020204" charset="-122"/>
              <a:ea typeface="微软雅黑" panose="020B0503020204020204" charset="-122"/>
            </a:endParaRPr>
          </a:p>
        </p:txBody>
      </p:sp>
      <p:sp>
        <p:nvSpPr>
          <p:cNvPr id="10" name="文本框 9"/>
          <p:cNvSpPr txBox="1"/>
          <p:nvPr/>
        </p:nvSpPr>
        <p:spPr>
          <a:xfrm>
            <a:off x="2549525" y="4399915"/>
            <a:ext cx="688340" cy="368300"/>
          </a:xfrm>
          <a:prstGeom prst="rect">
            <a:avLst/>
          </a:prstGeom>
          <a:noFill/>
          <a:ln w="12700" cmpd="sng">
            <a:solidFill>
              <a:schemeClr val="accent1">
                <a:shade val="50000"/>
              </a:schemeClr>
            </a:solidFill>
            <a:prstDash val="solid"/>
          </a:ln>
        </p:spPr>
        <p:txBody>
          <a:bodyPr wrap="square" rtlCol="0">
            <a:spAutoFit/>
          </a:bodyPr>
          <a:lstStyle/>
          <a:p>
            <a:r>
              <a:rPr lang="zh-CN" altLang="en-US">
                <a:latin typeface="微软雅黑" panose="020B0503020204020204" charset="-122"/>
                <a:ea typeface="微软雅黑" panose="020B0503020204020204" charset="-122"/>
              </a:rPr>
              <a:t>内容</a:t>
            </a:r>
            <a:endParaRPr lang="zh-CN" altLang="en-US">
              <a:latin typeface="微软雅黑" panose="020B0503020204020204" charset="-122"/>
              <a:ea typeface="微软雅黑" panose="020B0503020204020204" charset="-122"/>
            </a:endParaRPr>
          </a:p>
        </p:txBody>
      </p:sp>
      <p:sp>
        <p:nvSpPr>
          <p:cNvPr id="11" name="文本框 10"/>
          <p:cNvSpPr txBox="1"/>
          <p:nvPr/>
        </p:nvSpPr>
        <p:spPr>
          <a:xfrm>
            <a:off x="3427730" y="4123055"/>
            <a:ext cx="7583805" cy="922020"/>
          </a:xfrm>
          <a:prstGeom prst="rect">
            <a:avLst/>
          </a:prstGeom>
          <a:noFill/>
          <a:ln w="12700" cmpd="sng">
            <a:solidFill>
              <a:schemeClr val="accent1">
                <a:shade val="50000"/>
              </a:schemeClr>
            </a:solidFill>
            <a:prstDash val="dash"/>
          </a:ln>
        </p:spPr>
        <p:txBody>
          <a:bodyPr wrap="square" rtlCol="0">
            <a:spAutoFit/>
          </a:bodyPr>
          <a:lstStyle/>
          <a:p>
            <a:pPr>
              <a:lnSpc>
                <a:spcPct val="150000"/>
              </a:lnSpc>
            </a:pPr>
            <a:r>
              <a:rPr lang="zh-CN" altLang="en-US">
                <a:latin typeface="微软雅黑" panose="020B0503020204020204" charset="-122"/>
                <a:ea typeface="微软雅黑" panose="020B0503020204020204" charset="-122"/>
              </a:rPr>
              <a:t>审查被申请人的具体行政行为所依据的事实证据、法律程序、法律依据和设定的权利义务内容的合法性、适当性</a:t>
            </a:r>
            <a:endParaRPr lang="zh-CN" altLang="en-US">
              <a:latin typeface="微软雅黑" panose="020B0503020204020204" charset="-122"/>
              <a:ea typeface="微软雅黑" panose="020B0503020204020204" charset="-122"/>
            </a:endParaRPr>
          </a:p>
        </p:txBody>
      </p:sp>
      <p:sp>
        <p:nvSpPr>
          <p:cNvPr id="12" name="文本框 11"/>
          <p:cNvSpPr txBox="1"/>
          <p:nvPr/>
        </p:nvSpPr>
        <p:spPr>
          <a:xfrm>
            <a:off x="2549525" y="5654040"/>
            <a:ext cx="688340" cy="368300"/>
          </a:xfrm>
          <a:prstGeom prst="rect">
            <a:avLst/>
          </a:prstGeom>
          <a:noFill/>
          <a:ln w="12700" cmpd="sng">
            <a:solidFill>
              <a:schemeClr val="accent1">
                <a:shade val="50000"/>
              </a:schemeClr>
            </a:solidFill>
            <a:prstDash val="solid"/>
          </a:ln>
        </p:spPr>
        <p:txBody>
          <a:bodyPr wrap="square" rtlCol="0">
            <a:spAutoFit/>
          </a:bodyPr>
          <a:lstStyle/>
          <a:p>
            <a:r>
              <a:rPr lang="zh-CN" altLang="en-US">
                <a:latin typeface="微软雅黑" panose="020B0503020204020204" charset="-122"/>
                <a:ea typeface="微软雅黑" panose="020B0503020204020204" charset="-122"/>
              </a:rPr>
              <a:t>时限</a:t>
            </a:r>
            <a:endParaRPr lang="zh-CN" altLang="en-US">
              <a:latin typeface="微软雅黑" panose="020B0503020204020204" charset="-122"/>
              <a:ea typeface="微软雅黑" panose="020B0503020204020204" charset="-122"/>
            </a:endParaRPr>
          </a:p>
        </p:txBody>
      </p:sp>
      <p:sp>
        <p:nvSpPr>
          <p:cNvPr id="13" name="文本框 12"/>
          <p:cNvSpPr txBox="1"/>
          <p:nvPr/>
        </p:nvSpPr>
        <p:spPr>
          <a:xfrm>
            <a:off x="3427730" y="5169535"/>
            <a:ext cx="7583805" cy="1337945"/>
          </a:xfrm>
          <a:prstGeom prst="rect">
            <a:avLst/>
          </a:prstGeom>
          <a:noFill/>
          <a:ln w="12700" cmpd="sng">
            <a:solidFill>
              <a:schemeClr val="accent1">
                <a:shade val="50000"/>
              </a:schemeClr>
            </a:solidFill>
            <a:prstDash val="dash"/>
          </a:ln>
        </p:spPr>
        <p:txBody>
          <a:bodyPr wrap="square" rtlCol="0">
            <a:spAutoFit/>
          </a:bodyPr>
          <a:lstStyle/>
          <a:p>
            <a:pPr>
              <a:lnSpc>
                <a:spcPct val="150000"/>
              </a:lnSpc>
            </a:pPr>
            <a:r>
              <a:rPr lang="zh-CN" altLang="en-US">
                <a:latin typeface="微软雅黑" panose="020B0503020204020204" charset="-122"/>
                <a:ea typeface="微软雅黑" panose="020B0503020204020204" charset="-122"/>
              </a:rPr>
              <a:t>审查被申请人的具体行政行为时，认为其依据不合法，本机关有权处理的，应当在３０日内依法处理；无权处理的，应当在７个工作日内按照法定程序逐级转送有权处理的国家机关依法处理</a:t>
            </a:r>
            <a:endParaRPr lang="zh-CN" altLang="en-US">
              <a:latin typeface="微软雅黑" panose="020B0503020204020204" charset="-122"/>
              <a:ea typeface="微软雅黑" panose="020B0503020204020204" charset="-122"/>
            </a:endParaRPr>
          </a:p>
        </p:txBody>
      </p:sp>
      <p:sp>
        <p:nvSpPr>
          <p:cNvPr id="14" name="左中括号 13"/>
          <p:cNvSpPr/>
          <p:nvPr/>
        </p:nvSpPr>
        <p:spPr>
          <a:xfrm>
            <a:off x="2224405" y="2201545"/>
            <a:ext cx="299720" cy="3695065"/>
          </a:xfrm>
          <a:prstGeom prst="leftBracket">
            <a:avLst/>
          </a:prstGeom>
          <a:ln w="25400">
            <a:solidFill>
              <a:schemeClr val="accent1"/>
            </a:solidFill>
          </a:ln>
        </p:spPr>
        <p:style>
          <a:lnRef idx="1">
            <a:schemeClr val="accent4">
              <a:shade val="50000"/>
            </a:schemeClr>
          </a:lnRef>
          <a:fillRef idx="0">
            <a:schemeClr val="accent4"/>
          </a:fillRef>
          <a:effectRef idx="0">
            <a:schemeClr val="accent4"/>
          </a:effectRef>
          <a:fontRef idx="minor">
            <a:schemeClr val="tx1"/>
          </a:fontRef>
        </p:style>
        <p:txBody>
          <a:bodyPr/>
          <a:lstStyle/>
          <a:p>
            <a:endParaRPr lang="zh-CN" altLang="en-US"/>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p:tgtEl>
                                          <p:spTgt spid="14"/>
                                        </p:tgtEl>
                                        <p:attrNameLst>
                                          <p:attrName>ppt_y</p:attrName>
                                        </p:attrNameLst>
                                      </p:cBhvr>
                                      <p:tavLst>
                                        <p:tav tm="0">
                                          <p:val>
                                            <p:strVal val="#ppt_y+#ppt_h*1.125000"/>
                                          </p:val>
                                        </p:tav>
                                        <p:tav tm="100000">
                                          <p:val>
                                            <p:strVal val="#ppt_y"/>
                                          </p:val>
                                        </p:tav>
                                      </p:tavLst>
                                    </p:anim>
                                    <p:animEffect transition="in" filter="wipe(up)">
                                      <p:cBhvr>
                                        <p:cTn id="18" dur="500"/>
                                        <p:tgtEl>
                                          <p:spTgt spid="14"/>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ppt_y</p:attrName>
                                        </p:attrNameLst>
                                      </p:cBhvr>
                                      <p:tavLst>
                                        <p:tav tm="0">
                                          <p:val>
                                            <p:strVal val="#ppt_y+#ppt_h*1.125000"/>
                                          </p:val>
                                        </p:tav>
                                        <p:tav tm="100000">
                                          <p:val>
                                            <p:strVal val="#ppt_y"/>
                                          </p:val>
                                        </p:tav>
                                      </p:tavLst>
                                    </p:anim>
                                    <p:animEffect transition="in" filter="wipe(up)">
                                      <p:cBhvr>
                                        <p:cTn id="23" dur="500"/>
                                        <p:tgtEl>
                                          <p:spTgt spid="6"/>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p:tgtEl>
                                          <p:spTgt spid="7"/>
                                        </p:tgtEl>
                                        <p:attrNameLst>
                                          <p:attrName>ppt_y</p:attrName>
                                        </p:attrNameLst>
                                      </p:cBhvr>
                                      <p:tavLst>
                                        <p:tav tm="0">
                                          <p:val>
                                            <p:strVal val="#ppt_y+#ppt_h*1.125000"/>
                                          </p:val>
                                        </p:tav>
                                        <p:tav tm="100000">
                                          <p:val>
                                            <p:strVal val="#ppt_y"/>
                                          </p:val>
                                        </p:tav>
                                      </p:tavLst>
                                    </p:anim>
                                    <p:animEffect transition="in" filter="wipe(up)">
                                      <p:cBhvr>
                                        <p:cTn id="28" dur="500"/>
                                        <p:tgtEl>
                                          <p:spTgt spid="7"/>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p:tgtEl>
                                          <p:spTgt spid="8"/>
                                        </p:tgtEl>
                                        <p:attrNameLst>
                                          <p:attrName>ppt_y</p:attrName>
                                        </p:attrNameLst>
                                      </p:cBhvr>
                                      <p:tavLst>
                                        <p:tav tm="0">
                                          <p:val>
                                            <p:strVal val="#ppt_y+#ppt_h*1.125000"/>
                                          </p:val>
                                        </p:tav>
                                        <p:tav tm="100000">
                                          <p:val>
                                            <p:strVal val="#ppt_y"/>
                                          </p:val>
                                        </p:tav>
                                      </p:tavLst>
                                    </p:anim>
                                    <p:animEffect transition="in" filter="wipe(up)">
                                      <p:cBhvr>
                                        <p:cTn id="33" dur="500"/>
                                        <p:tgtEl>
                                          <p:spTgt spid="8"/>
                                        </p:tgtEl>
                                      </p:cBhvr>
                                    </p:animEffect>
                                  </p:childTnLst>
                                </p:cTn>
                              </p:par>
                            </p:childTnLst>
                          </p:cTn>
                        </p:par>
                        <p:par>
                          <p:cTn id="34" fill="hold">
                            <p:stCondLst>
                              <p:cond delay="3000"/>
                            </p:stCondLst>
                            <p:childTnLst>
                              <p:par>
                                <p:cTn id="35" presetID="12" presetClass="entr" presetSubtype="4"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p:tgtEl>
                                          <p:spTgt spid="9"/>
                                        </p:tgtEl>
                                        <p:attrNameLst>
                                          <p:attrName>ppt_y</p:attrName>
                                        </p:attrNameLst>
                                      </p:cBhvr>
                                      <p:tavLst>
                                        <p:tav tm="0">
                                          <p:val>
                                            <p:strVal val="#ppt_y+#ppt_h*1.125000"/>
                                          </p:val>
                                        </p:tav>
                                        <p:tav tm="100000">
                                          <p:val>
                                            <p:strVal val="#ppt_y"/>
                                          </p:val>
                                        </p:tav>
                                      </p:tavLst>
                                    </p:anim>
                                    <p:animEffect transition="in" filter="wipe(up)">
                                      <p:cBhvr>
                                        <p:cTn id="38" dur="500"/>
                                        <p:tgtEl>
                                          <p:spTgt spid="9"/>
                                        </p:tgtEl>
                                      </p:cBhvr>
                                    </p:animEffect>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4000"/>
                            </p:stCondLst>
                            <p:childTnLst>
                              <p:par>
                                <p:cTn id="45" presetID="12" presetClass="entr" presetSubtype="4"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p:tgtEl>
                                          <p:spTgt spid="11"/>
                                        </p:tgtEl>
                                        <p:attrNameLst>
                                          <p:attrName>ppt_y</p:attrName>
                                        </p:attrNameLst>
                                      </p:cBhvr>
                                      <p:tavLst>
                                        <p:tav tm="0">
                                          <p:val>
                                            <p:strVal val="#ppt_y+#ppt_h*1.125000"/>
                                          </p:val>
                                        </p:tav>
                                        <p:tav tm="100000">
                                          <p:val>
                                            <p:strVal val="#ppt_y"/>
                                          </p:val>
                                        </p:tav>
                                      </p:tavLst>
                                    </p:anim>
                                    <p:animEffect transition="in" filter="wipe(up)">
                                      <p:cBhvr>
                                        <p:cTn id="48" dur="500"/>
                                        <p:tgtEl>
                                          <p:spTgt spid="11"/>
                                        </p:tgtEl>
                                      </p:cBhvr>
                                    </p:animEffect>
                                  </p:childTnLst>
                                </p:cTn>
                              </p:par>
                            </p:childTnLst>
                          </p:cTn>
                        </p:par>
                        <p:par>
                          <p:cTn id="49" fill="hold">
                            <p:stCondLst>
                              <p:cond delay="4500"/>
                            </p:stCondLst>
                            <p:childTnLst>
                              <p:par>
                                <p:cTn id="50" presetID="1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p:tgtEl>
                                          <p:spTgt spid="12"/>
                                        </p:tgtEl>
                                        <p:attrNameLst>
                                          <p:attrName>ppt_y</p:attrName>
                                        </p:attrNameLst>
                                      </p:cBhvr>
                                      <p:tavLst>
                                        <p:tav tm="0">
                                          <p:val>
                                            <p:strVal val="#ppt_y+#ppt_h*1.125000"/>
                                          </p:val>
                                        </p:tav>
                                        <p:tav tm="100000">
                                          <p:val>
                                            <p:strVal val="#ppt_y"/>
                                          </p:val>
                                        </p:tav>
                                      </p:tavLst>
                                    </p:anim>
                                    <p:animEffect transition="in" filter="wipe(up)">
                                      <p:cBhvr>
                                        <p:cTn id="53" dur="500"/>
                                        <p:tgtEl>
                                          <p:spTgt spid="12"/>
                                        </p:tgtEl>
                                      </p:cBhvr>
                                    </p:animEffect>
                                  </p:childTnLst>
                                </p:cTn>
                              </p:par>
                            </p:childTnLst>
                          </p:cTn>
                        </p:par>
                        <p:par>
                          <p:cTn id="54" fill="hold">
                            <p:stCondLst>
                              <p:cond delay="5000"/>
                            </p:stCondLst>
                            <p:childTnLst>
                              <p:par>
                                <p:cTn id="55" presetID="12"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p:tgtEl>
                                          <p:spTgt spid="13"/>
                                        </p:tgtEl>
                                        <p:attrNameLst>
                                          <p:attrName>ppt_y</p:attrName>
                                        </p:attrNameLst>
                                      </p:cBhvr>
                                      <p:tavLst>
                                        <p:tav tm="0">
                                          <p:val>
                                            <p:strVal val="#ppt_y+#ppt_h*1.125000"/>
                                          </p:val>
                                        </p:tav>
                                        <p:tav tm="100000">
                                          <p:val>
                                            <p:strVal val="#ppt_y"/>
                                          </p:val>
                                        </p:tav>
                                      </p:tavLst>
                                    </p:anim>
                                    <p:animEffect transition="in" filter="wipe(up)">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矩形"/>
          <p:cNvSpPr/>
          <p:nvPr/>
        </p:nvSpPr>
        <p:spPr>
          <a:xfrm>
            <a:off x="1416050" y="304800"/>
            <a:ext cx="5531485"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税务行政复议审查和决定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 name="文本框 4"/>
          <p:cNvSpPr txBox="1"/>
          <p:nvPr/>
        </p:nvSpPr>
        <p:spPr>
          <a:xfrm>
            <a:off x="913765" y="2625725"/>
            <a:ext cx="1356995" cy="368300"/>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（２）听证</a:t>
            </a:r>
            <a:endParaRPr lang="zh-CN" altLang="en-US">
              <a:latin typeface="微软雅黑" panose="020B0503020204020204" charset="-122"/>
              <a:ea typeface="微软雅黑" panose="020B0503020204020204" charset="-122"/>
            </a:endParaRPr>
          </a:p>
        </p:txBody>
      </p:sp>
      <p:sp>
        <p:nvSpPr>
          <p:cNvPr id="6" name="文本框 5"/>
          <p:cNvSpPr txBox="1"/>
          <p:nvPr/>
        </p:nvSpPr>
        <p:spPr>
          <a:xfrm>
            <a:off x="2621280" y="1454785"/>
            <a:ext cx="688340" cy="645160"/>
          </a:xfrm>
          <a:prstGeom prst="rect">
            <a:avLst/>
          </a:prstGeom>
          <a:noFill/>
          <a:ln w="12700" cmpd="sng">
            <a:solidFill>
              <a:schemeClr val="accent1">
                <a:shade val="50000"/>
              </a:schemeClr>
            </a:solidFill>
            <a:prstDash val="solid"/>
          </a:ln>
        </p:spPr>
        <p:txBody>
          <a:bodyPr wrap="square" rtlCol="0">
            <a:spAutoFit/>
          </a:bodyPr>
          <a:lstStyle/>
          <a:p>
            <a:r>
              <a:rPr lang="zh-CN" altLang="en-US">
                <a:latin typeface="微软雅黑" panose="020B0503020204020204" charset="-122"/>
                <a:ea typeface="微软雅黑" panose="020B0503020204020204" charset="-122"/>
              </a:rPr>
              <a:t>适用情形</a:t>
            </a:r>
            <a:endParaRPr lang="zh-CN" altLang="en-US">
              <a:latin typeface="微软雅黑" panose="020B0503020204020204" charset="-122"/>
              <a:ea typeface="微软雅黑" panose="020B0503020204020204" charset="-122"/>
            </a:endParaRPr>
          </a:p>
        </p:txBody>
      </p:sp>
      <p:sp>
        <p:nvSpPr>
          <p:cNvPr id="7" name="文本框 6"/>
          <p:cNvSpPr txBox="1"/>
          <p:nvPr/>
        </p:nvSpPr>
        <p:spPr>
          <a:xfrm>
            <a:off x="3499485" y="1316355"/>
            <a:ext cx="7583805" cy="922020"/>
          </a:xfrm>
          <a:prstGeom prst="rect">
            <a:avLst/>
          </a:prstGeom>
          <a:noFill/>
          <a:ln w="12700" cmpd="sng">
            <a:solidFill>
              <a:schemeClr val="accent1">
                <a:shade val="50000"/>
              </a:schemeClr>
            </a:solidFill>
            <a:prstDash val="dash"/>
          </a:ln>
        </p:spPr>
        <p:txBody>
          <a:bodyPr wrap="square" rtlCol="0">
            <a:spAutoFit/>
          </a:bodyPr>
          <a:lstStyle/>
          <a:p>
            <a:pPr>
              <a:lnSpc>
                <a:spcPct val="150000"/>
              </a:lnSpc>
            </a:pPr>
            <a:r>
              <a:rPr lang="zh-CN" altLang="en-US">
                <a:latin typeface="微软雅黑" panose="020B0503020204020204" charset="-122"/>
                <a:ea typeface="微软雅黑" panose="020B0503020204020204" charset="-122"/>
              </a:rPr>
              <a:t>对重大、复杂的案件，申请人提出要求或者行政复议机构认为必要时，可以采取听证的方式审理</a:t>
            </a:r>
            <a:endParaRPr lang="zh-CN" altLang="en-US">
              <a:latin typeface="微软雅黑" panose="020B0503020204020204" charset="-122"/>
              <a:ea typeface="微软雅黑" panose="020B0503020204020204" charset="-122"/>
            </a:endParaRPr>
          </a:p>
        </p:txBody>
      </p:sp>
      <p:sp>
        <p:nvSpPr>
          <p:cNvPr id="8" name="文本框 7"/>
          <p:cNvSpPr txBox="1"/>
          <p:nvPr/>
        </p:nvSpPr>
        <p:spPr>
          <a:xfrm>
            <a:off x="2621280" y="2428875"/>
            <a:ext cx="688340" cy="368300"/>
          </a:xfrm>
          <a:prstGeom prst="rect">
            <a:avLst/>
          </a:prstGeom>
          <a:noFill/>
          <a:ln w="12700" cmpd="sng">
            <a:solidFill>
              <a:schemeClr val="accent1">
                <a:shade val="50000"/>
              </a:schemeClr>
            </a:solidFill>
            <a:prstDash val="solid"/>
          </a:ln>
        </p:spPr>
        <p:txBody>
          <a:bodyPr wrap="square" rtlCol="0">
            <a:spAutoFit/>
          </a:bodyPr>
          <a:lstStyle/>
          <a:p>
            <a:r>
              <a:rPr lang="zh-CN" altLang="en-US">
                <a:latin typeface="微软雅黑" panose="020B0503020204020204" charset="-122"/>
                <a:ea typeface="微软雅黑" panose="020B0503020204020204" charset="-122"/>
              </a:rPr>
              <a:t>形式</a:t>
            </a:r>
            <a:endParaRPr lang="zh-CN" altLang="en-US">
              <a:latin typeface="微软雅黑" panose="020B0503020204020204" charset="-122"/>
              <a:ea typeface="微软雅黑" panose="020B0503020204020204" charset="-122"/>
            </a:endParaRPr>
          </a:p>
        </p:txBody>
      </p:sp>
      <p:sp>
        <p:nvSpPr>
          <p:cNvPr id="9" name="文本框 8"/>
          <p:cNvSpPr txBox="1"/>
          <p:nvPr/>
        </p:nvSpPr>
        <p:spPr>
          <a:xfrm>
            <a:off x="3499485" y="2359660"/>
            <a:ext cx="7583805" cy="506730"/>
          </a:xfrm>
          <a:prstGeom prst="rect">
            <a:avLst/>
          </a:prstGeom>
          <a:noFill/>
          <a:ln w="12700" cmpd="sng">
            <a:solidFill>
              <a:schemeClr val="accent1">
                <a:shade val="50000"/>
              </a:schemeClr>
            </a:solidFill>
            <a:prstDash val="dash"/>
          </a:ln>
        </p:spPr>
        <p:txBody>
          <a:bodyPr wrap="square" rtlCol="0">
            <a:spAutoFit/>
          </a:bodyPr>
          <a:lstStyle/>
          <a:p>
            <a:pPr>
              <a:lnSpc>
                <a:spcPct val="150000"/>
              </a:lnSpc>
            </a:pPr>
            <a:r>
              <a:rPr lang="zh-CN" altLang="en-US">
                <a:latin typeface="微软雅黑" panose="020B0503020204020204" charset="-122"/>
                <a:ea typeface="微软雅黑" panose="020B0503020204020204" charset="-122"/>
              </a:rPr>
              <a:t>应当公开举行，但是涉及国家机密、商业机密或者个人隐私的除外</a:t>
            </a:r>
            <a:endParaRPr lang="zh-CN" altLang="en-US">
              <a:latin typeface="微软雅黑" panose="020B0503020204020204" charset="-122"/>
              <a:ea typeface="微软雅黑" panose="020B0503020204020204" charset="-122"/>
            </a:endParaRPr>
          </a:p>
        </p:txBody>
      </p:sp>
      <p:sp>
        <p:nvSpPr>
          <p:cNvPr id="10" name="文本框 9"/>
          <p:cNvSpPr txBox="1"/>
          <p:nvPr/>
        </p:nvSpPr>
        <p:spPr>
          <a:xfrm>
            <a:off x="2621280" y="3060700"/>
            <a:ext cx="688340" cy="368300"/>
          </a:xfrm>
          <a:prstGeom prst="rect">
            <a:avLst/>
          </a:prstGeom>
          <a:noFill/>
          <a:ln w="12700" cmpd="sng">
            <a:solidFill>
              <a:schemeClr val="accent1">
                <a:shade val="50000"/>
              </a:schemeClr>
            </a:solidFill>
            <a:prstDash val="solid"/>
          </a:ln>
        </p:spPr>
        <p:txBody>
          <a:bodyPr wrap="square" rtlCol="0">
            <a:spAutoFit/>
          </a:bodyPr>
          <a:lstStyle/>
          <a:p>
            <a:r>
              <a:rPr lang="zh-CN" altLang="en-US">
                <a:latin typeface="微软雅黑" panose="020B0503020204020204" charset="-122"/>
                <a:ea typeface="微软雅黑" panose="020B0503020204020204" charset="-122"/>
              </a:rPr>
              <a:t>人数</a:t>
            </a:r>
            <a:endParaRPr lang="zh-CN" altLang="en-US">
              <a:latin typeface="微软雅黑" panose="020B0503020204020204" charset="-122"/>
              <a:ea typeface="微软雅黑" panose="020B0503020204020204" charset="-122"/>
            </a:endParaRPr>
          </a:p>
        </p:txBody>
      </p:sp>
      <p:sp>
        <p:nvSpPr>
          <p:cNvPr id="11" name="文本框 10"/>
          <p:cNvSpPr txBox="1"/>
          <p:nvPr/>
        </p:nvSpPr>
        <p:spPr>
          <a:xfrm>
            <a:off x="3499485" y="2987675"/>
            <a:ext cx="7583805" cy="506730"/>
          </a:xfrm>
          <a:prstGeom prst="rect">
            <a:avLst/>
          </a:prstGeom>
          <a:noFill/>
          <a:ln w="12700" cmpd="sng">
            <a:solidFill>
              <a:schemeClr val="accent1">
                <a:shade val="50000"/>
              </a:schemeClr>
            </a:solidFill>
            <a:prstDash val="dash"/>
          </a:ln>
        </p:spPr>
        <p:txBody>
          <a:bodyPr wrap="square" rtlCol="0">
            <a:spAutoFit/>
          </a:bodyPr>
          <a:lstStyle/>
          <a:p>
            <a:pPr>
              <a:lnSpc>
                <a:spcPct val="150000"/>
              </a:lnSpc>
            </a:pPr>
            <a:r>
              <a:rPr lang="zh-CN" altLang="en-US">
                <a:latin typeface="微软雅黑" panose="020B0503020204020204" charset="-122"/>
                <a:ea typeface="微软雅黑" panose="020B0503020204020204" charset="-122"/>
              </a:rPr>
              <a:t>行政复议听证人员不得少于２人，听证主持人由行政复议机构指定</a:t>
            </a:r>
            <a:endParaRPr lang="zh-CN" altLang="en-US">
              <a:latin typeface="微软雅黑" panose="020B0503020204020204" charset="-122"/>
              <a:ea typeface="微软雅黑" panose="020B0503020204020204" charset="-122"/>
            </a:endParaRPr>
          </a:p>
        </p:txBody>
      </p:sp>
      <p:sp>
        <p:nvSpPr>
          <p:cNvPr id="13" name="文本框 12"/>
          <p:cNvSpPr txBox="1"/>
          <p:nvPr/>
        </p:nvSpPr>
        <p:spPr>
          <a:xfrm>
            <a:off x="3499485" y="3615690"/>
            <a:ext cx="7583805" cy="922020"/>
          </a:xfrm>
          <a:prstGeom prst="rect">
            <a:avLst/>
          </a:prstGeom>
          <a:noFill/>
          <a:ln w="12700" cmpd="sng">
            <a:solidFill>
              <a:schemeClr val="accent1">
                <a:shade val="50000"/>
              </a:schemeClr>
            </a:solidFill>
            <a:prstDash val="dash"/>
          </a:ln>
        </p:spPr>
        <p:txBody>
          <a:bodyPr wrap="square" rtlCol="0">
            <a:spAutoFit/>
          </a:bodyPr>
          <a:lstStyle/>
          <a:p>
            <a:pPr>
              <a:lnSpc>
                <a:spcPct val="150000"/>
              </a:lnSpc>
            </a:pPr>
            <a:r>
              <a:rPr lang="zh-CN" altLang="en-US">
                <a:latin typeface="微软雅黑" panose="020B0503020204020204" charset="-122"/>
                <a:ea typeface="微软雅黑" panose="020B0503020204020204" charset="-122"/>
              </a:rPr>
              <a:t>听证应当制作笔录，申请人、被申请人和第三人应当确认听证笔录内容。第三人不参加听证的，不影响听证的举行</a:t>
            </a:r>
            <a:endParaRPr lang="zh-CN" altLang="en-US">
              <a:latin typeface="微软雅黑" panose="020B0503020204020204" charset="-122"/>
              <a:ea typeface="微软雅黑" panose="020B0503020204020204" charset="-122"/>
            </a:endParaRPr>
          </a:p>
        </p:txBody>
      </p:sp>
      <p:sp>
        <p:nvSpPr>
          <p:cNvPr id="14" name="左中括号 13"/>
          <p:cNvSpPr/>
          <p:nvPr/>
        </p:nvSpPr>
        <p:spPr>
          <a:xfrm>
            <a:off x="2296160" y="1545590"/>
            <a:ext cx="299720" cy="2528570"/>
          </a:xfrm>
          <a:prstGeom prst="leftBracket">
            <a:avLst/>
          </a:prstGeom>
          <a:ln w="25400">
            <a:solidFill>
              <a:schemeClr val="accent1"/>
            </a:solidFill>
          </a:ln>
        </p:spPr>
        <p:style>
          <a:lnRef idx="1">
            <a:schemeClr val="accent4">
              <a:shade val="50000"/>
            </a:schemeClr>
          </a:lnRef>
          <a:fillRef idx="0">
            <a:schemeClr val="accent4"/>
          </a:fillRef>
          <a:effectRef idx="0">
            <a:schemeClr val="accent4"/>
          </a:effectRef>
          <a:fontRef idx="minor">
            <a:schemeClr val="tx1"/>
          </a:fontRef>
        </p:style>
        <p:txBody>
          <a:bodyPr/>
          <a:lstStyle/>
          <a:p>
            <a:endParaRPr lang="zh-CN" altLang="en-US"/>
          </a:p>
        </p:txBody>
      </p:sp>
      <p:sp>
        <p:nvSpPr>
          <p:cNvPr id="16" name="文本框 15"/>
          <p:cNvSpPr txBox="1"/>
          <p:nvPr/>
        </p:nvSpPr>
        <p:spPr>
          <a:xfrm>
            <a:off x="2595880" y="3892550"/>
            <a:ext cx="688340" cy="368300"/>
          </a:xfrm>
          <a:prstGeom prst="rect">
            <a:avLst/>
          </a:prstGeom>
          <a:noFill/>
          <a:ln w="12700" cmpd="sng">
            <a:solidFill>
              <a:schemeClr val="accent1">
                <a:shade val="50000"/>
              </a:schemeClr>
            </a:solidFill>
            <a:prstDash val="solid"/>
          </a:ln>
        </p:spPr>
        <p:txBody>
          <a:bodyPr wrap="square" rtlCol="0">
            <a:spAutoFit/>
          </a:bodyPr>
          <a:lstStyle/>
          <a:p>
            <a:r>
              <a:rPr lang="zh-CN" altLang="en-US">
                <a:latin typeface="微软雅黑" panose="020B0503020204020204" charset="-122"/>
                <a:ea typeface="微软雅黑" panose="020B0503020204020204" charset="-122"/>
              </a:rPr>
              <a:t>结果</a:t>
            </a:r>
            <a:endParaRPr lang="zh-CN" altLang="en-US">
              <a:latin typeface="微软雅黑" panose="020B0503020204020204" charset="-122"/>
              <a:ea typeface="微软雅黑" panose="020B0503020204020204" charset="-122"/>
            </a:endParaRPr>
          </a:p>
        </p:txBody>
      </p:sp>
      <p:sp>
        <p:nvSpPr>
          <p:cNvPr id="17" name="文本框 16"/>
          <p:cNvSpPr txBox="1"/>
          <p:nvPr/>
        </p:nvSpPr>
        <p:spPr>
          <a:xfrm>
            <a:off x="949325" y="5304155"/>
            <a:ext cx="1103630" cy="368300"/>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撤回申请</a:t>
            </a:r>
            <a:endParaRPr lang="zh-CN" altLang="en-US">
              <a:latin typeface="微软雅黑" panose="020B0503020204020204" charset="-122"/>
              <a:ea typeface="微软雅黑" panose="020B0503020204020204" charset="-122"/>
            </a:endParaRPr>
          </a:p>
        </p:txBody>
      </p:sp>
      <p:sp>
        <p:nvSpPr>
          <p:cNvPr id="18" name="文本框 17"/>
          <p:cNvSpPr txBox="1"/>
          <p:nvPr/>
        </p:nvSpPr>
        <p:spPr>
          <a:xfrm>
            <a:off x="2051685" y="4819650"/>
            <a:ext cx="9048115" cy="1337945"/>
          </a:xfrm>
          <a:prstGeom prst="rect">
            <a:avLst/>
          </a:prstGeom>
          <a:noFill/>
          <a:ln w="12700" cmpd="sng">
            <a:solidFill>
              <a:schemeClr val="accent1">
                <a:shade val="50000"/>
              </a:schemeClr>
            </a:solidFill>
            <a:prstDash val="dash"/>
          </a:ln>
        </p:spPr>
        <p:txBody>
          <a:bodyPr wrap="square" rtlCol="0">
            <a:spAutoFit/>
          </a:bodyPr>
          <a:lstStyle/>
          <a:p>
            <a:pPr>
              <a:lnSpc>
                <a:spcPct val="150000"/>
              </a:lnSpc>
            </a:pPr>
            <a:r>
              <a:rPr lang="zh-CN" altLang="en-US">
                <a:latin typeface="微软雅黑" panose="020B0503020204020204" charset="-122"/>
                <a:ea typeface="微软雅黑" panose="020B0503020204020204" charset="-122"/>
              </a:rPr>
              <a:t>申请人在行政复议决定作出以前撤回行政复议申请的，经行政复议机构同意，可以撤回</a:t>
            </a:r>
            <a:br>
              <a:rPr lang="zh-CN" altLang="en-US">
                <a:latin typeface="微软雅黑" panose="020B0503020204020204" charset="-122"/>
                <a:ea typeface="微软雅黑" panose="020B0503020204020204" charset="-122"/>
              </a:rPr>
            </a:br>
            <a:r>
              <a:rPr lang="zh-CN" altLang="en-US">
                <a:latin typeface="微软雅黑" panose="020B0503020204020204" charset="-122"/>
                <a:ea typeface="微软雅黑" panose="020B0503020204020204" charset="-122"/>
              </a:rPr>
              <a:t>申请人撤回行政复议申请的，不得再以同一事实和理由提出行政复议申请。但是，申请人能够证明撤回行政复议申请违背其真实意思表示的除外</a:t>
            </a:r>
            <a:endParaRPr lang="zh-CN" altLang="en-US">
              <a:latin typeface="微软雅黑" panose="020B0503020204020204" charset="-122"/>
              <a:ea typeface="微软雅黑" panose="020B0503020204020204" charset="-122"/>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ppt_y</p:attrName>
                                        </p:attrNameLst>
                                      </p:cBhvr>
                                      <p:tavLst>
                                        <p:tav tm="0">
                                          <p:val>
                                            <p:strVal val="#ppt_y+#ppt_h*1.125000"/>
                                          </p:val>
                                        </p:tav>
                                        <p:tav tm="100000">
                                          <p:val>
                                            <p:strVal val="#ppt_y"/>
                                          </p:val>
                                        </p:tav>
                                      </p:tavLst>
                                    </p:anim>
                                    <p:animEffect transition="in" filter="wipe(up)">
                                      <p:cBhvr>
                                        <p:cTn id="13" dur="500"/>
                                        <p:tgtEl>
                                          <p:spTgt spid="14"/>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ppt_y</p:attrName>
                                        </p:attrNameLst>
                                      </p:cBhvr>
                                      <p:tavLst>
                                        <p:tav tm="0">
                                          <p:val>
                                            <p:strVal val="#ppt_y+#ppt_h*1.125000"/>
                                          </p:val>
                                        </p:tav>
                                        <p:tav tm="100000">
                                          <p:val>
                                            <p:strVal val="#ppt_y"/>
                                          </p:val>
                                        </p:tav>
                                      </p:tavLst>
                                    </p:anim>
                                    <p:animEffect transition="in" filter="wipe(up)">
                                      <p:cBhvr>
                                        <p:cTn id="23" dur="500"/>
                                        <p:tgtEl>
                                          <p:spTgt spid="7"/>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ppt_y</p:attrName>
                                        </p:attrNameLst>
                                      </p:cBhvr>
                                      <p:tavLst>
                                        <p:tav tm="0">
                                          <p:val>
                                            <p:strVal val="#ppt_y+#ppt_h*1.125000"/>
                                          </p:val>
                                        </p:tav>
                                        <p:tav tm="100000">
                                          <p:val>
                                            <p:strVal val="#ppt_y"/>
                                          </p:val>
                                        </p:tav>
                                      </p:tavLst>
                                    </p:anim>
                                    <p:animEffect transition="in" filter="wipe(up)">
                                      <p:cBhvr>
                                        <p:cTn id="28" dur="500"/>
                                        <p:tgtEl>
                                          <p:spTgt spid="8"/>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p:tgtEl>
                                          <p:spTgt spid="9"/>
                                        </p:tgtEl>
                                        <p:attrNameLst>
                                          <p:attrName>ppt_y</p:attrName>
                                        </p:attrNameLst>
                                      </p:cBhvr>
                                      <p:tavLst>
                                        <p:tav tm="0">
                                          <p:val>
                                            <p:strVal val="#ppt_y+#ppt_h*1.125000"/>
                                          </p:val>
                                        </p:tav>
                                        <p:tav tm="100000">
                                          <p:val>
                                            <p:strVal val="#ppt_y"/>
                                          </p:val>
                                        </p:tav>
                                      </p:tavLst>
                                    </p:anim>
                                    <p:animEffect transition="in" filter="wipe(up)">
                                      <p:cBhvr>
                                        <p:cTn id="33" dur="500"/>
                                        <p:tgtEl>
                                          <p:spTgt spid="9"/>
                                        </p:tgtEl>
                                      </p:cBhvr>
                                    </p:animEffect>
                                  </p:childTnLst>
                                </p:cTn>
                              </p:par>
                            </p:childTnLst>
                          </p:cTn>
                        </p:par>
                        <p:par>
                          <p:cTn id="34" fill="hold">
                            <p:stCondLst>
                              <p:cond delay="3000"/>
                            </p:stCondLst>
                            <p:childTnLst>
                              <p:par>
                                <p:cTn id="35" presetID="12" presetClass="entr" presetSubtype="4"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p:tgtEl>
                                          <p:spTgt spid="10"/>
                                        </p:tgtEl>
                                        <p:attrNameLst>
                                          <p:attrName>ppt_y</p:attrName>
                                        </p:attrNameLst>
                                      </p:cBhvr>
                                      <p:tavLst>
                                        <p:tav tm="0">
                                          <p:val>
                                            <p:strVal val="#ppt_y+#ppt_h*1.125000"/>
                                          </p:val>
                                        </p:tav>
                                        <p:tav tm="100000">
                                          <p:val>
                                            <p:strVal val="#ppt_y"/>
                                          </p:val>
                                        </p:tav>
                                      </p:tavLst>
                                    </p:anim>
                                    <p:animEffect transition="in" filter="wipe(up)">
                                      <p:cBhvr>
                                        <p:cTn id="38" dur="500"/>
                                        <p:tgtEl>
                                          <p:spTgt spid="10"/>
                                        </p:tgtEl>
                                      </p:cBhvr>
                                    </p:animEffect>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p:tgtEl>
                                          <p:spTgt spid="11"/>
                                        </p:tgtEl>
                                        <p:attrNameLst>
                                          <p:attrName>ppt_y</p:attrName>
                                        </p:attrNameLst>
                                      </p:cBhvr>
                                      <p:tavLst>
                                        <p:tav tm="0">
                                          <p:val>
                                            <p:strVal val="#ppt_y+#ppt_h*1.125000"/>
                                          </p:val>
                                        </p:tav>
                                        <p:tav tm="100000">
                                          <p:val>
                                            <p:strVal val="#ppt_y"/>
                                          </p:val>
                                        </p:tav>
                                      </p:tavLst>
                                    </p:anim>
                                    <p:animEffect transition="in" filter="wipe(up)">
                                      <p:cBhvr>
                                        <p:cTn id="43" dur="500"/>
                                        <p:tgtEl>
                                          <p:spTgt spid="11"/>
                                        </p:tgtEl>
                                      </p:cBhvr>
                                    </p:animEffect>
                                  </p:childTnLst>
                                </p:cTn>
                              </p:par>
                            </p:childTnLst>
                          </p:cTn>
                        </p:par>
                        <p:par>
                          <p:cTn id="44" fill="hold">
                            <p:stCondLst>
                              <p:cond delay="4000"/>
                            </p:stCondLst>
                            <p:childTnLst>
                              <p:par>
                                <p:cTn id="45" presetID="12" presetClass="entr" presetSubtype="4"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p:tgtEl>
                                          <p:spTgt spid="16"/>
                                        </p:tgtEl>
                                        <p:attrNameLst>
                                          <p:attrName>ppt_y</p:attrName>
                                        </p:attrNameLst>
                                      </p:cBhvr>
                                      <p:tavLst>
                                        <p:tav tm="0">
                                          <p:val>
                                            <p:strVal val="#ppt_y+#ppt_h*1.125000"/>
                                          </p:val>
                                        </p:tav>
                                        <p:tav tm="100000">
                                          <p:val>
                                            <p:strVal val="#ppt_y"/>
                                          </p:val>
                                        </p:tav>
                                      </p:tavLst>
                                    </p:anim>
                                    <p:animEffect transition="in" filter="wipe(up)">
                                      <p:cBhvr>
                                        <p:cTn id="48" dur="500"/>
                                        <p:tgtEl>
                                          <p:spTgt spid="16"/>
                                        </p:tgtEl>
                                      </p:cBhvr>
                                    </p:animEffect>
                                  </p:childTnLst>
                                </p:cTn>
                              </p:par>
                            </p:childTnLst>
                          </p:cTn>
                        </p:par>
                        <p:par>
                          <p:cTn id="49" fill="hold">
                            <p:stCondLst>
                              <p:cond delay="4500"/>
                            </p:stCondLst>
                            <p:childTnLst>
                              <p:par>
                                <p:cTn id="50" presetID="12" presetClass="entr" presetSubtype="4"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p:tgtEl>
                                          <p:spTgt spid="13"/>
                                        </p:tgtEl>
                                        <p:attrNameLst>
                                          <p:attrName>ppt_y</p:attrName>
                                        </p:attrNameLst>
                                      </p:cBhvr>
                                      <p:tavLst>
                                        <p:tav tm="0">
                                          <p:val>
                                            <p:strVal val="#ppt_y+#ppt_h*1.125000"/>
                                          </p:val>
                                        </p:tav>
                                        <p:tav tm="100000">
                                          <p:val>
                                            <p:strVal val="#ppt_y"/>
                                          </p:val>
                                        </p:tav>
                                      </p:tavLst>
                                    </p:anim>
                                    <p:animEffect transition="in" filter="wipe(up)">
                                      <p:cBhvr>
                                        <p:cTn id="53" dur="500"/>
                                        <p:tgtEl>
                                          <p:spTgt spid="13"/>
                                        </p:tgtEl>
                                      </p:cBhvr>
                                    </p:animEffect>
                                  </p:childTnLst>
                                </p:cTn>
                              </p:par>
                            </p:childTnLst>
                          </p:cTn>
                        </p:par>
                        <p:par>
                          <p:cTn id="54" fill="hold">
                            <p:stCondLst>
                              <p:cond delay="5000"/>
                            </p:stCondLst>
                            <p:childTnLst>
                              <p:par>
                                <p:cTn id="55" presetID="1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p:tgtEl>
                                          <p:spTgt spid="17"/>
                                        </p:tgtEl>
                                        <p:attrNameLst>
                                          <p:attrName>ppt_y</p:attrName>
                                        </p:attrNameLst>
                                      </p:cBhvr>
                                      <p:tavLst>
                                        <p:tav tm="0">
                                          <p:val>
                                            <p:strVal val="#ppt_y+#ppt_h*1.125000"/>
                                          </p:val>
                                        </p:tav>
                                        <p:tav tm="100000">
                                          <p:val>
                                            <p:strVal val="#ppt_y"/>
                                          </p:val>
                                        </p:tav>
                                      </p:tavLst>
                                    </p:anim>
                                    <p:animEffect transition="in" filter="wipe(up)">
                                      <p:cBhvr>
                                        <p:cTn id="58" dur="500"/>
                                        <p:tgtEl>
                                          <p:spTgt spid="17"/>
                                        </p:tgtEl>
                                      </p:cBhvr>
                                    </p:animEffect>
                                  </p:childTnLst>
                                </p:cTn>
                              </p:par>
                            </p:childTnLst>
                          </p:cTn>
                        </p:par>
                        <p:par>
                          <p:cTn id="59" fill="hold">
                            <p:stCondLst>
                              <p:cond delay="5500"/>
                            </p:stCondLst>
                            <p:childTnLst>
                              <p:par>
                                <p:cTn id="60" presetID="12" presetClass="entr" presetSubtype="4"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p:tgtEl>
                                          <p:spTgt spid="18"/>
                                        </p:tgtEl>
                                        <p:attrNameLst>
                                          <p:attrName>ppt_y</p:attrName>
                                        </p:attrNameLst>
                                      </p:cBhvr>
                                      <p:tavLst>
                                        <p:tav tm="0">
                                          <p:val>
                                            <p:strVal val="#ppt_y+#ppt_h*1.125000"/>
                                          </p:val>
                                        </p:tav>
                                        <p:tav tm="100000">
                                          <p:val>
                                            <p:strVal val="#ppt_y"/>
                                          </p:val>
                                        </p:tav>
                                      </p:tavLst>
                                    </p:anim>
                                    <p:animEffect transition="in" filter="wipe(up)">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3" grpId="0" animBg="1"/>
      <p:bldP spid="13" grpId="1" animBg="1"/>
      <p:bldP spid="14" grpId="0" animBg="1"/>
      <p:bldP spid="14" grpId="1" animBg="1"/>
      <p:bldP spid="16" grpId="0" animBg="1"/>
      <p:bldP spid="16" grpId="1" animBg="1"/>
      <p:bldP spid="17" grpId="0"/>
      <p:bldP spid="17" grpId="1"/>
      <p:bldP spid="18" grpId="0" animBg="1"/>
      <p:bldP spid="18"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矩形"/>
          <p:cNvSpPr/>
          <p:nvPr/>
        </p:nvSpPr>
        <p:spPr>
          <a:xfrm>
            <a:off x="1416050" y="304800"/>
            <a:ext cx="5531485"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税务行政复议审查和决定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 name="文本框 2"/>
          <p:cNvSpPr txBox="1"/>
          <p:nvPr/>
        </p:nvSpPr>
        <p:spPr>
          <a:xfrm>
            <a:off x="1282065" y="1009015"/>
            <a:ext cx="9675495" cy="922020"/>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rPr>
              <a:t>【提示】行政复议期间被申请人改变原具体行政行为的，不影响行政复议案件的审理。但是，申请人依法撤回行政复议申请的除外。</a:t>
            </a:r>
            <a:endParaRPr lang="zh-CN" altLang="en-US">
              <a:latin typeface="微软雅黑" panose="020B0503020204020204" charset="-122"/>
              <a:ea typeface="微软雅黑" panose="020B0503020204020204" charset="-122"/>
            </a:endParaRPr>
          </a:p>
        </p:txBody>
      </p:sp>
      <p:grpSp>
        <p:nvGrpSpPr>
          <p:cNvPr id="10" name="组合 9"/>
          <p:cNvGrpSpPr/>
          <p:nvPr/>
        </p:nvGrpSpPr>
        <p:grpSpPr>
          <a:xfrm>
            <a:off x="1406525" y="2022475"/>
            <a:ext cx="5269230" cy="542290"/>
            <a:chOff x="2215" y="3185"/>
            <a:chExt cx="8298" cy="854"/>
          </a:xfrm>
        </p:grpSpPr>
        <p:sp>
          <p:nvSpPr>
            <p:cNvPr id="344" name="矩形"/>
            <p:cNvSpPr/>
            <p:nvPr/>
          </p:nvSpPr>
          <p:spPr>
            <a:xfrm>
              <a:off x="2355" y="3250"/>
              <a:ext cx="7960" cy="7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税务行政复议审查的具体内容</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345" name="剪去对角的矩形"/>
            <p:cNvSpPr/>
            <p:nvPr/>
          </p:nvSpPr>
          <p:spPr>
            <a:xfrm>
              <a:off x="2215" y="3185"/>
              <a:ext cx="8299" cy="855"/>
            </a:xfrm>
            <a:prstGeom prst="snip2DiagRect">
              <a:avLst>
                <a:gd name="adj1" fmla="val 0"/>
                <a:gd name="adj2" fmla="val 16745"/>
              </a:avLst>
            </a:prstGeom>
            <a:noFill/>
            <a:ln w="25400" cap="flat" cmpd="sng">
              <a:solidFill>
                <a:srgbClr val="4BACC6"/>
              </a:solidFill>
              <a:prstDash val="solid"/>
              <a:round/>
            </a:ln>
          </p:spPr>
          <p:txBody>
            <a:bodyPr rtlCol="0" anchor="ctr"/>
            <a:lstStyle/>
            <a:p>
              <a:pPr algn="ctr"/>
            </a:p>
          </p:txBody>
        </p:sp>
      </p:grpSp>
      <p:sp>
        <p:nvSpPr>
          <p:cNvPr id="6" name="文本框 5"/>
          <p:cNvSpPr txBox="1"/>
          <p:nvPr/>
        </p:nvSpPr>
        <p:spPr>
          <a:xfrm>
            <a:off x="266065" y="2606675"/>
            <a:ext cx="11352530" cy="1337945"/>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【例题1</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单选</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根据税收征收管理法律制度的规定，税务行政复议机关审查被申请人的具体行政行为时，认为其依据不合法，本机关有权处理的，应在一定期限内处理，该期限为（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A．30日	B．60日		C．90日		D．180日</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8021955" y="3576320"/>
            <a:ext cx="1391285"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【答案】A</a:t>
            </a:r>
            <a:endParaRPr lang="zh-CN" altLang="en-US">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266065" y="3932555"/>
            <a:ext cx="11926570" cy="2168525"/>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【例题2</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单选</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根据税收征收管理法律制度的规定，下列关于税务行政复议审查的表述中，不正确的是（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A．对重大案件，申请人提出要求或者行政复议机构认为必要时，可以采取听证的方式审理</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B．对国家税务总局的具体行政行为不服申请行政复议的案件，由国务院提出书面答复</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C．行政复议机构审理行政复议案件，应当由2名以上行政复议工作人员参加</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D．行政复议原则上采用书面审查的办法</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266065" y="6101080"/>
            <a:ext cx="9596755"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【解析】对国家税务总局的具体行政行为不服的，向国家税务总局申请行政复议。【答案】B</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ppt_y</p:attrName>
                                        </p:attrNameLst>
                                      </p:cBhvr>
                                      <p:tavLst>
                                        <p:tav tm="0">
                                          <p:val>
                                            <p:strVal val="#ppt_y+#ppt_h*1.125000"/>
                                          </p:val>
                                        </p:tav>
                                        <p:tav tm="100000">
                                          <p:val>
                                            <p:strVal val="#ppt_y"/>
                                          </p:val>
                                        </p:tav>
                                      </p:tavLst>
                                    </p:anim>
                                    <p:animEffect transition="in" filter="wipe(up)">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p:tgtEl>
                                          <p:spTgt spid="9"/>
                                        </p:tgtEl>
                                        <p:attrNameLst>
                                          <p:attrName>ppt_y</p:attrName>
                                        </p:attrNameLst>
                                      </p:cBhvr>
                                      <p:tavLst>
                                        <p:tav tm="0">
                                          <p:val>
                                            <p:strVal val="#ppt_y+#ppt_h*1.125000"/>
                                          </p:val>
                                        </p:tav>
                                        <p:tav tm="100000">
                                          <p:val>
                                            <p:strVal val="#ppt_y"/>
                                          </p:val>
                                        </p:tav>
                                      </p:tavLst>
                                    </p:anim>
                                    <p:animEffect transition="in" filter="wipe(up)">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P spid="7" grpId="0"/>
      <p:bldP spid="7" grpId="1"/>
      <p:bldP spid="8" grpId="0"/>
      <p:bldP spid="8" grpId="1"/>
      <p:bldP spid="9" grpId="0"/>
      <p:bldP spid="9" grpId="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矩形"/>
          <p:cNvSpPr/>
          <p:nvPr/>
        </p:nvSpPr>
        <p:spPr>
          <a:xfrm>
            <a:off x="1416050" y="304800"/>
            <a:ext cx="5531485"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税务行政复议审查和决定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459865" y="1406525"/>
            <a:ext cx="4700905" cy="601980"/>
            <a:chOff x="11432" y="691"/>
            <a:chExt cx="7403" cy="948"/>
          </a:xfrm>
        </p:grpSpPr>
        <p:sp>
          <p:nvSpPr>
            <p:cNvPr id="322" name="圆角矩形"/>
            <p:cNvSpPr/>
            <p:nvPr/>
          </p:nvSpPr>
          <p:spPr>
            <a:xfrm>
              <a:off x="11432" y="702"/>
              <a:ext cx="7403"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323" name="流程图: 离页连接符"/>
            <p:cNvSpPr/>
            <p:nvPr/>
          </p:nvSpPr>
          <p:spPr>
            <a:xfrm>
              <a:off x="11942" y="691"/>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324" name="矩形"/>
            <p:cNvSpPr/>
            <p:nvPr/>
          </p:nvSpPr>
          <p:spPr>
            <a:xfrm>
              <a:off x="13727" y="759"/>
              <a:ext cx="4768" cy="822"/>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税务行政复议决定</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3" name="文本框 2"/>
          <p:cNvSpPr txBox="1"/>
          <p:nvPr/>
        </p:nvSpPr>
        <p:spPr>
          <a:xfrm>
            <a:off x="1220470" y="2265045"/>
            <a:ext cx="1752600" cy="36830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cs typeface="微软雅黑" panose="020B0503020204020204" charset="-122"/>
              </a:rPr>
              <a:t>1．决定的类型</a:t>
            </a:r>
            <a:endParaRPr lang="zh-CN" altLang="en-US" b="1">
              <a:latin typeface="微软雅黑" panose="020B0503020204020204" charset="-122"/>
              <a:ea typeface="微软雅黑" panose="020B0503020204020204" charset="-122"/>
              <a:cs typeface="微软雅黑" panose="020B0503020204020204" charset="-122"/>
            </a:endParaRPr>
          </a:p>
        </p:txBody>
      </p:sp>
      <p:graphicFrame>
        <p:nvGraphicFramePr>
          <p:cNvPr id="5" name="表格 4"/>
          <p:cNvGraphicFramePr/>
          <p:nvPr>
            <p:custDataLst>
              <p:tags r:id="rId2"/>
            </p:custDataLst>
          </p:nvPr>
        </p:nvGraphicFramePr>
        <p:xfrm>
          <a:off x="1220470" y="3047365"/>
          <a:ext cx="9759315" cy="2176145"/>
        </p:xfrm>
        <a:graphic>
          <a:graphicData uri="http://schemas.openxmlformats.org/drawingml/2006/table">
            <a:tbl>
              <a:tblPr firstRow="1" bandRow="1">
                <a:tableStyleId>{5940675A-B579-460E-94D1-54222C63F5DA}</a:tableStyleId>
              </a:tblPr>
              <a:tblGrid>
                <a:gridCol w="2622550"/>
                <a:gridCol w="7136765"/>
              </a:tblGrid>
              <a:tr h="365760">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方正细黑一_GBK" charset="0"/>
                        </a:rPr>
                        <a:t>类型</a:t>
                      </a:r>
                      <a:endParaRPr lang="en-US" altLang="en-US" sz="1600" b="0">
                        <a:solidFill>
                          <a:schemeClr val="tx1"/>
                        </a:solidFill>
                        <a:latin typeface="微软雅黑" panose="020B0503020204020204" charset="-122"/>
                        <a:ea typeface="微软雅黑" panose="020B0503020204020204" charset="-122"/>
                        <a:cs typeface="方正细黑一_GBK" charset="0"/>
                      </a:endParaRPr>
                    </a:p>
                  </a:txBody>
                  <a:tcPr marL="68580" marR="68580" marT="0" marB="0">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方正细黑一_GBK" charset="0"/>
                        </a:rPr>
                        <a:t>适用情形</a:t>
                      </a:r>
                      <a:endParaRPr lang="en-US" altLang="en-US" sz="1600" b="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713105">
                <a:tc>
                  <a:txBody>
                    <a:bodyPr/>
                    <a:lstStyle/>
                    <a:p>
                      <a:pPr marL="0" indent="0" algn="l">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决定维持</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认定事实清楚，证据确凿，适用依据正确，程序合法，内容适当的</a:t>
                      </a:r>
                      <a:r>
                        <a:rPr lang="en-US" sz="1600" b="0">
                          <a:solidFill>
                            <a:schemeClr val="tx1"/>
                          </a:solidFill>
                          <a:latin typeface="微软雅黑" panose="020B0503020204020204" charset="-122"/>
                          <a:ea typeface="微软雅黑" panose="020B0503020204020204" charset="-122"/>
                          <a:cs typeface="楷体_GB2312" charset="0"/>
                        </a:rPr>
                        <a:t>（没错的）</a:t>
                      </a:r>
                      <a:endParaRPr lang="en-US" altLang="en-US" sz="1600" b="0">
                        <a:solidFill>
                          <a:schemeClr val="tx1"/>
                        </a:solidFill>
                        <a:latin typeface="微软雅黑" panose="020B0503020204020204" charset="-122"/>
                        <a:ea typeface="微软雅黑" panose="020B0503020204020204" charset="-122"/>
                        <a:cs typeface="楷体_GB2312" charset="0"/>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365760">
                <a:tc>
                  <a:txBody>
                    <a:bodyPr/>
                    <a:lstStyle/>
                    <a:p>
                      <a:pPr marL="0" indent="0" algn="l">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决定在一定期限内履行</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被申请人不履行法定职责的</a:t>
                      </a:r>
                      <a:r>
                        <a:rPr lang="en-US" sz="1600" b="0">
                          <a:solidFill>
                            <a:schemeClr val="tx1"/>
                          </a:solidFill>
                          <a:latin typeface="微软雅黑" panose="020B0503020204020204" charset="-122"/>
                          <a:ea typeface="微软雅黑" panose="020B0503020204020204" charset="-122"/>
                          <a:cs typeface="楷体_GB2312" charset="0"/>
                        </a:rPr>
                        <a:t>（不作为）</a:t>
                      </a:r>
                      <a:endParaRPr lang="en-US" altLang="en-US" sz="1600" b="0">
                        <a:solidFill>
                          <a:schemeClr val="tx1"/>
                        </a:solidFill>
                        <a:latin typeface="微软雅黑" panose="020B0503020204020204" charset="-122"/>
                        <a:ea typeface="微软雅黑" panose="020B0503020204020204" charset="-122"/>
                        <a:cs typeface="楷体_GB2312" charset="0"/>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731520">
                <a:tc>
                  <a:txBody>
                    <a:bodyPr/>
                    <a:lstStyle/>
                    <a:p>
                      <a:pPr marL="0" indent="0" algn="l">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决定撤销、变更或者确认该具体行政行为违法</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solidFill>
                            <a:schemeClr val="tx1"/>
                          </a:solidFill>
                          <a:latin typeface="微软雅黑" panose="020B0503020204020204" charset="-122"/>
                          <a:ea typeface="微软雅黑" panose="020B0503020204020204" charset="-122"/>
                          <a:cs typeface="微软雅黑" panose="020B0503020204020204" charset="-122"/>
                        </a:rPr>
                        <a:t>① 主要事实不清、证据不足的；② 适用依据错误的；③ 违反法定程序的；④ 超越职权或者滥用职权的；⑤ 具体行政行为明显不当的（存在问题）</a:t>
                      </a:r>
                      <a:endParaRPr lang="en-US" altLang="en-US" sz="16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4581525" y="2618740"/>
            <a:ext cx="3843655"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rPr>
              <a:t>税务行政复议决定的类型及适用情形</a:t>
            </a:r>
            <a:endParaRPr lang="zh-CN" altLang="en-US">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矩形"/>
          <p:cNvSpPr/>
          <p:nvPr/>
        </p:nvSpPr>
        <p:spPr>
          <a:xfrm>
            <a:off x="1416050" y="304800"/>
            <a:ext cx="5531485"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税务行政复议审查和决定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 name="文本框 1"/>
          <p:cNvSpPr txBox="1"/>
          <p:nvPr/>
        </p:nvSpPr>
        <p:spPr>
          <a:xfrm>
            <a:off x="1047750" y="1450340"/>
            <a:ext cx="10238740" cy="922020"/>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【提示1】决定撤销或者确认该具体行政行为违法的，可以责令被申请人在一定期限内重新作出具体行政行为。</a:t>
            </a:r>
            <a:endParaRPr lang="zh-CN" altLang="en-US">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047750" y="2470150"/>
            <a:ext cx="10238740" cy="133794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提示2】行政复议机关责令被申请人重新作出具体行政行为的，被申请人不得以同一事实和理由作出与原具体行政行为相同或者基本相同的具体行政行为；但是行政复议机关以原具体行政行为违反法定程序决定撤销的，被申请人重新作出具体行政行为的除外。</a:t>
            </a:r>
            <a:endParaRPr lang="zh-CN" altLang="en-US">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047750" y="3879215"/>
            <a:ext cx="10238740" cy="133794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提示3】行政复议机关责令被申请人重新作出具体行政行为的，被申请人不得作出对申请人更为不利的决定；但是行政复议机关以原具体行政行为主要事实不清、证据不足或适用依据错误决定撤销的，被申请人重新作出具体行政行为的除外。</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5" grpId="0"/>
      <p:bldP spid="5" grpId="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矩形"/>
          <p:cNvSpPr/>
          <p:nvPr/>
        </p:nvSpPr>
        <p:spPr>
          <a:xfrm>
            <a:off x="1416050" y="304800"/>
            <a:ext cx="5531485"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税务行政复议审查和决定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 name="文本框 1"/>
          <p:cNvSpPr txBox="1"/>
          <p:nvPr/>
        </p:nvSpPr>
        <p:spPr>
          <a:xfrm>
            <a:off x="1576070" y="1598930"/>
            <a:ext cx="9270365" cy="1753235"/>
          </a:xfrm>
          <a:prstGeom prst="rect">
            <a:avLst/>
          </a:prstGeom>
          <a:noFill/>
        </p:spPr>
        <p:txBody>
          <a:bodyPr wrap="square" rtlCol="0" anchor="t">
            <a:spAutoFit/>
          </a:bodyPr>
          <a:lstStyle/>
          <a:p>
            <a:pPr>
              <a:lnSpc>
                <a:spcPct val="150000"/>
              </a:lnSpc>
            </a:pPr>
            <a:r>
              <a:rPr lang="zh-CN" altLang="en-US" b="1">
                <a:latin typeface="微软雅黑" panose="020B0503020204020204" charset="-122"/>
                <a:ea typeface="微软雅黑" panose="020B0503020204020204" charset="-122"/>
                <a:cs typeface="微软雅黑" panose="020B0503020204020204" charset="-122"/>
              </a:rPr>
              <a:t>2．作出决定的时限</a:t>
            </a:r>
            <a:endParaRPr lang="zh-CN" altLang="en-US"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行政复议机关应当自受理申请之日起60日内作出行政复议决定。情况复杂，不能在规定期限内作出行政复议决定的，经行政复议机关负责人批准，可以适当延期，并告知申请人和被申请人；但是延期不得超过30日。</a:t>
            </a:r>
            <a:endParaRPr lang="zh-CN" altLang="en-US">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576070" y="3651885"/>
            <a:ext cx="9251950" cy="1337945"/>
          </a:xfrm>
          <a:prstGeom prst="rect">
            <a:avLst/>
          </a:prstGeom>
          <a:noFill/>
        </p:spPr>
        <p:txBody>
          <a:bodyPr wrap="square" rtlCol="0" anchor="t">
            <a:spAutoFit/>
          </a:bodyPr>
          <a:lstStyle/>
          <a:p>
            <a:pPr>
              <a:lnSpc>
                <a:spcPct val="150000"/>
              </a:lnSpc>
            </a:pPr>
            <a:r>
              <a:rPr lang="zh-CN" altLang="en-US" b="1">
                <a:latin typeface="微软雅黑" panose="020B0503020204020204" charset="-122"/>
                <a:ea typeface="微软雅黑" panose="020B0503020204020204" charset="-122"/>
                <a:cs typeface="微软雅黑" panose="020B0503020204020204" charset="-122"/>
              </a:rPr>
              <a:t>3．决定的生效</a:t>
            </a:r>
            <a:endParaRPr lang="zh-CN" altLang="en-US"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复议机关作出行政复议决定，应当制作行政复议决定书，并加盖印章。行政复议决定书一经送达即发生法律效力。</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矩形"/>
          <p:cNvSpPr/>
          <p:nvPr/>
        </p:nvSpPr>
        <p:spPr>
          <a:xfrm>
            <a:off x="1416050" y="304800"/>
            <a:ext cx="5531485"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税务行政复议审查和决定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0" name="组合 9"/>
          <p:cNvGrpSpPr/>
          <p:nvPr/>
        </p:nvGrpSpPr>
        <p:grpSpPr>
          <a:xfrm>
            <a:off x="1052195" y="1290320"/>
            <a:ext cx="9330690" cy="542290"/>
            <a:chOff x="1657" y="2032"/>
            <a:chExt cx="14694" cy="854"/>
          </a:xfrm>
        </p:grpSpPr>
        <p:sp>
          <p:nvSpPr>
            <p:cNvPr id="344" name="矩形"/>
            <p:cNvSpPr/>
            <p:nvPr/>
          </p:nvSpPr>
          <p:spPr>
            <a:xfrm>
              <a:off x="1797" y="2097"/>
              <a:ext cx="14555" cy="7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税务行政复议决定适用的具体情形、作出决定的时限、决定的生效</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345" name="剪去对角的矩形"/>
            <p:cNvSpPr/>
            <p:nvPr/>
          </p:nvSpPr>
          <p:spPr>
            <a:xfrm>
              <a:off x="1657" y="2032"/>
              <a:ext cx="14676" cy="855"/>
            </a:xfrm>
            <a:prstGeom prst="snip2DiagRect">
              <a:avLst>
                <a:gd name="adj1" fmla="val 0"/>
                <a:gd name="adj2" fmla="val 16745"/>
              </a:avLst>
            </a:prstGeom>
            <a:noFill/>
            <a:ln w="25400" cap="flat" cmpd="sng">
              <a:solidFill>
                <a:srgbClr val="4BACC6"/>
              </a:solidFill>
              <a:prstDash val="solid"/>
              <a:round/>
            </a:ln>
          </p:spPr>
          <p:txBody>
            <a:bodyPr rtlCol="0" anchor="ctr"/>
            <a:lstStyle/>
            <a:p>
              <a:pPr algn="ctr"/>
            </a:p>
          </p:txBody>
        </p:sp>
      </p:grpSp>
      <p:sp>
        <p:nvSpPr>
          <p:cNvPr id="2" name="文本框 1"/>
          <p:cNvSpPr txBox="1"/>
          <p:nvPr/>
        </p:nvSpPr>
        <p:spPr>
          <a:xfrm>
            <a:off x="812165" y="2019935"/>
            <a:ext cx="8183245" cy="368300"/>
          </a:xfrm>
          <a:prstGeom prst="rect">
            <a:avLst/>
          </a:prstGeom>
          <a:noFill/>
        </p:spPr>
        <p:txBody>
          <a:bodyPr wrap="square" rtlCol="0" anchor="t">
            <a:spAutoFit/>
          </a:bodyPr>
          <a:lstStyle/>
          <a:p>
            <a:r>
              <a:rPr lang="zh-CN" altLang="en-US" dirty="0">
                <a:latin typeface="微软雅黑" panose="020B0503020204020204" charset="-122"/>
                <a:ea typeface="微软雅黑" panose="020B0503020204020204" charset="-122"/>
                <a:cs typeface="微软雅黑" panose="020B0503020204020204" charset="-122"/>
              </a:rPr>
              <a:t>【例题1</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判断</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税务行政复议决定自作出之日起发生法律效力。	（   ）</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812165" y="2463800"/>
            <a:ext cx="1445895"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rPr>
              <a:t>【答案】×</a:t>
            </a:r>
            <a:endParaRPr lang="zh-CN" altLang="en-US">
              <a:latin typeface="微软雅黑" panose="020B0503020204020204" charset="-122"/>
              <a:ea typeface="微软雅黑" panose="020B0503020204020204" charset="-122"/>
            </a:endParaRPr>
          </a:p>
        </p:txBody>
      </p:sp>
      <p:sp>
        <p:nvSpPr>
          <p:cNvPr id="6" name="文本框 5"/>
          <p:cNvSpPr txBox="1"/>
          <p:nvPr/>
        </p:nvSpPr>
        <p:spPr>
          <a:xfrm>
            <a:off x="812165" y="2907665"/>
            <a:ext cx="10537825" cy="1337945"/>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【例题2</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多选</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根据税收征收管理法律制度的规定，税务行政复议机构认为被审查的具体行政行为符合法定情形时，可以决定撤销、变更或者确认该具体行政行为违法。该法定情形有（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A．滥用职权的	　B．适用依据错误的　　C．违反法定程序的　　 D．主要事实不清、证据不足的</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812165" y="4192270"/>
            <a:ext cx="185293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【答案】ABCD</a:t>
            </a:r>
            <a:endParaRPr lang="zh-CN" altLang="en-US">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812165" y="4646295"/>
            <a:ext cx="10239375" cy="1337945"/>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【例题3</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单选</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根据税收征收管理法律制度的规定，行政复议机关自受理申请之日起60日内未作出行政复议决定的，特殊情况下，最多还能延长（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A．10日	　B．20日	　C．30日	　D．60日</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812165" y="5960110"/>
            <a:ext cx="128270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【答案】C</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ppt_y</p:attrName>
                                        </p:attrNameLst>
                                      </p:cBhvr>
                                      <p:tavLst>
                                        <p:tav tm="0">
                                          <p:val>
                                            <p:strVal val="#ppt_y+#ppt_h*1.125000"/>
                                          </p:val>
                                        </p:tav>
                                        <p:tav tm="100000">
                                          <p:val>
                                            <p:strVal val="#ppt_y"/>
                                          </p:val>
                                        </p:tav>
                                      </p:tavLst>
                                    </p:anim>
                                    <p:animEffect transition="in" filter="wipe(up)">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p:tgtEl>
                                          <p:spTgt spid="9"/>
                                        </p:tgtEl>
                                        <p:attrNameLst>
                                          <p:attrName>ppt_y</p:attrName>
                                        </p:attrNameLst>
                                      </p:cBhvr>
                                      <p:tavLst>
                                        <p:tav tm="0">
                                          <p:val>
                                            <p:strVal val="#ppt_y+#ppt_h*1.125000"/>
                                          </p:val>
                                        </p:tav>
                                        <p:tav tm="100000">
                                          <p:val>
                                            <p:strVal val="#ppt_y"/>
                                          </p:val>
                                        </p:tav>
                                      </p:tavLst>
                                    </p:anim>
                                    <p:animEffect transition="in" filter="wipe(up)">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6" grpId="0"/>
      <p:bldP spid="6" grpId="1"/>
      <p:bldP spid="7" grpId="0"/>
      <p:bldP spid="7" grpId="1"/>
      <p:bldP spid="8" grpId="0"/>
      <p:bldP spid="8" grpId="1"/>
      <p:bldP spid="9" grpId="0"/>
      <p:bldP spid="9" grpId="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95" name="椭圆"/>
          <p:cNvSpPr/>
          <p:nvPr/>
        </p:nvSpPr>
        <p:spPr>
          <a:xfrm>
            <a:off x="5082443" y="1149061"/>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1796" name="矩形"/>
          <p:cNvSpPr/>
          <p:nvPr/>
        </p:nvSpPr>
        <p:spPr>
          <a:xfrm>
            <a:off x="4706399" y="3375659"/>
            <a:ext cx="2729711" cy="598805"/>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zh-CN" altLang="en-US"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税收法律责任 </a:t>
            </a: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endParaRPr lang="zh-CN" altLang="en-US" sz="22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1797" name="矩形"/>
          <p:cNvSpPr/>
          <p:nvPr/>
        </p:nvSpPr>
        <p:spPr>
          <a:xfrm>
            <a:off x="5086455" y="1832499"/>
            <a:ext cx="1972436" cy="645160"/>
          </a:xfrm>
          <a:prstGeom prst="rect">
            <a:avLst/>
          </a:prstGeom>
          <a:noFill/>
          <a:ln w="9525" cap="flat" cmpd="sng">
            <a:noFill/>
            <a:prstDash val="solid"/>
            <a:miter/>
          </a:ln>
        </p:spPr>
        <p:txBody>
          <a:bodyPr vert="horz" wrap="square" lIns="91440" tIns="45720" rIns="91440" bIns="45720" anchor="t" anchorCtr="0">
            <a:spAutoFit/>
          </a:bodyPr>
          <a:lstStyle/>
          <a:p>
            <a:pPr marL="0" indent="0" algn="ctr" fontAlgn="auto">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第五节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95"/>
                                        </p:tgtEl>
                                        <p:attrNameLst>
                                          <p:attrName>style.visibility</p:attrName>
                                        </p:attrNameLst>
                                      </p:cBhvr>
                                      <p:to>
                                        <p:strVal val="visible"/>
                                      </p:to>
                                    </p:set>
                                    <p:anim calcmode="lin" valueType="num">
                                      <p:cBhvr>
                                        <p:cTn id="7" dur="500" fill="hold"/>
                                        <p:tgtEl>
                                          <p:spTgt spid="1795"/>
                                        </p:tgtEl>
                                        <p:attrNameLst>
                                          <p:attrName>ppt_w</p:attrName>
                                        </p:attrNameLst>
                                      </p:cBhvr>
                                      <p:tavLst>
                                        <p:tav tm="0">
                                          <p:val>
                                            <p:fltVal val="0"/>
                                          </p:val>
                                        </p:tav>
                                        <p:tav tm="100000">
                                          <p:val>
                                            <p:strVal val="#ppt_w"/>
                                          </p:val>
                                        </p:tav>
                                      </p:tavLst>
                                    </p:anim>
                                    <p:anim calcmode="lin" valueType="num">
                                      <p:cBhvr>
                                        <p:cTn id="8" dur="500" fill="hold"/>
                                        <p:tgtEl>
                                          <p:spTgt spid="1795"/>
                                        </p:tgtEl>
                                        <p:attrNameLst>
                                          <p:attrName>ppt_h</p:attrName>
                                        </p:attrNameLst>
                                      </p:cBhvr>
                                      <p:tavLst>
                                        <p:tav tm="0">
                                          <p:val>
                                            <p:fltVal val="0"/>
                                          </p:val>
                                        </p:tav>
                                        <p:tav tm="100000">
                                          <p:val>
                                            <p:strVal val="#ppt_h"/>
                                          </p:val>
                                        </p:tav>
                                      </p:tavLst>
                                    </p:anim>
                                    <p:animEffect transition="in" filter="fade">
                                      <p:cBhvr>
                                        <p:cTn id="9" dur="500"/>
                                        <p:tgtEl>
                                          <p:spTgt spid="179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797"/>
                                        </p:tgtEl>
                                        <p:attrNameLst>
                                          <p:attrName>style.visibility</p:attrName>
                                        </p:attrNameLst>
                                      </p:cBhvr>
                                      <p:to>
                                        <p:strVal val="visible"/>
                                      </p:to>
                                    </p:set>
                                    <p:animEffect transition="in" filter="fade">
                                      <p:cBhvr>
                                        <p:cTn id="13" dur="500"/>
                                        <p:tgtEl>
                                          <p:spTgt spid="1797"/>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1796"/>
                                        </p:tgtEl>
                                        <p:attrNameLst>
                                          <p:attrName>style.visibility</p:attrName>
                                        </p:attrNameLst>
                                      </p:cBhvr>
                                      <p:to>
                                        <p:strVal val="visible"/>
                                      </p:to>
                                    </p:set>
                                    <p:animEffect transition="in" filter="fade">
                                      <p:cBhvr>
                                        <p:cTn id="17" dur="1000"/>
                                        <p:tgtEl>
                                          <p:spTgt spid="1796"/>
                                        </p:tgtEl>
                                      </p:cBhvr>
                                    </p:animEffect>
                                    <p:anim calcmode="lin" valueType="num">
                                      <p:cBhvr>
                                        <p:cTn id="18" dur="1000" fill="hold"/>
                                        <p:tgtEl>
                                          <p:spTgt spid="1796"/>
                                        </p:tgtEl>
                                        <p:attrNameLst>
                                          <p:attrName>ppt_x</p:attrName>
                                        </p:attrNameLst>
                                      </p:cBhvr>
                                      <p:tavLst>
                                        <p:tav tm="0">
                                          <p:val>
                                            <p:strVal val="#ppt_x"/>
                                          </p:val>
                                        </p:tav>
                                        <p:tav tm="100000">
                                          <p:val>
                                            <p:strVal val="#ppt_x"/>
                                          </p:val>
                                        </p:tav>
                                      </p:tavLst>
                                    </p:anim>
                                    <p:anim calcmode="lin" valueType="num">
                                      <p:cBhvr>
                                        <p:cTn id="19" dur="1000" fill="hold"/>
                                        <p:tgtEl>
                                          <p:spTgt spid="179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1796"/>
                                        </p:tgtEl>
                                      </p:cBhvr>
                                    </p:animEffect>
                                    <p:animScale>
                                      <p:cBhvr>
                                        <p:cTn id="23" dur="250" autoRev="1" fill="hold"/>
                                        <p:tgtEl>
                                          <p:spTgt spid="179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5" grpId="0" bldLvl="0" animBg="1"/>
      <p:bldP spid="1796" grpId="0"/>
      <p:bldP spid="1796" grpId="1"/>
      <p:bldP spid="1797"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29" name="矩形"/>
          <p:cNvSpPr/>
          <p:nvPr/>
        </p:nvSpPr>
        <p:spPr>
          <a:xfrm>
            <a:off x="1416050" y="304800"/>
            <a:ext cx="7747635"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 税务管理相对人实施税收违法行为的法律责任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416050" y="1478915"/>
            <a:ext cx="6456680" cy="601980"/>
            <a:chOff x="2230" y="1951"/>
            <a:chExt cx="10168" cy="948"/>
          </a:xfrm>
        </p:grpSpPr>
        <p:sp>
          <p:nvSpPr>
            <p:cNvPr id="678" name="圆角矩形"/>
            <p:cNvSpPr/>
            <p:nvPr/>
          </p:nvSpPr>
          <p:spPr>
            <a:xfrm>
              <a:off x="2230" y="1962"/>
              <a:ext cx="10169"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679" name="流程图: 离页连接符"/>
            <p:cNvSpPr/>
            <p:nvPr/>
          </p:nvSpPr>
          <p:spPr>
            <a:xfrm>
              <a:off x="2702" y="1951"/>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680" name="矩形"/>
            <p:cNvSpPr/>
            <p:nvPr/>
          </p:nvSpPr>
          <p:spPr>
            <a:xfrm>
              <a:off x="4391" y="2018"/>
              <a:ext cx="7568" cy="822"/>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违反税务管理规定的法律责任</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4" name="表格 3"/>
          <p:cNvGraphicFramePr/>
          <p:nvPr>
            <p:custDataLst>
              <p:tags r:id="rId2"/>
            </p:custDataLst>
          </p:nvPr>
        </p:nvGraphicFramePr>
        <p:xfrm>
          <a:off x="1417955" y="2948940"/>
          <a:ext cx="9415145" cy="2474214"/>
        </p:xfrm>
        <a:graphic>
          <a:graphicData uri="http://schemas.openxmlformats.org/drawingml/2006/table">
            <a:tbl>
              <a:tblPr firstRow="1" bandRow="1">
                <a:tableStyleId>{5940675A-B579-460E-94D1-54222C63F5DA}</a:tableStyleId>
              </a:tblPr>
              <a:tblGrid>
                <a:gridCol w="1409700"/>
                <a:gridCol w="8005445"/>
              </a:tblGrid>
              <a:tr h="311785">
                <a:tc>
                  <a:txBody>
                    <a:bodyPr/>
                    <a:lstStyle/>
                    <a:p>
                      <a:pPr marL="0" indent="0" algn="ctr">
                        <a:lnSpc>
                          <a:spcPct val="150000"/>
                        </a:lnSpc>
                        <a:buNone/>
                      </a:pPr>
                      <a:r>
                        <a:rPr lang="en-US" sz="1600" b="0">
                          <a:latin typeface="微软雅黑" panose="020B0503020204020204" charset="-122"/>
                          <a:ea typeface="微软雅黑" panose="020B0503020204020204" charset="-122"/>
                          <a:cs typeface="方正细黑一_GBK" charset="0"/>
                        </a:rPr>
                        <a:t>分类</a:t>
                      </a:r>
                      <a:endParaRPr lang="en-US" altLang="en-US" sz="1600" b="0">
                        <a:latin typeface="微软雅黑" panose="020B0503020204020204" charset="-122"/>
                        <a:ea typeface="微软雅黑" panose="020B0503020204020204" charset="-122"/>
                        <a:cs typeface="方正细黑一_GBK" charset="0"/>
                      </a:endParaRPr>
                    </a:p>
                  </a:txBody>
                  <a:tcPr marL="68580" marR="68580" marT="0" marB="0">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a:lnSpc>
                          <a:spcPct val="150000"/>
                        </a:lnSpc>
                        <a:buNone/>
                      </a:pPr>
                      <a:r>
                        <a:rPr lang="en-US" sz="1600" b="0">
                          <a:latin typeface="微软雅黑" panose="020B0503020204020204" charset="-122"/>
                          <a:ea typeface="微软雅黑" panose="020B0503020204020204" charset="-122"/>
                          <a:cs typeface="方正细黑一_GBK" charset="0"/>
                        </a:rPr>
                        <a:t>内容</a:t>
                      </a:r>
                      <a:endParaRPr lang="en-US" altLang="en-US" sz="1600" b="0">
                        <a:latin typeface="微软雅黑" panose="020B0503020204020204" charset="-122"/>
                        <a:ea typeface="微软雅黑" panose="020B0503020204020204" charset="-122"/>
                        <a:cs typeface="方正细黑一_GBK" charset="0"/>
                      </a:endParaRPr>
                    </a:p>
                  </a:txBody>
                  <a:tcPr marL="68580" marR="68580" marT="0" marB="0">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1869440">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纳税人</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latin typeface="微软雅黑" panose="020B0503020204020204" charset="-122"/>
                          <a:ea typeface="微软雅黑" panose="020B0503020204020204" charset="-122"/>
                          <a:cs typeface="微软雅黑" panose="020B0503020204020204" charset="-122"/>
                        </a:rPr>
                        <a:t>纳税人有下列行为之一的，由税务机关责令限期改正，可以处2 000元以下的罚款；情节严重的，处2 000元以上1万元以下的罚款：（1）未按照规定设置、保管账簿或者保管记账凭证和有关资料的（2）未按照规定将财务、会计制度或者财务、会计处理办法和会计核算软件报送税务机关备查的（3）未按照规定将其全部银行账号向税务机关报告的（4）未按照规定安装、使用税控装置，或者损毁或者擅自改动税控装置的（5）未按照规定的期限办理纳税申报和报送纳税资料的</a:t>
                      </a:r>
                      <a:endParaRPr lang="en-US" altLang="en-US" sz="1600" b="0">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4542790" y="2462530"/>
            <a:ext cx="316611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rPr>
              <a:t>违反税务管理规定的法律责任</a:t>
            </a:r>
            <a:endParaRPr lang="zh-CN" altLang="en-US">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par>
                          <p:cTn id="14" fill="hold">
                            <p:stCondLst>
                              <p:cond delay="1000"/>
                            </p:stCondLst>
                            <p:childTnLst>
                              <p:par>
                                <p:cTn id="15" presetID="5" presetClass="entr" presetSubtype="1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691" name="矩形"/>
          <p:cNvSpPr/>
          <p:nvPr/>
        </p:nvSpPr>
        <p:spPr>
          <a:xfrm>
            <a:off x="1424940" y="304800"/>
            <a:ext cx="5018344"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考点２：征纳双方的权利和义务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692" name="表格"/>
          <p:cNvGraphicFramePr>
            <a:graphicFrameLocks noGrp="1"/>
          </p:cNvGraphicFramePr>
          <p:nvPr>
            <p:custDataLst>
              <p:tags r:id="rId2"/>
            </p:custDataLst>
          </p:nvPr>
        </p:nvGraphicFramePr>
        <p:xfrm>
          <a:off x="786130" y="1217295"/>
          <a:ext cx="10673080" cy="5156835"/>
        </p:xfrm>
        <a:graphic>
          <a:graphicData uri="http://schemas.openxmlformats.org/drawingml/2006/table">
            <a:tbl>
              <a:tblPr bandRow="1">
                <a:noFill/>
              </a:tblPr>
              <a:tblGrid>
                <a:gridCol w="1235710"/>
                <a:gridCol w="9437370"/>
              </a:tblGrid>
              <a:tr h="365760">
                <a:tc>
                  <a:txBody>
                    <a:bodyPr/>
                    <a:lstStyle/>
                    <a:p>
                      <a:pPr marL="0" indent="0" algn="ctr">
                        <a:lnSpc>
                          <a:spcPct val="150000"/>
                        </a:lnSpc>
                        <a:spcBef>
                          <a:spcPts val="100"/>
                        </a:spcBef>
                        <a:spcAft>
                          <a:spcPts val="10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0A3142"/>
                    </a:solidFill>
                  </a:tcPr>
                </a:tc>
              </a:tr>
              <a:tr h="4791075">
                <a:tc>
                  <a:txBody>
                    <a:bodyPr/>
                    <a:lstStyle/>
                    <a:p>
                      <a:pPr marL="0" indent="0" algn="ctr">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义务</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a:lnSpc>
                          <a:spcPct val="150000"/>
                        </a:lnSpc>
                        <a:buNone/>
                      </a:pPr>
                      <a:r>
                        <a:rPr lang="zh-CN" altLang="en-US" sz="1600">
                          <a:latin typeface="微软雅黑" panose="020B0503020204020204" charset="-122"/>
                          <a:ea typeface="微软雅黑" panose="020B0503020204020204" charset="-122"/>
                          <a:cs typeface="微软雅黑" panose="020B0503020204020204" charset="-122"/>
                        </a:rPr>
                        <a:t>（1）宣传税收法律、行政法规，普及纳税知识，无偿为纳税人提供纳税咨询服务</a:t>
                      </a:r>
                      <a:endParaRPr lang="zh-CN" altLang="en-US" sz="1600">
                        <a:latin typeface="微软雅黑" panose="020B0503020204020204" charset="-122"/>
                        <a:ea typeface="微软雅黑" panose="020B0503020204020204" charset="-122"/>
                        <a:cs typeface="微软雅黑" panose="020B0503020204020204" charset="-122"/>
                      </a:endParaRPr>
                    </a:p>
                    <a:p>
                      <a:pPr>
                        <a:lnSpc>
                          <a:spcPct val="150000"/>
                        </a:lnSpc>
                        <a:buNone/>
                      </a:pPr>
                      <a:r>
                        <a:rPr lang="zh-CN" altLang="en-US" sz="1600">
                          <a:latin typeface="微软雅黑" panose="020B0503020204020204" charset="-122"/>
                          <a:ea typeface="微软雅黑" panose="020B0503020204020204" charset="-122"/>
                          <a:cs typeface="微软雅黑" panose="020B0503020204020204" charset="-122"/>
                        </a:rPr>
                        <a:t>（2）依法为纳税人、扣缴义务人的情况保守秘密，为检举违反税法行为者保密</a:t>
                      </a:r>
                      <a:endParaRPr lang="zh-CN" altLang="en-US" sz="1600">
                        <a:latin typeface="微软雅黑" panose="020B0503020204020204" charset="-122"/>
                        <a:ea typeface="微软雅黑" panose="020B0503020204020204" charset="-122"/>
                        <a:cs typeface="微软雅黑" panose="020B0503020204020204" charset="-122"/>
                      </a:endParaRPr>
                    </a:p>
                    <a:p>
                      <a:pPr>
                        <a:lnSpc>
                          <a:spcPct val="150000"/>
                        </a:lnSpc>
                        <a:buNone/>
                      </a:pPr>
                      <a:r>
                        <a:rPr lang="zh-CN" altLang="en-US" sz="1600">
                          <a:latin typeface="微软雅黑" panose="020B0503020204020204" charset="-122"/>
                          <a:ea typeface="微软雅黑" panose="020B0503020204020204" charset="-122"/>
                          <a:cs typeface="微软雅黑" panose="020B0503020204020204" charset="-122"/>
                        </a:rPr>
                        <a:t>  【提示】纳税人、扣缴义务人的税收违法行为不属于保密范围</a:t>
                      </a:r>
                      <a:endParaRPr lang="zh-CN" altLang="en-US" sz="1600">
                        <a:latin typeface="微软雅黑" panose="020B0503020204020204" charset="-122"/>
                        <a:ea typeface="微软雅黑" panose="020B0503020204020204" charset="-122"/>
                        <a:cs typeface="微软雅黑" panose="020B0503020204020204" charset="-122"/>
                      </a:endParaRPr>
                    </a:p>
                    <a:p>
                      <a:pPr>
                        <a:lnSpc>
                          <a:spcPct val="150000"/>
                        </a:lnSpc>
                        <a:buNone/>
                      </a:pPr>
                      <a:r>
                        <a:rPr lang="zh-CN" altLang="en-US" sz="1600">
                          <a:latin typeface="微软雅黑" panose="020B0503020204020204" charset="-122"/>
                          <a:ea typeface="微软雅黑" panose="020B0503020204020204" charset="-122"/>
                          <a:cs typeface="微软雅黑" panose="020B0503020204020204" charset="-122"/>
                        </a:rPr>
                        <a:t>（3）加强队伍建设，提高税务人员的政治业务素质</a:t>
                      </a:r>
                      <a:endParaRPr lang="zh-CN" altLang="en-US" sz="1600">
                        <a:latin typeface="微软雅黑" panose="020B0503020204020204" charset="-122"/>
                        <a:ea typeface="微软雅黑" panose="020B0503020204020204" charset="-122"/>
                        <a:cs typeface="微软雅黑" panose="020B0503020204020204" charset="-122"/>
                      </a:endParaRPr>
                    </a:p>
                    <a:p>
                      <a:pPr>
                        <a:lnSpc>
                          <a:spcPct val="150000"/>
                        </a:lnSpc>
                        <a:buNone/>
                      </a:pPr>
                      <a:r>
                        <a:rPr lang="zh-CN" altLang="en-US" sz="1600">
                          <a:latin typeface="微软雅黑" panose="020B0503020204020204" charset="-122"/>
                          <a:ea typeface="微软雅黑" panose="020B0503020204020204" charset="-122"/>
                          <a:cs typeface="微软雅黑" panose="020B0503020204020204" charset="-122"/>
                        </a:rPr>
                        <a:t>（4）秉公执法、忠于职守、清正廉洁、礼貌待人、文明服务、尊重和保护纳税人、扣缴义务人的权利，依法接受监督</a:t>
                      </a:r>
                      <a:endParaRPr lang="zh-CN" altLang="en-US" sz="1600">
                        <a:latin typeface="微软雅黑" panose="020B0503020204020204" charset="-122"/>
                        <a:ea typeface="微软雅黑" panose="020B0503020204020204" charset="-122"/>
                        <a:cs typeface="微软雅黑" panose="020B0503020204020204" charset="-122"/>
                      </a:endParaRPr>
                    </a:p>
                    <a:p>
                      <a:pPr>
                        <a:lnSpc>
                          <a:spcPct val="150000"/>
                        </a:lnSpc>
                        <a:buNone/>
                      </a:pPr>
                      <a:r>
                        <a:rPr lang="zh-CN" altLang="en-US" sz="1600">
                          <a:latin typeface="微软雅黑" panose="020B0503020204020204" charset="-122"/>
                          <a:ea typeface="微软雅黑" panose="020B0503020204020204" charset="-122"/>
                          <a:cs typeface="微软雅黑" panose="020B0503020204020204" charset="-122"/>
                        </a:rPr>
                        <a:t>（5）税务人员不得索贿受贿、徇私舞弊、玩忽职守、不征或者少征应征税款；不得滥用职权多征税款或者故意刁难纳税人和扣缴义务人</a:t>
                      </a:r>
                      <a:endParaRPr lang="zh-CN" altLang="en-US" sz="1600">
                        <a:latin typeface="微软雅黑" panose="020B0503020204020204" charset="-122"/>
                        <a:ea typeface="微软雅黑" panose="020B0503020204020204" charset="-122"/>
                        <a:cs typeface="微软雅黑" panose="020B0503020204020204" charset="-122"/>
                      </a:endParaRPr>
                    </a:p>
                    <a:p>
                      <a:pPr>
                        <a:lnSpc>
                          <a:spcPct val="150000"/>
                        </a:lnSpc>
                        <a:buNone/>
                      </a:pPr>
                      <a:r>
                        <a:rPr lang="zh-CN" altLang="en-US" sz="1600">
                          <a:latin typeface="微软雅黑" panose="020B0503020204020204" charset="-122"/>
                          <a:ea typeface="微软雅黑" panose="020B0503020204020204" charset="-122"/>
                          <a:cs typeface="微软雅黑" panose="020B0503020204020204" charset="-122"/>
                        </a:rPr>
                        <a:t>（6）税务人员在核定应纳税额、调整税收定额、进行税务检查、实施税务行政处罚、办理税务行政复议时，与纳税人、扣缴义务人或者其法定代表人、直接责任人有利害关系，包括夫妻关系、直系血亲关系、三代以内旁系血亲关系、近姻亲关系、可能影响公正执法的其他利害关系的，应当回避</a:t>
                      </a:r>
                      <a:endParaRPr lang="zh-CN" altLang="en-US" sz="1600">
                        <a:latin typeface="微软雅黑" panose="020B0503020204020204" charset="-122"/>
                        <a:ea typeface="微软雅黑" panose="020B0503020204020204" charset="-122"/>
                        <a:cs typeface="微软雅黑" panose="020B0503020204020204" charset="-122"/>
                      </a:endParaRPr>
                    </a:p>
                    <a:p>
                      <a:pPr>
                        <a:lnSpc>
                          <a:spcPct val="150000"/>
                        </a:lnSpc>
                        <a:buNone/>
                      </a:pPr>
                      <a:r>
                        <a:rPr lang="zh-CN" altLang="en-US" sz="1600">
                          <a:latin typeface="微软雅黑" panose="020B0503020204020204" charset="-122"/>
                          <a:ea typeface="微软雅黑" panose="020B0503020204020204" charset="-122"/>
                          <a:cs typeface="微软雅黑" panose="020B0503020204020204" charset="-122"/>
                        </a:rPr>
                        <a:t>（7）建立、健全内部制约和监督管理制度。上级税务机关应当对下级税务机关的执法活动依法进行监督。各级税务机关应当对其工作人员执行法律、行政法规和廉洁自律准则的情况进行监督检查</a:t>
                      </a:r>
                      <a:endParaRPr lang="zh-CN" altLang="en-US" sz="1600">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92"/>
                                        </p:tgtEl>
                                        <p:attrNameLst>
                                          <p:attrName>style.visibility</p:attrName>
                                        </p:attrNameLst>
                                      </p:cBhvr>
                                      <p:to>
                                        <p:strVal val="visible"/>
                                      </p:to>
                                    </p:set>
                                    <p:animEffect transition="in" filter="checkerboard(across)">
                                      <p:cBhvr>
                                        <p:cTn id="7" dur="500"/>
                                        <p:tgtEl>
                                          <p:spTgt spid="1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29" name="矩形"/>
          <p:cNvSpPr/>
          <p:nvPr/>
        </p:nvSpPr>
        <p:spPr>
          <a:xfrm>
            <a:off x="1416050" y="304800"/>
            <a:ext cx="7747635"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 税务管理相对人实施税收违法行为的法律责任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2" name="表格 1"/>
          <p:cNvGraphicFramePr/>
          <p:nvPr>
            <p:custDataLst>
              <p:tags r:id="rId2"/>
            </p:custDataLst>
          </p:nvPr>
        </p:nvGraphicFramePr>
        <p:xfrm>
          <a:off x="644525" y="1510665"/>
          <a:ext cx="10811510" cy="4511675"/>
        </p:xfrm>
        <a:graphic>
          <a:graphicData uri="http://schemas.openxmlformats.org/drawingml/2006/table">
            <a:tbl>
              <a:tblPr firstRow="1" bandRow="1">
                <a:tableStyleId>{5940675A-B579-460E-94D1-54222C63F5DA}</a:tableStyleId>
              </a:tblPr>
              <a:tblGrid>
                <a:gridCol w="1618615"/>
                <a:gridCol w="9192895"/>
              </a:tblGrid>
              <a:tr h="404495">
                <a:tc>
                  <a:txBody>
                    <a:bodyPr/>
                    <a:lstStyle/>
                    <a:p>
                      <a:pPr marL="0" indent="0" algn="ctr">
                        <a:lnSpc>
                          <a:spcPct val="150000"/>
                        </a:lnSpc>
                        <a:buNone/>
                      </a:pPr>
                      <a:r>
                        <a:rPr lang="en-US" sz="1600" b="0">
                          <a:latin typeface="微软雅黑" panose="020B0503020204020204" charset="-122"/>
                          <a:ea typeface="微软雅黑" panose="020B0503020204020204" charset="-122"/>
                          <a:cs typeface="方正细黑一_GBK" charset="0"/>
                        </a:rPr>
                        <a:t>分类</a:t>
                      </a:r>
                      <a:endParaRPr lang="en-US" altLang="en-US" sz="1600" b="0">
                        <a:latin typeface="微软雅黑" panose="020B0503020204020204" charset="-122"/>
                        <a:ea typeface="微软雅黑" panose="020B0503020204020204" charset="-122"/>
                        <a:cs typeface="方正细黑一_GBK" charset="0"/>
                      </a:endParaRPr>
                    </a:p>
                  </a:txBody>
                  <a:tcPr marL="68580" marR="68580" marT="0" marB="0">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a:lnSpc>
                          <a:spcPct val="150000"/>
                        </a:lnSpc>
                        <a:buNone/>
                      </a:pPr>
                      <a:r>
                        <a:rPr lang="en-US" sz="1600" b="0">
                          <a:latin typeface="微软雅黑" panose="020B0503020204020204" charset="-122"/>
                          <a:ea typeface="微软雅黑" panose="020B0503020204020204" charset="-122"/>
                          <a:cs typeface="方正细黑一_GBK" charset="0"/>
                        </a:rPr>
                        <a:t>内容</a:t>
                      </a:r>
                      <a:endParaRPr lang="en-US" altLang="en-US" sz="1600" b="0">
                        <a:latin typeface="微软雅黑" panose="020B0503020204020204" charset="-122"/>
                        <a:ea typeface="微软雅黑" panose="020B0503020204020204" charset="-122"/>
                        <a:cs typeface="方正细黑一_GBK" charset="0"/>
                      </a:endParaRPr>
                    </a:p>
                  </a:txBody>
                  <a:tcPr marL="68580" marR="68580" marT="0" marB="0">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2428875">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扣缴义务人</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latin typeface="微软雅黑" panose="020B0503020204020204" charset="-122"/>
                          <a:ea typeface="微软雅黑" panose="020B0503020204020204" charset="-122"/>
                          <a:cs typeface="微软雅黑" panose="020B0503020204020204" charset="-122"/>
                        </a:rPr>
                        <a:t>（1）扣缴义务人未按照规定设置、保管代扣代缴、代收代缴税款账簿或者保管代扣代缴、代收代缴税款记账凭证及有关资料的，由税务机关责令限期改正，可以处2 000元以下的罚款；情节严重的，处2 000元以上5 000元以下的罚款（2）扣缴义务人未按照规定期限报送代扣代缴、代收代缴税款报告表和有关资料的，由税务机关责令限期改正，可以处2 000元以下的罚款；情节严重的，处2 000元以上1万元以下的罚款（3）扣缴义务人应扣未扣、应收而不收税款的，由税务机关向纳税人追缴税款，对扣缴义务人处以应扣未扣、应收而未收税款</a:t>
                      </a:r>
                      <a:r>
                        <a:rPr lang="en-US" sz="1600" b="0">
                          <a:solidFill>
                            <a:srgbClr val="E4007F"/>
                          </a:solidFill>
                          <a:latin typeface="微软雅黑" panose="020B0503020204020204" charset="-122"/>
                          <a:ea typeface="微软雅黑" panose="020B0503020204020204" charset="-122"/>
                          <a:cs typeface="微软雅黑" panose="020B0503020204020204" charset="-122"/>
                        </a:rPr>
                        <a:t>50%以上3倍以下</a:t>
                      </a:r>
                      <a:r>
                        <a:rPr lang="en-US" sz="1600" b="0">
                          <a:latin typeface="微软雅黑" panose="020B0503020204020204" charset="-122"/>
                          <a:ea typeface="微软雅黑" panose="020B0503020204020204" charset="-122"/>
                          <a:cs typeface="微软雅黑" panose="020B0503020204020204" charset="-122"/>
                        </a:rPr>
                        <a:t>的罚款</a:t>
                      </a:r>
                      <a:endParaRPr lang="en-US" altLang="en-US" sz="1600" b="0">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839470">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税务代理人</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latin typeface="微软雅黑" panose="020B0503020204020204" charset="-122"/>
                          <a:ea typeface="微软雅黑" panose="020B0503020204020204" charset="-122"/>
                          <a:cs typeface="微软雅黑" panose="020B0503020204020204" charset="-122"/>
                        </a:rPr>
                        <a:t>税务代理人违反税收法律、行政法规，造成纳税人未缴或者少缴税款的，除由纳税人缴纳或者补缴应纳税款、滞纳金外，对税务代理人处纳税人未缴或者少缴税款50%以上3倍以下的罚款</a:t>
                      </a:r>
                      <a:endParaRPr lang="en-US" altLang="en-US" sz="1600" b="0">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838835">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其他</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latin typeface="微软雅黑" panose="020B0503020204020204" charset="-122"/>
                          <a:ea typeface="微软雅黑" panose="020B0503020204020204" charset="-122"/>
                          <a:cs typeface="微软雅黑" panose="020B0503020204020204" charset="-122"/>
                        </a:rPr>
                        <a:t>非法印制、转借、倒卖、变造或者伪造</a:t>
                      </a:r>
                      <a:r>
                        <a:rPr lang="en-US" sz="1600" b="0">
                          <a:solidFill>
                            <a:srgbClr val="E4007F"/>
                          </a:solidFill>
                          <a:latin typeface="微软雅黑" panose="020B0503020204020204" charset="-122"/>
                          <a:ea typeface="微软雅黑" panose="020B0503020204020204" charset="-122"/>
                          <a:cs typeface="微软雅黑" panose="020B0503020204020204" charset="-122"/>
                        </a:rPr>
                        <a:t>完税凭证</a:t>
                      </a:r>
                      <a:r>
                        <a:rPr lang="en-US" sz="1600" b="0">
                          <a:latin typeface="微软雅黑" panose="020B0503020204020204" charset="-122"/>
                          <a:ea typeface="微软雅黑" panose="020B0503020204020204" charset="-122"/>
                          <a:cs typeface="微软雅黑" panose="020B0503020204020204" charset="-122"/>
                        </a:rPr>
                        <a:t>的，由税务机关责令改正，处2 000元以上1万元以下的罚款；情节严重的，处1万元以上5万元以下的罚款；构成犯罪的，依法追究刑事责任</a:t>
                      </a:r>
                      <a:endParaRPr lang="en-US" altLang="en-US" sz="1600" b="0">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29" name="矩形"/>
          <p:cNvSpPr/>
          <p:nvPr/>
        </p:nvSpPr>
        <p:spPr>
          <a:xfrm>
            <a:off x="1416050" y="304800"/>
            <a:ext cx="7747635"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 税务管理相对人实施税收违法行为的法律责任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 name="组合 4"/>
          <p:cNvGrpSpPr/>
          <p:nvPr/>
        </p:nvGrpSpPr>
        <p:grpSpPr>
          <a:xfrm>
            <a:off x="1416050" y="1265555"/>
            <a:ext cx="7569200" cy="601980"/>
            <a:chOff x="2230" y="1993"/>
            <a:chExt cx="11920" cy="948"/>
          </a:xfrm>
        </p:grpSpPr>
        <p:sp>
          <p:nvSpPr>
            <p:cNvPr id="678" name="圆角矩形"/>
            <p:cNvSpPr/>
            <p:nvPr/>
          </p:nvSpPr>
          <p:spPr>
            <a:xfrm>
              <a:off x="2230" y="2004"/>
              <a:ext cx="11921"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679" name="流程图: 离页连接符"/>
            <p:cNvSpPr/>
            <p:nvPr/>
          </p:nvSpPr>
          <p:spPr>
            <a:xfrm>
              <a:off x="2702" y="1993"/>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680" name="矩形"/>
            <p:cNvSpPr/>
            <p:nvPr/>
          </p:nvSpPr>
          <p:spPr>
            <a:xfrm>
              <a:off x="4391" y="2060"/>
              <a:ext cx="9248" cy="822"/>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欠税、逃税、抗税、骗税的法律责任</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3" name="表格 2"/>
          <p:cNvGraphicFramePr/>
          <p:nvPr>
            <p:custDataLst>
              <p:tags r:id="rId2"/>
            </p:custDataLst>
          </p:nvPr>
        </p:nvGraphicFramePr>
        <p:xfrm>
          <a:off x="648970" y="2165350"/>
          <a:ext cx="10836910" cy="4214876"/>
        </p:xfrm>
        <a:graphic>
          <a:graphicData uri="http://schemas.openxmlformats.org/drawingml/2006/table">
            <a:tbl>
              <a:tblPr firstRow="1" bandRow="1">
                <a:tableStyleId>{5940675A-B579-460E-94D1-54222C63F5DA}</a:tableStyleId>
              </a:tblPr>
              <a:tblGrid>
                <a:gridCol w="1242060"/>
                <a:gridCol w="5173345"/>
                <a:gridCol w="4421505"/>
              </a:tblGrid>
              <a:tr h="365760">
                <a:tc>
                  <a:txBody>
                    <a:bodyPr/>
                    <a:lstStyle/>
                    <a:p>
                      <a:pPr marL="0" indent="0" algn="ctr" eaLnBrk="1" fontAlgn="auto" latinLnBrk="0" hangingPunct="1">
                        <a:lnSpc>
                          <a:spcPct val="130000"/>
                        </a:lnSpc>
                        <a:buNone/>
                      </a:pPr>
                      <a:r>
                        <a:rPr lang="en-US" sz="1600" b="0">
                          <a:latin typeface="微软雅黑" panose="020B0503020204020204" charset="-122"/>
                          <a:ea typeface="微软雅黑" panose="020B0503020204020204" charset="-122"/>
                          <a:cs typeface="方正细黑一_GBK" charset="0"/>
                        </a:rPr>
                        <a:t>违法行为</a:t>
                      </a:r>
                      <a:endParaRPr lang="en-US" altLang="en-US" sz="1600" b="0">
                        <a:latin typeface="微软雅黑" panose="020B0503020204020204" charset="-122"/>
                        <a:ea typeface="微软雅黑" panose="020B0503020204020204" charset="-122"/>
                        <a:cs typeface="方正细黑一_GBK" charset="0"/>
                      </a:endParaRPr>
                    </a:p>
                  </a:txBody>
                  <a:tcPr marL="68580" marR="68580" marT="0" marB="0">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30000"/>
                        </a:lnSpc>
                        <a:buNone/>
                      </a:pPr>
                      <a:r>
                        <a:rPr lang="en-US" sz="1600" b="0">
                          <a:latin typeface="微软雅黑" panose="020B0503020204020204" charset="-122"/>
                          <a:ea typeface="微软雅黑" panose="020B0503020204020204" charset="-122"/>
                          <a:cs typeface="方正细黑一_GBK" charset="0"/>
                        </a:rPr>
                        <a:t>表现形式</a:t>
                      </a:r>
                      <a:endParaRPr lang="en-US" altLang="en-US" sz="1600" b="0">
                        <a:latin typeface="微软雅黑" panose="020B0503020204020204" charset="-122"/>
                        <a:ea typeface="微软雅黑" panose="020B0503020204020204" charset="-122"/>
                        <a:cs typeface="方正细黑一_GBK" charset="0"/>
                      </a:endParaRPr>
                    </a:p>
                  </a:txBody>
                  <a:tcPr marL="68580" marR="68580" marT="0" marB="0">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eaLnBrk="1" fontAlgn="auto" latinLnBrk="0" hangingPunct="1">
                        <a:lnSpc>
                          <a:spcPct val="130000"/>
                        </a:lnSpc>
                        <a:buNone/>
                      </a:pPr>
                      <a:r>
                        <a:rPr lang="en-US" sz="1600" b="0">
                          <a:latin typeface="微软雅黑" panose="020B0503020204020204" charset="-122"/>
                          <a:ea typeface="微软雅黑" panose="020B0503020204020204" charset="-122"/>
                          <a:cs typeface="方正细黑一_GBK" charset="0"/>
                        </a:rPr>
                        <a:t>法律责任</a:t>
                      </a:r>
                      <a:endParaRPr lang="en-US" altLang="en-US" sz="1600" b="0">
                        <a:latin typeface="微软雅黑" panose="020B0503020204020204" charset="-122"/>
                        <a:ea typeface="微软雅黑" panose="020B0503020204020204" charset="-122"/>
                        <a:cs typeface="方正细黑一_GBK" charset="0"/>
                      </a:endParaRPr>
                    </a:p>
                  </a:txBody>
                  <a:tcPr marL="68580" marR="68580" marT="0" marB="0">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365760">
                <a:tc rowSpan="2">
                  <a:txBody>
                    <a:bodyPr/>
                    <a:lstStyle/>
                    <a:p>
                      <a:pPr marL="0" indent="0" algn="ctr" eaLnBrk="1" fontAlgn="auto" latinLnBrk="0" hangingPunct="1">
                        <a:lnSpc>
                          <a:spcPct val="130000"/>
                        </a:lnSpc>
                        <a:buNone/>
                      </a:pPr>
                      <a:r>
                        <a:rPr lang="en-US" sz="1600" b="0">
                          <a:latin typeface="微软雅黑" panose="020B0503020204020204" charset="-122"/>
                          <a:ea typeface="微软雅黑" panose="020B0503020204020204" charset="-122"/>
                          <a:cs typeface="宋体" panose="02010600030101010101" pitchFamily="2" charset="-122"/>
                        </a:rPr>
                        <a:t>欠税</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eaLnBrk="1" fontAlgn="auto" latinLnBrk="0" hangingPunct="1">
                        <a:lnSpc>
                          <a:spcPct val="130000"/>
                        </a:lnSpc>
                        <a:buNone/>
                      </a:pPr>
                      <a:r>
                        <a:rPr lang="en-US" sz="1600" b="0">
                          <a:latin typeface="微软雅黑" panose="020B0503020204020204" charset="-122"/>
                          <a:ea typeface="微软雅黑" panose="020B0503020204020204" charset="-122"/>
                          <a:cs typeface="宋体" panose="02010600030101010101" pitchFamily="2" charset="-122"/>
                        </a:rPr>
                        <a:t>手段：转移或者隐匿财产</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rowSpan="4">
                  <a:txBody>
                    <a:bodyPr/>
                    <a:lstStyle/>
                    <a:p>
                      <a:pPr marL="0" indent="0" algn="l" eaLnBrk="1" fontAlgn="auto" latinLnBrk="0" hangingPunct="1">
                        <a:lnSpc>
                          <a:spcPct val="130000"/>
                        </a:lnSpc>
                        <a:buNone/>
                      </a:pPr>
                      <a:r>
                        <a:rPr lang="en-US" sz="1600" b="0">
                          <a:latin typeface="微软雅黑" panose="020B0503020204020204" charset="-122"/>
                          <a:ea typeface="微软雅黑" panose="020B0503020204020204" charset="-122"/>
                          <a:cs typeface="微软雅黑" panose="020B0503020204020204" charset="-122"/>
                        </a:rPr>
                        <a:t>由税务机关追缴欠缴的税款、滞纳金，并处欠缴税款50%以上5倍以下的罚款；构成犯罪的，依法追究刑事责任</a:t>
                      </a:r>
                      <a:endParaRPr lang="en-US" altLang="en-US" sz="1600" b="0">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365760">
                <a:tc vMerge="1">
                  <a:tcPr>
                    <a:lnR w="12700" cap="flat" cmpd="sng">
                      <a:solidFill>
                        <a:srgbClr val="7F7F7F"/>
                      </a:solidFill>
                      <a:prstDash val="solid"/>
                      <a:headEnd type="none" w="med" len="med"/>
                      <a:tailEnd type="none" w="med" len="med"/>
                    </a:lnR>
                    <a:lnB w="12700" cap="flat" cmpd="sng">
                      <a:solidFill>
                        <a:srgbClr val="7F7F7F"/>
                      </a:solidFill>
                      <a:prstDash val="solid"/>
                      <a:headEnd type="none" w="med" len="med"/>
                      <a:tailEnd type="none" w="med" len="med"/>
                    </a:lnB>
                  </a:tcPr>
                </a:tc>
                <a:tc>
                  <a:txBody>
                    <a:bodyPr/>
                    <a:lstStyle/>
                    <a:p>
                      <a:pPr marL="0" indent="0" algn="l" eaLnBrk="1" fontAlgn="auto" latinLnBrk="0" hangingPunct="1">
                        <a:lnSpc>
                          <a:spcPct val="130000"/>
                        </a:lnSpc>
                        <a:buNone/>
                      </a:pPr>
                      <a:r>
                        <a:rPr lang="en-US" sz="1600" b="0">
                          <a:latin typeface="微软雅黑" panose="020B0503020204020204" charset="-122"/>
                          <a:ea typeface="微软雅黑" panose="020B0503020204020204" charset="-122"/>
                          <a:cs typeface="宋体" panose="02010600030101010101" pitchFamily="2" charset="-122"/>
                        </a:rPr>
                        <a:t>目的：妨碍税务机关追缴</a:t>
                      </a:r>
                      <a:r>
                        <a:rPr lang="en-US" sz="1600" b="0">
                          <a:solidFill>
                            <a:srgbClr val="E4007F"/>
                          </a:solidFill>
                          <a:latin typeface="微软雅黑" panose="020B0503020204020204" charset="-122"/>
                          <a:ea typeface="微软雅黑" panose="020B0503020204020204" charset="-122"/>
                          <a:cs typeface="宋体" panose="02010600030101010101" pitchFamily="2" charset="-122"/>
                        </a:rPr>
                        <a:t>欠缴的税款</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vMerge="1">
                  <a:tcPr>
                    <a:lnL w="12700" cap="flat" cmpd="sng">
                      <a:solidFill>
                        <a:srgbClr val="7F7F7F"/>
                      </a:solidFill>
                      <a:prstDash val="solid"/>
                      <a:headEnd type="none" w="med" len="med"/>
                      <a:tailEnd type="none" w="med" len="med"/>
                    </a:lnL>
                    <a:lnR cap="flat">
                      <a:noFill/>
                    </a:lnR>
                  </a:tcPr>
                </a:tc>
              </a:tr>
              <a:tr h="952500">
                <a:tc rowSpan="2">
                  <a:txBody>
                    <a:bodyPr/>
                    <a:lstStyle/>
                    <a:p>
                      <a:pPr marL="0" indent="0" algn="ctr" eaLnBrk="1" fontAlgn="auto" latinLnBrk="0" hangingPunct="1">
                        <a:lnSpc>
                          <a:spcPct val="130000"/>
                        </a:lnSpc>
                        <a:buNone/>
                      </a:pPr>
                      <a:r>
                        <a:rPr lang="en-US" sz="1600" b="0">
                          <a:latin typeface="微软雅黑" panose="020B0503020204020204" charset="-122"/>
                          <a:ea typeface="微软雅黑" panose="020B0503020204020204" charset="-122"/>
                          <a:cs typeface="宋体" panose="02010600030101010101" pitchFamily="2" charset="-122"/>
                        </a:rPr>
                        <a:t>逃税</a:t>
                      </a:r>
                      <a:r>
                        <a:rPr lang="en-US" sz="1600" b="0">
                          <a:latin typeface="微软雅黑" panose="020B0503020204020204" charset="-122"/>
                          <a:ea typeface="微软雅黑" panose="020B0503020204020204" charset="-122"/>
                          <a:cs typeface="楷体_GB2312" charset="0"/>
                        </a:rPr>
                        <a:t>（偷税）</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eaLnBrk="1" fontAlgn="auto" latinLnBrk="0" hangingPunct="1">
                        <a:lnSpc>
                          <a:spcPct val="130000"/>
                        </a:lnSpc>
                        <a:buNone/>
                      </a:pPr>
                      <a:r>
                        <a:rPr lang="en-US" sz="1600" b="0">
                          <a:latin typeface="微软雅黑" panose="020B0503020204020204" charset="-122"/>
                          <a:ea typeface="微软雅黑" panose="020B0503020204020204" charset="-122"/>
                          <a:cs typeface="微软雅黑" panose="020B0503020204020204" charset="-122"/>
                        </a:rPr>
                        <a:t>手段：① 伪造、变造、隐匿、擅自销毁账簿、记账凭证；② 在账簿上多列支出或者不列、少列收入；③ 经税务机关通知申报而拒不申报或者进行</a:t>
                      </a:r>
                      <a:r>
                        <a:rPr lang="en-US" sz="1600" b="0">
                          <a:solidFill>
                            <a:srgbClr val="E4007F"/>
                          </a:solidFill>
                          <a:latin typeface="微软雅黑" panose="020B0503020204020204" charset="-122"/>
                          <a:ea typeface="微软雅黑" panose="020B0503020204020204" charset="-122"/>
                          <a:cs typeface="微软雅黑" panose="020B0503020204020204" charset="-122"/>
                        </a:rPr>
                        <a:t>虚假</a:t>
                      </a:r>
                      <a:r>
                        <a:rPr lang="en-US" sz="1600" b="0">
                          <a:latin typeface="微软雅黑" panose="020B0503020204020204" charset="-122"/>
                          <a:ea typeface="微软雅黑" panose="020B0503020204020204" charset="-122"/>
                          <a:cs typeface="微软雅黑" panose="020B0503020204020204" charset="-122"/>
                        </a:rPr>
                        <a:t>的纳税申报</a:t>
                      </a:r>
                      <a:endParaRPr lang="en-US" altLang="en-US" sz="1600" b="0">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vMerge="1">
                  <a:tcPr>
                    <a:lnL w="12700" cap="flat" cmpd="sng">
                      <a:solidFill>
                        <a:srgbClr val="7F7F7F"/>
                      </a:solidFill>
                      <a:prstDash val="solid"/>
                      <a:headEnd type="none" w="med" len="med"/>
                      <a:tailEnd type="none" w="med" len="med"/>
                    </a:lnL>
                    <a:lnR cap="flat">
                      <a:noFill/>
                    </a:lnR>
                  </a:tcPr>
                </a:tc>
              </a:tr>
              <a:tr h="220980">
                <a:tc vMerge="1">
                  <a:tcPr>
                    <a:lnR w="12700" cap="flat" cmpd="sng">
                      <a:solidFill>
                        <a:srgbClr val="7F7F7F"/>
                      </a:solidFill>
                      <a:prstDash val="solid"/>
                      <a:headEnd type="none" w="med" len="med"/>
                      <a:tailEnd type="none" w="med" len="med"/>
                    </a:lnR>
                    <a:lnB w="12700" cap="flat" cmpd="sng">
                      <a:solidFill>
                        <a:srgbClr val="7F7F7F"/>
                      </a:solidFill>
                      <a:prstDash val="solid"/>
                      <a:headEnd type="none" w="med" len="med"/>
                      <a:tailEnd type="none" w="med" len="med"/>
                    </a:lnB>
                  </a:tcPr>
                </a:tc>
                <a:tc>
                  <a:txBody>
                    <a:bodyPr/>
                    <a:lstStyle/>
                    <a:p>
                      <a:pPr marL="0" indent="0" algn="l" eaLnBrk="1" fontAlgn="auto" latinLnBrk="0" hangingPunct="1">
                        <a:lnSpc>
                          <a:spcPct val="130000"/>
                        </a:lnSpc>
                        <a:buNone/>
                      </a:pPr>
                      <a:r>
                        <a:rPr lang="en-US" sz="1600" b="0">
                          <a:latin typeface="微软雅黑" panose="020B0503020204020204" charset="-122"/>
                          <a:ea typeface="微软雅黑" panose="020B0503020204020204" charset="-122"/>
                          <a:cs typeface="宋体" panose="02010600030101010101" pitchFamily="2" charset="-122"/>
                        </a:rPr>
                        <a:t>目的：</a:t>
                      </a:r>
                      <a:r>
                        <a:rPr lang="en-US" sz="1600" b="0">
                          <a:solidFill>
                            <a:srgbClr val="E4007F"/>
                          </a:solidFill>
                          <a:latin typeface="微软雅黑" panose="020B0503020204020204" charset="-122"/>
                          <a:ea typeface="微软雅黑" panose="020B0503020204020204" charset="-122"/>
                          <a:cs typeface="宋体" panose="02010600030101010101" pitchFamily="2" charset="-122"/>
                        </a:rPr>
                        <a:t>不缴</a:t>
                      </a:r>
                      <a:r>
                        <a:rPr lang="en-US" sz="1600" b="0">
                          <a:latin typeface="微软雅黑" panose="020B0503020204020204" charset="-122"/>
                          <a:ea typeface="微软雅黑" panose="020B0503020204020204" charset="-122"/>
                          <a:cs typeface="宋体" panose="02010600030101010101" pitchFamily="2" charset="-122"/>
                        </a:rPr>
                        <a:t>或者</a:t>
                      </a:r>
                      <a:r>
                        <a:rPr lang="en-US" sz="1600" b="0">
                          <a:solidFill>
                            <a:srgbClr val="E4007F"/>
                          </a:solidFill>
                          <a:latin typeface="微软雅黑" panose="020B0503020204020204" charset="-122"/>
                          <a:ea typeface="微软雅黑" panose="020B0503020204020204" charset="-122"/>
                          <a:cs typeface="宋体" panose="02010600030101010101" pitchFamily="2" charset="-122"/>
                        </a:rPr>
                        <a:t>少缴</a:t>
                      </a:r>
                      <a:r>
                        <a:rPr lang="en-US" sz="1600" b="0">
                          <a:latin typeface="微软雅黑" panose="020B0503020204020204" charset="-122"/>
                          <a:ea typeface="微软雅黑" panose="020B0503020204020204" charset="-122"/>
                          <a:cs typeface="宋体" panose="02010600030101010101" pitchFamily="2" charset="-122"/>
                        </a:rPr>
                        <a:t>应纳税款</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vMerge="1">
                  <a:tcPr>
                    <a:lnL w="12700" cap="flat" cmpd="sng">
                      <a:solidFill>
                        <a:srgbClr val="7F7F7F"/>
                      </a:solidFill>
                      <a:prstDash val="solid"/>
                      <a:headEnd type="none" w="med" len="med"/>
                      <a:tailEnd type="none" w="med" len="med"/>
                    </a:lnL>
                    <a:lnR cap="flat">
                      <a:noFill/>
                    </a:lnR>
                    <a:lnB w="12700" cap="flat" cmpd="sng">
                      <a:solidFill>
                        <a:srgbClr val="7F7F7F"/>
                      </a:solidFill>
                      <a:prstDash val="solid"/>
                      <a:headEnd type="none" w="med" len="med"/>
                      <a:tailEnd type="none" w="med" len="med"/>
                    </a:lnB>
                  </a:tcPr>
                </a:tc>
              </a:tr>
              <a:tr h="479425">
                <a:tc rowSpan="2">
                  <a:txBody>
                    <a:bodyPr/>
                    <a:lstStyle/>
                    <a:p>
                      <a:pPr marL="0" indent="0" algn="ctr" eaLnBrk="1" fontAlgn="auto" latinLnBrk="0" hangingPunct="1">
                        <a:lnSpc>
                          <a:spcPct val="130000"/>
                        </a:lnSpc>
                        <a:buNone/>
                      </a:pPr>
                      <a:r>
                        <a:rPr lang="en-US" sz="1600" b="0">
                          <a:latin typeface="微软雅黑" panose="020B0503020204020204" charset="-122"/>
                          <a:ea typeface="微软雅黑" panose="020B0503020204020204" charset="-122"/>
                          <a:cs typeface="宋体" panose="02010600030101010101" pitchFamily="2" charset="-122"/>
                        </a:rPr>
                        <a:t>抗税</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eaLnBrk="1" fontAlgn="auto" latinLnBrk="0" hangingPunct="1">
                        <a:lnSpc>
                          <a:spcPct val="130000"/>
                        </a:lnSpc>
                        <a:buNone/>
                      </a:pPr>
                      <a:r>
                        <a:rPr lang="en-US" sz="1600" b="0">
                          <a:latin typeface="微软雅黑" panose="020B0503020204020204" charset="-122"/>
                          <a:ea typeface="微软雅黑" panose="020B0503020204020204" charset="-122"/>
                          <a:cs typeface="宋体" panose="02010600030101010101" pitchFamily="2" charset="-122"/>
                        </a:rPr>
                        <a:t>手段：以</a:t>
                      </a:r>
                      <a:r>
                        <a:rPr lang="en-US" sz="1600" b="0">
                          <a:solidFill>
                            <a:srgbClr val="E4007F"/>
                          </a:solidFill>
                          <a:latin typeface="微软雅黑" panose="020B0503020204020204" charset="-122"/>
                          <a:ea typeface="微软雅黑" panose="020B0503020204020204" charset="-122"/>
                          <a:cs typeface="宋体" panose="02010600030101010101" pitchFamily="2" charset="-122"/>
                        </a:rPr>
                        <a:t>暴力、威胁</a:t>
                      </a:r>
                      <a:r>
                        <a:rPr lang="en-US" sz="1600" b="0">
                          <a:latin typeface="微软雅黑" panose="020B0503020204020204" charset="-122"/>
                          <a:ea typeface="微软雅黑" panose="020B0503020204020204" charset="-122"/>
                          <a:cs typeface="宋体" panose="02010600030101010101" pitchFamily="2" charset="-122"/>
                        </a:rPr>
                        <a:t>的方法</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rowSpan="2">
                  <a:txBody>
                    <a:bodyPr/>
                    <a:lstStyle/>
                    <a:p>
                      <a:pPr marL="0" indent="0" algn="l" eaLnBrk="1" fontAlgn="auto" latinLnBrk="0" hangingPunct="1">
                        <a:lnSpc>
                          <a:spcPct val="130000"/>
                        </a:lnSpc>
                        <a:buNone/>
                      </a:pPr>
                      <a:r>
                        <a:rPr lang="en-US" sz="1600" b="0">
                          <a:latin typeface="微软雅黑" panose="020B0503020204020204" charset="-122"/>
                          <a:ea typeface="微软雅黑" panose="020B0503020204020204" charset="-122"/>
                          <a:cs typeface="微软雅黑" panose="020B0503020204020204" charset="-122"/>
                        </a:rPr>
                        <a:t>由税务机关追缴其拒缴的税款、滞纳金，并处拒缴税款1倍以上5倍以下的罚款；构成犯罪的，依法追究刑事责任</a:t>
                      </a:r>
                      <a:endParaRPr lang="en-US" altLang="en-US" sz="1600" b="0">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446405">
                <a:tc vMerge="1">
                  <a:tcPr>
                    <a:lnR w="12700" cap="flat" cmpd="sng">
                      <a:solidFill>
                        <a:srgbClr val="7F7F7F"/>
                      </a:solidFill>
                      <a:prstDash val="solid"/>
                      <a:headEnd type="none" w="med" len="med"/>
                      <a:tailEnd type="none" w="med" len="med"/>
                    </a:lnR>
                    <a:lnB w="12700" cap="flat" cmpd="sng">
                      <a:solidFill>
                        <a:srgbClr val="7F7F7F"/>
                      </a:solidFill>
                      <a:prstDash val="solid"/>
                      <a:headEnd type="none" w="med" len="med"/>
                      <a:tailEnd type="none" w="med" len="med"/>
                    </a:lnB>
                  </a:tcPr>
                </a:tc>
                <a:tc>
                  <a:txBody>
                    <a:bodyPr/>
                    <a:lstStyle/>
                    <a:p>
                      <a:pPr marL="0" indent="0" algn="l" eaLnBrk="1" fontAlgn="auto" latinLnBrk="0" hangingPunct="1">
                        <a:lnSpc>
                          <a:spcPct val="130000"/>
                        </a:lnSpc>
                        <a:buNone/>
                      </a:pPr>
                      <a:r>
                        <a:rPr lang="en-US" sz="1600" b="0">
                          <a:latin typeface="微软雅黑" panose="020B0503020204020204" charset="-122"/>
                          <a:ea typeface="微软雅黑" panose="020B0503020204020204" charset="-122"/>
                          <a:cs typeface="宋体" panose="02010600030101010101" pitchFamily="2" charset="-122"/>
                        </a:rPr>
                        <a:t>目的：</a:t>
                      </a:r>
                      <a:r>
                        <a:rPr lang="en-US" sz="1600" b="0">
                          <a:solidFill>
                            <a:srgbClr val="E4007F"/>
                          </a:solidFill>
                          <a:latin typeface="微软雅黑" panose="020B0503020204020204" charset="-122"/>
                          <a:ea typeface="微软雅黑" panose="020B0503020204020204" charset="-122"/>
                          <a:cs typeface="宋体" panose="02010600030101010101" pitchFamily="2" charset="-122"/>
                        </a:rPr>
                        <a:t>拒不缴纳税款</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vMerge="1">
                  <a:tcPr>
                    <a:lnL w="12700" cap="flat" cmpd="sng">
                      <a:solidFill>
                        <a:srgbClr val="7F7F7F"/>
                      </a:solidFill>
                      <a:prstDash val="solid"/>
                      <a:headEnd type="none" w="med" len="med"/>
                      <a:tailEnd type="none" w="med" len="med"/>
                    </a:lnL>
                    <a:lnR cap="flat">
                      <a:noFill/>
                    </a:lnR>
                    <a:lnB w="12700" cap="flat" cmpd="sng">
                      <a:solidFill>
                        <a:srgbClr val="7F7F7F"/>
                      </a:solidFill>
                      <a:prstDash val="solid"/>
                      <a:headEnd type="none" w="med" len="med"/>
                      <a:tailEnd type="none" w="med" len="med"/>
                    </a:lnB>
                  </a:tcPr>
                </a:tc>
              </a:tr>
              <a:tr h="439420">
                <a:tc rowSpan="2">
                  <a:txBody>
                    <a:bodyPr/>
                    <a:lstStyle/>
                    <a:p>
                      <a:pPr marL="0" indent="0" algn="ctr" eaLnBrk="1" fontAlgn="auto" latinLnBrk="0" hangingPunct="1">
                        <a:lnSpc>
                          <a:spcPct val="130000"/>
                        </a:lnSpc>
                        <a:buNone/>
                      </a:pPr>
                      <a:r>
                        <a:rPr lang="en-US" sz="1600" b="0">
                          <a:latin typeface="微软雅黑" panose="020B0503020204020204" charset="-122"/>
                          <a:ea typeface="微软雅黑" panose="020B0503020204020204" charset="-122"/>
                          <a:cs typeface="宋体" panose="02010600030101010101" pitchFamily="2" charset="-122"/>
                        </a:rPr>
                        <a:t>骗税</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eaLnBrk="1" fontAlgn="auto" latinLnBrk="0" hangingPunct="1">
                        <a:lnSpc>
                          <a:spcPct val="130000"/>
                        </a:lnSpc>
                        <a:buNone/>
                      </a:pPr>
                      <a:r>
                        <a:rPr lang="en-US" sz="1600" b="0">
                          <a:latin typeface="微软雅黑" panose="020B0503020204020204" charset="-122"/>
                          <a:ea typeface="微软雅黑" panose="020B0503020204020204" charset="-122"/>
                          <a:cs typeface="宋体" panose="02010600030101010101" pitchFamily="2" charset="-122"/>
                        </a:rPr>
                        <a:t>手段：假报出口或者其他欺骗手段</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rowSpan="2">
                  <a:txBody>
                    <a:bodyPr/>
                    <a:lstStyle/>
                    <a:p>
                      <a:pPr marL="0" indent="0" algn="l" eaLnBrk="1" fontAlgn="auto" latinLnBrk="0" hangingPunct="1">
                        <a:lnSpc>
                          <a:spcPct val="130000"/>
                        </a:lnSpc>
                        <a:buNone/>
                      </a:pPr>
                      <a:r>
                        <a:rPr lang="en-US" sz="1600" b="0">
                          <a:latin typeface="微软雅黑" panose="020B0503020204020204" charset="-122"/>
                          <a:ea typeface="微软雅黑" panose="020B0503020204020204" charset="-122"/>
                          <a:cs typeface="微软雅黑" panose="020B0503020204020204" charset="-122"/>
                        </a:rPr>
                        <a:t>由税务机关追缴其骗取的退税款，并处骗取税款1倍以上5倍以下的罚款；构成犯罪的，依法追究刑事责任</a:t>
                      </a:r>
                      <a:endParaRPr lang="en-US" altLang="en-US" sz="1600" b="0">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513715">
                <a:tc vMerge="1">
                  <a:tcPr>
                    <a:lnR w="12700" cap="flat" cmpd="sng">
                      <a:solidFill>
                        <a:srgbClr val="7F7F7F"/>
                      </a:solidFill>
                      <a:prstDash val="solid"/>
                      <a:headEnd type="none" w="med" len="med"/>
                      <a:tailEnd type="none" w="med" len="med"/>
                    </a:lnR>
                    <a:lnB w="12700" cap="flat" cmpd="sng">
                      <a:solidFill>
                        <a:srgbClr val="7F7F7F"/>
                      </a:solidFill>
                      <a:prstDash val="solid"/>
                      <a:headEnd type="none" w="med" len="med"/>
                      <a:tailEnd type="none" w="med" len="med"/>
                    </a:lnB>
                  </a:tcPr>
                </a:tc>
                <a:tc>
                  <a:txBody>
                    <a:bodyPr/>
                    <a:lstStyle/>
                    <a:p>
                      <a:pPr marL="0" indent="0" algn="l" eaLnBrk="1" fontAlgn="auto" latinLnBrk="0" hangingPunct="1">
                        <a:lnSpc>
                          <a:spcPct val="130000"/>
                        </a:lnSpc>
                        <a:buNone/>
                      </a:pPr>
                      <a:r>
                        <a:rPr lang="en-US" sz="1600" b="0">
                          <a:latin typeface="微软雅黑" panose="020B0503020204020204" charset="-122"/>
                          <a:ea typeface="微软雅黑" panose="020B0503020204020204" charset="-122"/>
                          <a:cs typeface="宋体" panose="02010600030101010101" pitchFamily="2" charset="-122"/>
                        </a:rPr>
                        <a:t>目的：</a:t>
                      </a:r>
                      <a:r>
                        <a:rPr lang="en-US" sz="1600" b="0">
                          <a:solidFill>
                            <a:srgbClr val="E4007F"/>
                          </a:solidFill>
                          <a:latin typeface="微软雅黑" panose="020B0503020204020204" charset="-122"/>
                          <a:ea typeface="微软雅黑" panose="020B0503020204020204" charset="-122"/>
                          <a:cs typeface="宋体" panose="02010600030101010101" pitchFamily="2" charset="-122"/>
                        </a:rPr>
                        <a:t>骗取国家出口退税款</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vMerge="1">
                  <a:tcPr>
                    <a:lnL w="12700" cap="flat" cmpd="sng">
                      <a:solidFill>
                        <a:srgbClr val="7F7F7F"/>
                      </a:solidFill>
                      <a:prstDash val="solid"/>
                      <a:headEnd type="none" w="med" len="med"/>
                      <a:tailEnd type="none" w="med" len="med"/>
                    </a:lnL>
                    <a:lnR cap="flat">
                      <a:noFill/>
                    </a:lnR>
                    <a:lnB w="12700" cap="flat" cmpd="sng">
                      <a:solidFill>
                        <a:srgbClr val="7F7F7F"/>
                      </a:solidFill>
                      <a:prstDash val="solid"/>
                      <a:headEnd type="none" w="med" len="med"/>
                      <a:tailEnd type="none" w="med" len="med"/>
                    </a:lnB>
                  </a:tcPr>
                </a:tc>
              </a:tr>
            </a:tbl>
          </a:graphicData>
        </a:graphic>
      </p:graphicFrame>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29" name="矩形"/>
          <p:cNvSpPr/>
          <p:nvPr/>
        </p:nvSpPr>
        <p:spPr>
          <a:xfrm>
            <a:off x="1416050" y="304800"/>
            <a:ext cx="7747635"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 税务管理相对人实施税收违法行为的法律责任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7" name="组合 6"/>
          <p:cNvGrpSpPr/>
          <p:nvPr/>
        </p:nvGrpSpPr>
        <p:grpSpPr>
          <a:xfrm>
            <a:off x="1666240" y="1248410"/>
            <a:ext cx="5317490" cy="533400"/>
            <a:chOff x="2624" y="1966"/>
            <a:chExt cx="8374" cy="840"/>
          </a:xfrm>
        </p:grpSpPr>
        <p:sp>
          <p:nvSpPr>
            <p:cNvPr id="691" name="矩形"/>
            <p:cNvSpPr/>
            <p:nvPr/>
          </p:nvSpPr>
          <p:spPr>
            <a:xfrm>
              <a:off x="2797" y="1966"/>
              <a:ext cx="8185" cy="841"/>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偷税的含义、骗税的法律责任</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692" name="剪去对角的矩形"/>
            <p:cNvSpPr/>
            <p:nvPr/>
          </p:nvSpPr>
          <p:spPr>
            <a:xfrm>
              <a:off x="2624" y="1972"/>
              <a:ext cx="8374" cy="828"/>
            </a:xfrm>
            <a:prstGeom prst="snip2DiagRect">
              <a:avLst>
                <a:gd name="adj1" fmla="val 0"/>
                <a:gd name="adj2" fmla="val 14875"/>
              </a:avLst>
            </a:prstGeom>
            <a:noFill/>
            <a:ln w="25400" cap="flat" cmpd="sng">
              <a:solidFill>
                <a:srgbClr val="4BACC6"/>
              </a:solidFill>
              <a:prstDash val="solid"/>
              <a:round/>
            </a:ln>
          </p:spPr>
          <p:txBody>
            <a:bodyPr rtlCol="0" anchor="ctr"/>
            <a:lstStyle/>
            <a:p>
              <a:pPr algn="ctr"/>
            </a:p>
          </p:txBody>
        </p:sp>
      </p:grpSp>
      <p:sp>
        <p:nvSpPr>
          <p:cNvPr id="2" name="文本框 1"/>
          <p:cNvSpPr txBox="1"/>
          <p:nvPr/>
        </p:nvSpPr>
        <p:spPr>
          <a:xfrm>
            <a:off x="643255" y="1886585"/>
            <a:ext cx="11151870" cy="2168525"/>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【例题1</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单选</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根据税收征收管理法律制度的规定，纳税人发生的下列行为中，属于偷税的是（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A．以暴力、威胁方法，拒不缴纳税款的</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B．在账簿上多列支出、少列收入，少缴应纳税款的</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C．未按照规定的期限办理纳税申报和报送纳税资料的</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D．假报出口，骗取国家出口退税款的</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643255" y="3884930"/>
            <a:ext cx="10049510" cy="506730"/>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【解析】选项A属于抗税；选项C属于违反税务管理基本规定的行为；选项D属于骗税。【答案】B</a:t>
            </a:r>
            <a:endParaRPr lang="zh-CN" altLang="en-US">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643255" y="4446905"/>
            <a:ext cx="11026775" cy="1337945"/>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【例题2</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单选</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根据税收征收管理法律制度的规定，纳税人有骗税行为，由税务机关追缴其骗取的退税款，并处骗取税款一定倍数的罚款，该倍数为（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A．5倍以上10倍以下	B．1倍以上5倍以下　　　　C．10倍	D．10倍以上15倍以下</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643255" y="5747385"/>
            <a:ext cx="135509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【答案】B</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p:tgtEl>
                                          <p:spTgt spid="6"/>
                                        </p:tgtEl>
                                        <p:attrNameLst>
                                          <p:attrName>ppt_y</p:attrName>
                                        </p:attrNameLst>
                                      </p:cBhvr>
                                      <p:tavLst>
                                        <p:tav tm="0">
                                          <p:val>
                                            <p:strVal val="#ppt_y+#ppt_h*1.125000"/>
                                          </p:val>
                                        </p:tav>
                                        <p:tav tm="100000">
                                          <p:val>
                                            <p:strVal val="#ppt_y"/>
                                          </p:val>
                                        </p:tav>
                                      </p:tavLst>
                                    </p:anim>
                                    <p:animEffect transition="in" filter="wipe(up)">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5" grpId="0"/>
      <p:bldP spid="5" grpId="1"/>
      <p:bldP spid="6" grpId="0"/>
      <p:bldP spid="6" grpId="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29" name="矩形"/>
          <p:cNvSpPr/>
          <p:nvPr/>
        </p:nvSpPr>
        <p:spPr>
          <a:xfrm>
            <a:off x="1416050" y="304800"/>
            <a:ext cx="7747635"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 税务管理相对人实施税收违法行为的法律责任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 name="文本框 1"/>
          <p:cNvSpPr txBox="1"/>
          <p:nvPr/>
        </p:nvSpPr>
        <p:spPr>
          <a:xfrm>
            <a:off x="1013460" y="1639570"/>
            <a:ext cx="10354310" cy="2168525"/>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【拓展</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多选</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根据税收征收管理法律制度的规定，纳税人的下列行为中，属于偷税的有（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A．采取转移或隐匿财产的手段，妨碍税务机关追缴欠缴税款</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B．伪造账簿，不缴应纳税款</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C．进行虚假纳税申报，少缴应纳税款</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D．按照规定应设置账簿而未设置的</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942975" y="3810635"/>
            <a:ext cx="7901305" cy="922020"/>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【解析】选项A属于欠税行为；选项D属于由税务机关核定应纳税额的情形。</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【答案】BC</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29" name="矩形"/>
          <p:cNvSpPr/>
          <p:nvPr/>
        </p:nvSpPr>
        <p:spPr>
          <a:xfrm>
            <a:off x="1416050" y="304800"/>
            <a:ext cx="7747635"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 税务管理相对人实施税收违法行为的法律责任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3" name="组合 2"/>
          <p:cNvGrpSpPr/>
          <p:nvPr/>
        </p:nvGrpSpPr>
        <p:grpSpPr>
          <a:xfrm>
            <a:off x="1068705" y="1186180"/>
            <a:ext cx="6817360" cy="601980"/>
            <a:chOff x="1683" y="1868"/>
            <a:chExt cx="10736" cy="948"/>
          </a:xfrm>
        </p:grpSpPr>
        <p:sp>
          <p:nvSpPr>
            <p:cNvPr id="700" name="圆角矩形"/>
            <p:cNvSpPr/>
            <p:nvPr/>
          </p:nvSpPr>
          <p:spPr>
            <a:xfrm>
              <a:off x="1683" y="1879"/>
              <a:ext cx="10737"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701" name="流程图: 离页连接符"/>
            <p:cNvSpPr/>
            <p:nvPr/>
          </p:nvSpPr>
          <p:spPr>
            <a:xfrm>
              <a:off x="2155" y="1868"/>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702" name="矩形"/>
            <p:cNvSpPr/>
            <p:nvPr/>
          </p:nvSpPr>
          <p:spPr>
            <a:xfrm>
              <a:off x="3844" y="1935"/>
              <a:ext cx="8128" cy="822"/>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重大税收违法失信案件信息公布</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2" name="文本框 1"/>
          <p:cNvSpPr txBox="1"/>
          <p:nvPr/>
        </p:nvSpPr>
        <p:spPr>
          <a:xfrm>
            <a:off x="443229" y="1866265"/>
            <a:ext cx="11663045" cy="4767580"/>
          </a:xfrm>
          <a:prstGeom prst="rect">
            <a:avLst/>
          </a:prstGeom>
          <a:noFill/>
          <a:ln w="9525">
            <a:noFill/>
          </a:ln>
        </p:spPr>
        <p:txBody>
          <a:bodyPr wrap="square">
            <a:spAutoFit/>
          </a:bodyPr>
          <a:lstStyle/>
          <a:p>
            <a:pPr indent="254000">
              <a:lnSpc>
                <a:spcPct val="130000"/>
              </a:lnSpc>
              <a:spcBef>
                <a:spcPts val="0"/>
              </a:spcBef>
              <a:spcAft>
                <a:spcPts val="0"/>
              </a:spcAft>
            </a:pPr>
            <a:r>
              <a:rPr lang="zh-CN" b="0" dirty="0">
                <a:latin typeface="微软雅黑" panose="020B0503020204020204" charset="-122"/>
                <a:ea typeface="微软雅黑" panose="020B0503020204020204" charset="-122"/>
                <a:cs typeface="微软雅黑" panose="020B0503020204020204" charset="-122"/>
              </a:rPr>
              <a:t>“重大税收违法失信案件”是指符合下列标准之一的案件：</a:t>
            </a:r>
            <a:endParaRPr lang="zh-CN" b="0" dirty="0">
              <a:latin typeface="微软雅黑" panose="020B0503020204020204" charset="-122"/>
              <a:ea typeface="微软雅黑" panose="020B0503020204020204" charset="-122"/>
              <a:cs typeface="微软雅黑" panose="020B0503020204020204" charset="-122"/>
            </a:endParaRPr>
          </a:p>
          <a:p>
            <a:pPr indent="254000">
              <a:lnSpc>
                <a:spcPct val="130000"/>
              </a:lnSpc>
              <a:spcBef>
                <a:spcPts val="0"/>
              </a:spcBef>
              <a:spcAft>
                <a:spcPts val="0"/>
              </a:spcAft>
            </a:pPr>
            <a:r>
              <a:rPr lang="zh-CN" b="0" dirty="0">
                <a:latin typeface="微软雅黑" panose="020B0503020204020204" charset="-122"/>
                <a:ea typeface="微软雅黑" panose="020B0503020204020204" charset="-122"/>
                <a:cs typeface="微软雅黑" panose="020B0503020204020204" charset="-122"/>
              </a:rPr>
              <a:t>（</a:t>
            </a:r>
            <a:r>
              <a:rPr lang="en-US" b="0" dirty="0">
                <a:latin typeface="微软雅黑" panose="020B0503020204020204" charset="-122"/>
                <a:ea typeface="微软雅黑" panose="020B0503020204020204" charset="-122"/>
                <a:cs typeface="微软雅黑" panose="020B0503020204020204" charset="-122"/>
              </a:rPr>
              <a:t>1</a:t>
            </a:r>
            <a:r>
              <a:rPr lang="zh-CN" b="0" dirty="0">
                <a:latin typeface="微软雅黑" panose="020B0503020204020204" charset="-122"/>
                <a:ea typeface="微软雅黑" panose="020B0503020204020204" charset="-122"/>
                <a:cs typeface="微软雅黑" panose="020B0503020204020204" charset="-122"/>
              </a:rPr>
              <a:t>）纳税人伪造、变造、隐匿、擅自销毁账簿、记账凭证，或者在账簿上多列支出或者不列、少列收入，或者经税务机关通知申报而拒不申报或者进行虚假的纳税申报，不缴或者少缴应纳税款</a:t>
            </a:r>
            <a:r>
              <a:rPr lang="en-US" b="0" dirty="0">
                <a:latin typeface="微软雅黑" panose="020B0503020204020204" charset="-122"/>
                <a:ea typeface="微软雅黑" panose="020B0503020204020204" charset="-122"/>
                <a:cs typeface="微软雅黑" panose="020B0503020204020204" charset="-122"/>
              </a:rPr>
              <a:t>100</a:t>
            </a:r>
            <a:r>
              <a:rPr lang="zh-CN" b="0" dirty="0">
                <a:latin typeface="微软雅黑" panose="020B0503020204020204" charset="-122"/>
                <a:ea typeface="微软雅黑" panose="020B0503020204020204" charset="-122"/>
                <a:cs typeface="微软雅黑" panose="020B0503020204020204" charset="-122"/>
              </a:rPr>
              <a:t>万元以上，且任一年度不缴或者少缴应纳税款占当年各税种应纳税总额</a:t>
            </a:r>
            <a:r>
              <a:rPr lang="en-US" b="0" dirty="0">
                <a:latin typeface="微软雅黑" panose="020B0503020204020204" charset="-122"/>
                <a:ea typeface="微软雅黑" panose="020B0503020204020204" charset="-122"/>
                <a:cs typeface="微软雅黑" panose="020B0503020204020204" charset="-122"/>
              </a:rPr>
              <a:t>10%</a:t>
            </a:r>
            <a:r>
              <a:rPr lang="zh-CN" b="0" dirty="0">
                <a:latin typeface="微软雅黑" panose="020B0503020204020204" charset="-122"/>
                <a:ea typeface="微软雅黑" panose="020B0503020204020204" charset="-122"/>
                <a:cs typeface="微软雅黑" panose="020B0503020204020204" charset="-122"/>
              </a:rPr>
              <a:t>以上的。</a:t>
            </a:r>
            <a:endParaRPr lang="zh-CN" b="0" dirty="0">
              <a:latin typeface="微软雅黑" panose="020B0503020204020204" charset="-122"/>
              <a:ea typeface="微软雅黑" panose="020B0503020204020204" charset="-122"/>
              <a:cs typeface="微软雅黑" panose="020B0503020204020204" charset="-122"/>
            </a:endParaRPr>
          </a:p>
          <a:p>
            <a:pPr indent="254000">
              <a:lnSpc>
                <a:spcPct val="130000"/>
              </a:lnSpc>
              <a:spcBef>
                <a:spcPts val="0"/>
              </a:spcBef>
              <a:spcAft>
                <a:spcPts val="0"/>
              </a:spcAft>
            </a:pPr>
            <a:r>
              <a:rPr lang="zh-CN" b="0" dirty="0">
                <a:latin typeface="微软雅黑" panose="020B0503020204020204" charset="-122"/>
                <a:ea typeface="微软雅黑" panose="020B0503020204020204" charset="-122"/>
                <a:cs typeface="微软雅黑" panose="020B0503020204020204" charset="-122"/>
              </a:rPr>
              <a:t>（</a:t>
            </a:r>
            <a:r>
              <a:rPr lang="en-US" b="0" dirty="0">
                <a:latin typeface="微软雅黑" panose="020B0503020204020204" charset="-122"/>
                <a:ea typeface="微软雅黑" panose="020B0503020204020204" charset="-122"/>
                <a:cs typeface="微软雅黑" panose="020B0503020204020204" charset="-122"/>
              </a:rPr>
              <a:t>2</a:t>
            </a:r>
            <a:r>
              <a:rPr lang="zh-CN" b="0" dirty="0">
                <a:latin typeface="微软雅黑" panose="020B0503020204020204" charset="-122"/>
                <a:ea typeface="微软雅黑" panose="020B0503020204020204" charset="-122"/>
                <a:cs typeface="微软雅黑" panose="020B0503020204020204" charset="-122"/>
              </a:rPr>
              <a:t>）纳税人欠缴应纳税款，采取转移或者隐匿财产的手段，妨碍税务机关追缴欠缴的税款，欠缴税款金额</a:t>
            </a:r>
            <a:r>
              <a:rPr lang="en-US" b="0" dirty="0">
                <a:latin typeface="微软雅黑" panose="020B0503020204020204" charset="-122"/>
                <a:ea typeface="微软雅黑" panose="020B0503020204020204" charset="-122"/>
                <a:cs typeface="微软雅黑" panose="020B0503020204020204" charset="-122"/>
              </a:rPr>
              <a:t>10</a:t>
            </a:r>
            <a:r>
              <a:rPr lang="zh-CN" b="0" dirty="0">
                <a:latin typeface="微软雅黑" panose="020B0503020204020204" charset="-122"/>
                <a:ea typeface="微软雅黑" panose="020B0503020204020204" charset="-122"/>
                <a:cs typeface="微软雅黑" panose="020B0503020204020204" charset="-122"/>
              </a:rPr>
              <a:t>万元以上的。</a:t>
            </a:r>
            <a:endParaRPr lang="zh-CN" b="0" dirty="0">
              <a:latin typeface="微软雅黑" panose="020B0503020204020204" charset="-122"/>
              <a:ea typeface="微软雅黑" panose="020B0503020204020204" charset="-122"/>
              <a:cs typeface="微软雅黑" panose="020B0503020204020204" charset="-122"/>
            </a:endParaRPr>
          </a:p>
          <a:p>
            <a:pPr indent="254000">
              <a:lnSpc>
                <a:spcPct val="130000"/>
              </a:lnSpc>
              <a:spcBef>
                <a:spcPts val="0"/>
              </a:spcBef>
              <a:spcAft>
                <a:spcPts val="0"/>
              </a:spcAft>
            </a:pPr>
            <a:r>
              <a:rPr lang="zh-CN" b="0" dirty="0">
                <a:latin typeface="微软雅黑" panose="020B0503020204020204" charset="-122"/>
                <a:ea typeface="微软雅黑" panose="020B0503020204020204" charset="-122"/>
                <a:cs typeface="微软雅黑" panose="020B0503020204020204" charset="-122"/>
              </a:rPr>
              <a:t>（</a:t>
            </a:r>
            <a:r>
              <a:rPr lang="en-US" b="0" dirty="0">
                <a:latin typeface="微软雅黑" panose="020B0503020204020204" charset="-122"/>
                <a:ea typeface="微软雅黑" panose="020B0503020204020204" charset="-122"/>
                <a:cs typeface="微软雅黑" panose="020B0503020204020204" charset="-122"/>
              </a:rPr>
              <a:t>3</a:t>
            </a:r>
            <a:r>
              <a:rPr lang="zh-CN" b="0" dirty="0">
                <a:latin typeface="微软雅黑" panose="020B0503020204020204" charset="-122"/>
                <a:ea typeface="微软雅黑" panose="020B0503020204020204" charset="-122"/>
                <a:cs typeface="微软雅黑" panose="020B0503020204020204" charset="-122"/>
              </a:rPr>
              <a:t>）骗取国家出口退税款的。</a:t>
            </a:r>
            <a:endParaRPr lang="zh-CN" b="0" dirty="0">
              <a:latin typeface="微软雅黑" panose="020B0503020204020204" charset="-122"/>
              <a:ea typeface="微软雅黑" panose="020B0503020204020204" charset="-122"/>
              <a:cs typeface="微软雅黑" panose="020B0503020204020204" charset="-122"/>
            </a:endParaRPr>
          </a:p>
          <a:p>
            <a:pPr indent="254000">
              <a:lnSpc>
                <a:spcPct val="130000"/>
              </a:lnSpc>
              <a:spcBef>
                <a:spcPts val="0"/>
              </a:spcBef>
              <a:spcAft>
                <a:spcPts val="0"/>
              </a:spcAft>
            </a:pPr>
            <a:r>
              <a:rPr lang="zh-CN" b="0" dirty="0">
                <a:latin typeface="微软雅黑" panose="020B0503020204020204" charset="-122"/>
                <a:ea typeface="微软雅黑" panose="020B0503020204020204" charset="-122"/>
                <a:cs typeface="微软雅黑" panose="020B0503020204020204" charset="-122"/>
              </a:rPr>
              <a:t>（</a:t>
            </a:r>
            <a:r>
              <a:rPr lang="en-US" b="0" dirty="0">
                <a:latin typeface="微软雅黑" panose="020B0503020204020204" charset="-122"/>
                <a:ea typeface="微软雅黑" panose="020B0503020204020204" charset="-122"/>
                <a:cs typeface="微软雅黑" panose="020B0503020204020204" charset="-122"/>
              </a:rPr>
              <a:t>4</a:t>
            </a:r>
            <a:r>
              <a:rPr lang="zh-CN" b="0" dirty="0">
                <a:latin typeface="微软雅黑" panose="020B0503020204020204" charset="-122"/>
                <a:ea typeface="微软雅黑" panose="020B0503020204020204" charset="-122"/>
                <a:cs typeface="微软雅黑" panose="020B0503020204020204" charset="-122"/>
              </a:rPr>
              <a:t>）以暴力、威胁方法拒不缴纳税款的。</a:t>
            </a:r>
            <a:endParaRPr lang="zh-CN" b="0" dirty="0">
              <a:latin typeface="微软雅黑" panose="020B0503020204020204" charset="-122"/>
              <a:ea typeface="微软雅黑" panose="020B0503020204020204" charset="-122"/>
              <a:cs typeface="微软雅黑" panose="020B0503020204020204" charset="-122"/>
            </a:endParaRPr>
          </a:p>
          <a:p>
            <a:pPr indent="254000">
              <a:lnSpc>
                <a:spcPct val="130000"/>
              </a:lnSpc>
              <a:spcBef>
                <a:spcPts val="0"/>
              </a:spcBef>
              <a:spcAft>
                <a:spcPts val="0"/>
              </a:spcAft>
            </a:pPr>
            <a:r>
              <a:rPr lang="zh-CN" b="0" dirty="0">
                <a:latin typeface="微软雅黑" panose="020B0503020204020204" charset="-122"/>
                <a:ea typeface="微软雅黑" panose="020B0503020204020204" charset="-122"/>
                <a:cs typeface="微软雅黑" panose="020B0503020204020204" charset="-122"/>
              </a:rPr>
              <a:t>（</a:t>
            </a:r>
            <a:r>
              <a:rPr lang="en-US" b="0" dirty="0">
                <a:latin typeface="微软雅黑" panose="020B0503020204020204" charset="-122"/>
                <a:ea typeface="微软雅黑" panose="020B0503020204020204" charset="-122"/>
                <a:cs typeface="微软雅黑" panose="020B0503020204020204" charset="-122"/>
              </a:rPr>
              <a:t>5</a:t>
            </a:r>
            <a:r>
              <a:rPr lang="zh-CN" b="0" dirty="0">
                <a:latin typeface="微软雅黑" panose="020B0503020204020204" charset="-122"/>
                <a:ea typeface="微软雅黑" panose="020B0503020204020204" charset="-122"/>
                <a:cs typeface="微软雅黑" panose="020B0503020204020204" charset="-122"/>
              </a:rPr>
              <a:t>）虚开增值税专用发票或者虚开用于骗取出口退税、抵扣税款的其他发票的。</a:t>
            </a:r>
            <a:endParaRPr lang="zh-CN" b="0" dirty="0">
              <a:latin typeface="微软雅黑" panose="020B0503020204020204" charset="-122"/>
              <a:ea typeface="微软雅黑" panose="020B0503020204020204" charset="-122"/>
              <a:cs typeface="微软雅黑" panose="020B0503020204020204" charset="-122"/>
            </a:endParaRPr>
          </a:p>
          <a:p>
            <a:pPr indent="254000">
              <a:lnSpc>
                <a:spcPct val="130000"/>
              </a:lnSpc>
              <a:spcBef>
                <a:spcPts val="0"/>
              </a:spcBef>
              <a:spcAft>
                <a:spcPts val="0"/>
              </a:spcAft>
            </a:pPr>
            <a:r>
              <a:rPr lang="zh-CN" b="0" dirty="0">
                <a:latin typeface="微软雅黑" panose="020B0503020204020204" charset="-122"/>
                <a:ea typeface="微软雅黑" panose="020B0503020204020204" charset="-122"/>
                <a:cs typeface="微软雅黑" panose="020B0503020204020204" charset="-122"/>
              </a:rPr>
              <a:t>（</a:t>
            </a:r>
            <a:r>
              <a:rPr lang="en-US" b="0" dirty="0">
                <a:latin typeface="微软雅黑" panose="020B0503020204020204" charset="-122"/>
                <a:ea typeface="微软雅黑" panose="020B0503020204020204" charset="-122"/>
                <a:cs typeface="微软雅黑" panose="020B0503020204020204" charset="-122"/>
              </a:rPr>
              <a:t>6</a:t>
            </a:r>
            <a:r>
              <a:rPr lang="zh-CN" b="0" dirty="0">
                <a:latin typeface="微软雅黑" panose="020B0503020204020204" charset="-122"/>
                <a:ea typeface="微软雅黑" panose="020B0503020204020204" charset="-122"/>
                <a:cs typeface="微软雅黑" panose="020B0503020204020204" charset="-122"/>
              </a:rPr>
              <a:t>）虚开普通发票</a:t>
            </a:r>
            <a:r>
              <a:rPr lang="en-US" b="0" dirty="0">
                <a:latin typeface="微软雅黑" panose="020B0503020204020204" charset="-122"/>
                <a:ea typeface="微软雅黑" panose="020B0503020204020204" charset="-122"/>
                <a:cs typeface="微软雅黑" panose="020B0503020204020204" charset="-122"/>
              </a:rPr>
              <a:t>100</a:t>
            </a:r>
            <a:r>
              <a:rPr lang="zh-CN" b="0" dirty="0">
                <a:latin typeface="微软雅黑" panose="020B0503020204020204" charset="-122"/>
                <a:ea typeface="微软雅黑" panose="020B0503020204020204" charset="-122"/>
                <a:cs typeface="微软雅黑" panose="020B0503020204020204" charset="-122"/>
              </a:rPr>
              <a:t>份或者金额</a:t>
            </a:r>
            <a:r>
              <a:rPr lang="en-US" b="0" dirty="0">
                <a:latin typeface="微软雅黑" panose="020B0503020204020204" charset="-122"/>
                <a:ea typeface="微软雅黑" panose="020B0503020204020204" charset="-122"/>
                <a:cs typeface="微软雅黑" panose="020B0503020204020204" charset="-122"/>
              </a:rPr>
              <a:t>40</a:t>
            </a:r>
            <a:r>
              <a:rPr lang="zh-CN" b="0" dirty="0">
                <a:latin typeface="微软雅黑" panose="020B0503020204020204" charset="-122"/>
                <a:ea typeface="微软雅黑" panose="020B0503020204020204" charset="-122"/>
                <a:cs typeface="微软雅黑" panose="020B0503020204020204" charset="-122"/>
              </a:rPr>
              <a:t>万元以上的。</a:t>
            </a:r>
            <a:endParaRPr lang="zh-CN" b="0" dirty="0">
              <a:latin typeface="微软雅黑" panose="020B0503020204020204" charset="-122"/>
              <a:ea typeface="微软雅黑" panose="020B0503020204020204" charset="-122"/>
              <a:cs typeface="微软雅黑" panose="020B0503020204020204" charset="-122"/>
            </a:endParaRPr>
          </a:p>
          <a:p>
            <a:pPr indent="254000">
              <a:lnSpc>
                <a:spcPct val="130000"/>
              </a:lnSpc>
              <a:spcBef>
                <a:spcPts val="0"/>
              </a:spcBef>
              <a:spcAft>
                <a:spcPts val="0"/>
              </a:spcAft>
            </a:pPr>
            <a:r>
              <a:rPr lang="zh-CN" b="0" dirty="0">
                <a:latin typeface="微软雅黑" panose="020B0503020204020204" charset="-122"/>
                <a:ea typeface="微软雅黑" panose="020B0503020204020204" charset="-122"/>
                <a:cs typeface="微软雅黑" panose="020B0503020204020204" charset="-122"/>
              </a:rPr>
              <a:t>（</a:t>
            </a:r>
            <a:r>
              <a:rPr lang="en-US" b="0" dirty="0">
                <a:latin typeface="微软雅黑" panose="020B0503020204020204" charset="-122"/>
                <a:ea typeface="微软雅黑" panose="020B0503020204020204" charset="-122"/>
                <a:cs typeface="微软雅黑" panose="020B0503020204020204" charset="-122"/>
              </a:rPr>
              <a:t>7</a:t>
            </a:r>
            <a:r>
              <a:rPr lang="zh-CN" b="0" dirty="0">
                <a:latin typeface="微软雅黑" panose="020B0503020204020204" charset="-122"/>
                <a:ea typeface="微软雅黑" panose="020B0503020204020204" charset="-122"/>
                <a:cs typeface="微软雅黑" panose="020B0503020204020204" charset="-122"/>
              </a:rPr>
              <a:t>）私自印制、伪造、变造发票，非法制造发票防伪专用品，伪造发票监制章的。</a:t>
            </a:r>
            <a:endParaRPr lang="zh-CN" b="0" dirty="0">
              <a:latin typeface="微软雅黑" panose="020B0503020204020204" charset="-122"/>
              <a:ea typeface="微软雅黑" panose="020B0503020204020204" charset="-122"/>
              <a:cs typeface="微软雅黑" panose="020B0503020204020204" charset="-122"/>
            </a:endParaRPr>
          </a:p>
          <a:p>
            <a:pPr indent="254000">
              <a:lnSpc>
                <a:spcPct val="130000"/>
              </a:lnSpc>
              <a:spcBef>
                <a:spcPts val="0"/>
              </a:spcBef>
              <a:spcAft>
                <a:spcPts val="0"/>
              </a:spcAft>
            </a:pPr>
            <a:r>
              <a:rPr lang="zh-CN" b="0" dirty="0">
                <a:latin typeface="微软雅黑" panose="020B0503020204020204" charset="-122"/>
                <a:ea typeface="微软雅黑" panose="020B0503020204020204" charset="-122"/>
                <a:cs typeface="微软雅黑" panose="020B0503020204020204" charset="-122"/>
              </a:rPr>
              <a:t>（</a:t>
            </a:r>
            <a:r>
              <a:rPr lang="en-US" b="0" dirty="0">
                <a:latin typeface="微软雅黑" panose="020B0503020204020204" charset="-122"/>
                <a:ea typeface="微软雅黑" panose="020B0503020204020204" charset="-122"/>
                <a:cs typeface="微软雅黑" panose="020B0503020204020204" charset="-122"/>
              </a:rPr>
              <a:t>8</a:t>
            </a:r>
            <a:r>
              <a:rPr lang="zh-CN" b="0" dirty="0">
                <a:latin typeface="微软雅黑" panose="020B0503020204020204" charset="-122"/>
                <a:ea typeface="微软雅黑" panose="020B0503020204020204" charset="-122"/>
                <a:cs typeface="微软雅黑" panose="020B0503020204020204" charset="-122"/>
              </a:rPr>
              <a:t>）具有偷税、逃避追缴欠税、骗取出口退税、抗税、虚开发票等行为，经税务机关检查确认走逃（失联）的。</a:t>
            </a:r>
            <a:endParaRPr lang="zh-CN" b="0" dirty="0">
              <a:latin typeface="微软雅黑" panose="020B0503020204020204" charset="-122"/>
              <a:ea typeface="微软雅黑" panose="020B0503020204020204" charset="-122"/>
              <a:cs typeface="微软雅黑" panose="020B0503020204020204" charset="-122"/>
            </a:endParaRPr>
          </a:p>
          <a:p>
            <a:pPr indent="254000">
              <a:lnSpc>
                <a:spcPct val="130000"/>
              </a:lnSpc>
              <a:spcBef>
                <a:spcPts val="0"/>
              </a:spcBef>
              <a:spcAft>
                <a:spcPts val="0"/>
              </a:spcAft>
            </a:pPr>
            <a:r>
              <a:rPr lang="zh-CN" b="0" dirty="0">
                <a:latin typeface="微软雅黑" panose="020B0503020204020204" charset="-122"/>
                <a:ea typeface="微软雅黑" panose="020B0503020204020204" charset="-122"/>
                <a:cs typeface="微软雅黑" panose="020B0503020204020204" charset="-122"/>
              </a:rPr>
              <a:t>（</a:t>
            </a:r>
            <a:r>
              <a:rPr lang="en-US" b="0" dirty="0">
                <a:latin typeface="微软雅黑" panose="020B0503020204020204" charset="-122"/>
                <a:ea typeface="微软雅黑" panose="020B0503020204020204" charset="-122"/>
                <a:cs typeface="微软雅黑" panose="020B0503020204020204" charset="-122"/>
              </a:rPr>
              <a:t>9</a:t>
            </a:r>
            <a:r>
              <a:rPr lang="zh-CN" b="0" dirty="0">
                <a:latin typeface="微软雅黑" panose="020B0503020204020204" charset="-122"/>
                <a:ea typeface="微软雅黑" panose="020B0503020204020204" charset="-122"/>
                <a:cs typeface="微软雅黑" panose="020B0503020204020204" charset="-122"/>
              </a:rPr>
              <a:t>）其他违法情节严重、有较大社会影响的。</a:t>
            </a:r>
            <a:endParaRPr lang="zh-CN" altLang="en-US"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29" name="矩形"/>
          <p:cNvSpPr/>
          <p:nvPr/>
        </p:nvSpPr>
        <p:spPr>
          <a:xfrm>
            <a:off x="1416050" y="304800"/>
            <a:ext cx="7747635"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 税务管理相对人实施税收违法行为的法律责任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 name="文本框 1"/>
          <p:cNvSpPr txBox="1"/>
          <p:nvPr/>
        </p:nvSpPr>
        <p:spPr>
          <a:xfrm>
            <a:off x="1478280" y="1551305"/>
            <a:ext cx="9117965"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【提示】重大税收违法失信案件信息自公布之日起满3年的，停止公布并从公告栏中撤出。</a:t>
            </a:r>
            <a:endParaRPr lang="zh-CN" altLang="en-US">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478280" y="2301240"/>
            <a:ext cx="9394825" cy="1337945"/>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【例题</a:t>
            </a:r>
            <a:r>
              <a:rPr lang="zh-CN" altLang="en-US" dirty="0">
                <a:latin typeface="宋体" panose="02010600030101010101" pitchFamily="2"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单选</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纳税人欠缴应纳税款，采取转移或者隐匿财产的手段，妨碍税务机关追缴欠缴的税款，欠缴税款金额（   ）以上的，属于重大税收违法失信案件。</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A．100万元	B．50万元	C．20万元	D．10万元</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1360805" y="3802380"/>
            <a:ext cx="1624965" cy="368300"/>
          </a:xfrm>
          <a:prstGeom prst="rect">
            <a:avLst/>
          </a:prstGeom>
          <a:noFill/>
          <a:ln w="9525">
            <a:noFill/>
          </a:ln>
        </p:spPr>
        <p:txBody>
          <a:bodyPr wrap="square">
            <a:spAutoFit/>
          </a:bodyPr>
          <a:lstStyle/>
          <a:p>
            <a:pPr indent="127000"/>
            <a:r>
              <a:rPr lang="zh-CN" b="0">
                <a:latin typeface="微软雅黑" panose="020B0503020204020204" charset="-122"/>
                <a:ea typeface="微软雅黑" panose="020B0503020204020204" charset="-122"/>
                <a:cs typeface="微软雅黑" panose="020B0503020204020204" charset="-122"/>
              </a:rPr>
              <a:t>【答案】</a:t>
            </a:r>
            <a:r>
              <a:rPr lang="en-US" b="0">
                <a:latin typeface="微软雅黑" panose="020B0503020204020204" charset="-122"/>
                <a:ea typeface="微软雅黑" panose="020B0503020204020204" charset="-122"/>
                <a:cs typeface="微软雅黑" panose="020B0503020204020204" charset="-122"/>
              </a:rPr>
              <a:t>D</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additive="base">
                                        <p:cTn id="19" dur="500"/>
                                        <p:tgtEl>
                                          <p:spTgt spid="100"/>
                                        </p:tgtEl>
                                        <p:attrNameLst>
                                          <p:attrName>ppt_y</p:attrName>
                                        </p:attrNameLst>
                                      </p:cBhvr>
                                      <p:tavLst>
                                        <p:tav tm="0">
                                          <p:val>
                                            <p:strVal val="#ppt_y+#ppt_h*1.125000"/>
                                          </p:val>
                                        </p:tav>
                                        <p:tav tm="100000">
                                          <p:val>
                                            <p:strVal val="#ppt_y"/>
                                          </p:val>
                                        </p:tav>
                                      </p:tavLst>
                                    </p:anim>
                                    <p:animEffect transition="in" filter="wipe(up)">
                                      <p:cBhvr>
                                        <p:cTn id="2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100" grpId="0"/>
      <p:bldP spid="100" grpId="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652" name="矩形"/>
          <p:cNvSpPr/>
          <p:nvPr/>
        </p:nvSpPr>
        <p:spPr>
          <a:xfrm>
            <a:off x="3067050" y="2732176"/>
            <a:ext cx="6057900" cy="154876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9600" b="1"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rPr>
              <a:t>感谢聆听</a:t>
            </a:r>
            <a:endParaRPr lang="zh-CN" altLang="en-US" sz="9600" b="1"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endParaRPr>
          </a:p>
        </p:txBody>
      </p:sp>
      <p:sp>
        <p:nvSpPr>
          <p:cNvPr id="1653" name="矩形"/>
          <p:cNvSpPr/>
          <p:nvPr/>
        </p:nvSpPr>
        <p:spPr>
          <a:xfrm>
            <a:off x="3338599" y="1507578"/>
            <a:ext cx="5551263" cy="118681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72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rPr>
              <a:t>THANKS</a:t>
            </a:r>
            <a:endParaRPr lang="zh-CN" altLang="en-US" sz="72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2"/>
                                        </p:tgtEl>
                                        <p:attrNameLst>
                                          <p:attrName>style.visibility</p:attrName>
                                        </p:attrNameLst>
                                      </p:cBhvr>
                                      <p:to>
                                        <p:strVal val="visible"/>
                                      </p:to>
                                    </p:set>
                                    <p:animEffect transition="in" filter="wipe(left)">
                                      <p:cBhvr>
                                        <p:cTn id="7" dur="500"/>
                                        <p:tgtEl>
                                          <p:spTgt spid="165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53"/>
                                        </p:tgtEl>
                                        <p:attrNameLst>
                                          <p:attrName>style.visibility</p:attrName>
                                        </p:attrNameLst>
                                      </p:cBhvr>
                                      <p:to>
                                        <p:strVal val="visible"/>
                                      </p:to>
                                    </p:set>
                                    <p:anim calcmode="lin" valueType="num">
                                      <p:cBhvr>
                                        <p:cTn id="11" dur="500" fill="hold"/>
                                        <p:tgtEl>
                                          <p:spTgt spid="1653"/>
                                        </p:tgtEl>
                                        <p:attrNameLst>
                                          <p:attrName>ppt_w</p:attrName>
                                        </p:attrNameLst>
                                      </p:cBhvr>
                                      <p:tavLst>
                                        <p:tav tm="0">
                                          <p:val>
                                            <p:fltVal val="0"/>
                                          </p:val>
                                        </p:tav>
                                        <p:tav tm="100000">
                                          <p:val>
                                            <p:strVal val="#ppt_w"/>
                                          </p:val>
                                        </p:tav>
                                      </p:tavLst>
                                    </p:anim>
                                    <p:anim calcmode="lin" valueType="num">
                                      <p:cBhvr>
                                        <p:cTn id="12" dur="500" fill="hold"/>
                                        <p:tgtEl>
                                          <p:spTgt spid="1653"/>
                                        </p:tgtEl>
                                        <p:attrNameLst>
                                          <p:attrName>ppt_h</p:attrName>
                                        </p:attrNameLst>
                                      </p:cBhvr>
                                      <p:tavLst>
                                        <p:tav tm="0">
                                          <p:val>
                                            <p:fltVal val="0"/>
                                          </p:val>
                                        </p:tav>
                                        <p:tav tm="100000">
                                          <p:val>
                                            <p:strVal val="#ppt_h"/>
                                          </p:val>
                                        </p:tav>
                                      </p:tavLst>
                                    </p:anim>
                                    <p:animEffect transition="in" filter="fade">
                                      <p:cBhvr>
                                        <p:cTn id="13" dur="500"/>
                                        <p:tgtEl>
                                          <p:spTgt spid="1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2" grpId="0"/>
      <p:bldP spid="16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693" name="矩形"/>
          <p:cNvSpPr/>
          <p:nvPr/>
        </p:nvSpPr>
        <p:spPr>
          <a:xfrm>
            <a:off x="1424940" y="304800"/>
            <a:ext cx="5018344"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考点２：征纳双方的权利和义务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831215" y="2599690"/>
            <a:ext cx="3665220" cy="1139190"/>
            <a:chOff x="1309" y="4094"/>
            <a:chExt cx="5772" cy="1794"/>
          </a:xfrm>
        </p:grpSpPr>
        <p:sp>
          <p:nvSpPr>
            <p:cNvPr id="1694" name="圆角矩形"/>
            <p:cNvSpPr/>
            <p:nvPr/>
          </p:nvSpPr>
          <p:spPr>
            <a:xfrm>
              <a:off x="1309" y="4094"/>
              <a:ext cx="5773" cy="17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695" name="流程图: 离页连接符"/>
            <p:cNvSpPr/>
            <p:nvPr/>
          </p:nvSpPr>
          <p:spPr>
            <a:xfrm>
              <a:off x="2014" y="4588"/>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696" name="矩形"/>
            <p:cNvSpPr/>
            <p:nvPr/>
          </p:nvSpPr>
          <p:spPr>
            <a:xfrm>
              <a:off x="3604" y="4151"/>
              <a:ext cx="3103" cy="1494"/>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纳税主体的</a:t>
              </a:r>
              <a:b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b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权利和义务</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697" name="文本框"/>
          <p:cNvSpPr txBox="1"/>
          <p:nvPr/>
        </p:nvSpPr>
        <p:spPr>
          <a:xfrm>
            <a:off x="1498763" y="4239680"/>
            <a:ext cx="2491590"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纳税主体的权利和义务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698" name="表格"/>
          <p:cNvGraphicFramePr>
            <a:graphicFrameLocks noGrp="1"/>
          </p:cNvGraphicFramePr>
          <p:nvPr>
            <p:custDataLst>
              <p:tags r:id="rId2"/>
            </p:custDataLst>
          </p:nvPr>
        </p:nvGraphicFramePr>
        <p:xfrm>
          <a:off x="4794015" y="1380879"/>
          <a:ext cx="6486728" cy="4911128"/>
        </p:xfrm>
        <a:graphic>
          <a:graphicData uri="http://schemas.openxmlformats.org/drawingml/2006/table">
            <a:tbl>
              <a:tblPr bandRow="1">
                <a:noFill/>
              </a:tblPr>
              <a:tblGrid>
                <a:gridCol w="750951"/>
                <a:gridCol w="5735777"/>
              </a:tblGrid>
              <a:tr h="348113">
                <a:tc>
                  <a:txBody>
                    <a:bodyPr/>
                    <a:lstStyle/>
                    <a:p>
                      <a:pPr marL="0" indent="0" algn="ctr">
                        <a:lnSpc>
                          <a:spcPct val="130000"/>
                        </a:lnSpc>
                        <a:spcBef>
                          <a:spcPts val="200"/>
                        </a:spcBef>
                        <a:spcAft>
                          <a:spcPts val="20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30000"/>
                        </a:lnSpc>
                        <a:spcBef>
                          <a:spcPts val="200"/>
                        </a:spcBef>
                        <a:spcAft>
                          <a:spcPts val="20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4563015">
                <a:tc>
                  <a:txBody>
                    <a:bodyPr/>
                    <a:lstStyle/>
                    <a:p>
                      <a:pPr marL="0" indent="0" algn="ctr">
                        <a:lnSpc>
                          <a:spcPct val="130000"/>
                        </a:lnSpc>
                        <a:spcBef>
                          <a:spcPts val="200"/>
                        </a:spcBef>
                        <a:spcAft>
                          <a:spcPts val="2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权利</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30000"/>
                        </a:lnSpc>
                        <a:spcBef>
                          <a:spcPts val="0"/>
                        </a:spcBef>
                        <a:spcAft>
                          <a:spcPts val="3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（1）知情权</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（2）要求保密权 </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t>（3）依法享受税收优惠权</a:t>
                      </a:r>
                      <a:b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br>
                      <a: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t>（4）申请退还多缴税款权</a:t>
                      </a:r>
                      <a:b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br>
                      <a: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t>（5）申请延期申报权</a:t>
                      </a:r>
                      <a:b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br>
                      <a: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t>（6）纳税申报方式选择权</a:t>
                      </a:r>
                      <a:b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br>
                      <a: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t>（7）申请延期缴纳税款权</a:t>
                      </a:r>
                      <a:b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br>
                      <a: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t>（8）索取有关税收凭证的权利</a:t>
                      </a:r>
                      <a:b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br>
                      <a: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t>（9）委托税务代理权</a:t>
                      </a:r>
                      <a:b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br>
                      <a: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t>（10）陈述权、申辩权</a:t>
                      </a:r>
                      <a:b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br>
                      <a: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t>（11）对未出示税务检查证和税务检查通知书的拒绝检查权</a:t>
                      </a:r>
                      <a:b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br>
                      <a: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t>（12）依法要求听证的权利</a:t>
                      </a:r>
                      <a:b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br>
                      <a: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t>（13）税收法律救济权</a:t>
                      </a:r>
                      <a:b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br>
                      <a:r>
                        <a:rPr lang="zh-CN" altLang="en-US" sz="1600" b="0" i="0" u="none" strike="noStrike" kern="0" cap="none" spc="0" baseline="0">
                          <a:latin typeface="微软雅黑" panose="020B0503020204020204" charset="-122"/>
                          <a:ea typeface="微软雅黑" panose="020B0503020204020204" charset="-122"/>
                          <a:cs typeface="Arial" panose="020B0604020202020204" pitchFamily="34" charset="0"/>
                        </a:rPr>
                        <a:t>（14）税收监督权</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97"/>
                                        </p:tgtEl>
                                        <p:attrNameLst>
                                          <p:attrName>style.visibility</p:attrName>
                                        </p:attrNameLst>
                                      </p:cBhvr>
                                      <p:to>
                                        <p:strVal val="visible"/>
                                      </p:to>
                                    </p:set>
                                    <p:anim calcmode="lin" valueType="num">
                                      <p:cBhvr additive="base">
                                        <p:cTn id="13" dur="500"/>
                                        <p:tgtEl>
                                          <p:spTgt spid="1697"/>
                                        </p:tgtEl>
                                        <p:attrNameLst>
                                          <p:attrName>ppt_y</p:attrName>
                                        </p:attrNameLst>
                                      </p:cBhvr>
                                      <p:tavLst>
                                        <p:tav tm="0">
                                          <p:val>
                                            <p:strVal val="#ppt_y+#ppt_h*1.125000"/>
                                          </p:val>
                                        </p:tav>
                                        <p:tav tm="100000">
                                          <p:val>
                                            <p:strVal val="#ppt_y"/>
                                          </p:val>
                                        </p:tav>
                                      </p:tavLst>
                                    </p:anim>
                                    <p:animEffect transition="in" filter="wipe(up)">
                                      <p:cBhvr>
                                        <p:cTn id="14" dur="500"/>
                                        <p:tgtEl>
                                          <p:spTgt spid="1697"/>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698"/>
                                        </p:tgtEl>
                                        <p:attrNameLst>
                                          <p:attrName>style.visibility</p:attrName>
                                        </p:attrNameLst>
                                      </p:cBhvr>
                                      <p:to>
                                        <p:strVal val="visible"/>
                                      </p:to>
                                    </p:set>
                                    <p:animEffect transition="in" filter="strips(downLeft)">
                                      <p:cBhvr>
                                        <p:cTn id="19" dur="500"/>
                                        <p:tgtEl>
                                          <p:spTgt spid="1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7" grpId="0"/>
      <p:bldP spid="169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00" name="矩形"/>
          <p:cNvSpPr/>
          <p:nvPr/>
        </p:nvSpPr>
        <p:spPr>
          <a:xfrm>
            <a:off x="1424940" y="304800"/>
            <a:ext cx="5018344"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考点２：征纳双方的权利和义务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701" name="表格"/>
          <p:cNvGraphicFramePr>
            <a:graphicFrameLocks noGrp="1"/>
          </p:cNvGraphicFramePr>
          <p:nvPr>
            <p:custDataLst>
              <p:tags r:id="rId2"/>
            </p:custDataLst>
          </p:nvPr>
        </p:nvGraphicFramePr>
        <p:xfrm>
          <a:off x="1016009" y="1376957"/>
          <a:ext cx="10033901" cy="4632105"/>
        </p:xfrm>
        <a:graphic>
          <a:graphicData uri="http://schemas.openxmlformats.org/drawingml/2006/table">
            <a:tbl>
              <a:tblPr bandRow="1">
                <a:noFill/>
              </a:tblPr>
              <a:tblGrid>
                <a:gridCol w="1161643"/>
                <a:gridCol w="8872258"/>
              </a:tblGrid>
              <a:tr h="405585">
                <a:tc>
                  <a:txBody>
                    <a:bodyPr/>
                    <a:lstStyle/>
                    <a:p>
                      <a:pPr marL="0" indent="0" algn="ctr">
                        <a:lnSpc>
                          <a:spcPct val="150000"/>
                        </a:lnSpc>
                        <a:spcBef>
                          <a:spcPts val="200"/>
                        </a:spcBef>
                        <a:spcAft>
                          <a:spcPts val="20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4226520">
                <a:tc>
                  <a:txBody>
                    <a:bodyPr/>
                    <a:lstStyle/>
                    <a:p>
                      <a:pPr marL="0" indent="0" algn="ctr">
                        <a:lnSpc>
                          <a:spcPct val="150000"/>
                        </a:lnSpc>
                        <a:spcBef>
                          <a:spcPts val="200"/>
                        </a:spcBef>
                        <a:spcAft>
                          <a:spcPts val="2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义务</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0"/>
                        </a:spcBef>
                        <a:spcAft>
                          <a:spcPts val="3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（1）按期办理税务登记，及时核定应纳税种、税目</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（2）依法设置账簿、保管账簿和有关资料以及依法开具、使用、取得和保管发票的义务</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（3）财务会计制度和会计核算软件备案的义务</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（4）按照规定安装、使用税控装置的义务</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（5）按期、如实办理纳税申报的义务</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（6）按期缴纳或解缴税款的义务</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（7）接受税务检查的义务</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（8）代扣、代收税款的义务</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（9）及时提供信息的义务，如纳税人有歇业、经营情况变化、遭受各种灾害等特殊情况的，应及时向征税机关说明等</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（10）报告其他涉税信息的义务，如企业合并、分立的报告义务等</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01"/>
                                        </p:tgtEl>
                                        <p:attrNameLst>
                                          <p:attrName>style.visibility</p:attrName>
                                        </p:attrNameLst>
                                      </p:cBhvr>
                                      <p:to>
                                        <p:strVal val="visible"/>
                                      </p:to>
                                    </p:set>
                                    <p:animEffect transition="in" filter="barn(inVertical)">
                                      <p:cBhvr>
                                        <p:cTn id="7" dur="500"/>
                                        <p:tgtEl>
                                          <p:spTgt spid="1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02" name="矩形"/>
          <p:cNvSpPr/>
          <p:nvPr/>
        </p:nvSpPr>
        <p:spPr>
          <a:xfrm>
            <a:off x="1424940" y="304800"/>
            <a:ext cx="5018344"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考点２：征纳双方的权利和义务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285875" y="1374775"/>
            <a:ext cx="4526280" cy="542290"/>
            <a:chOff x="2025" y="2165"/>
            <a:chExt cx="7128" cy="854"/>
          </a:xfrm>
        </p:grpSpPr>
        <p:sp>
          <p:nvSpPr>
            <p:cNvPr id="1703" name="矩形"/>
            <p:cNvSpPr/>
            <p:nvPr/>
          </p:nvSpPr>
          <p:spPr>
            <a:xfrm>
              <a:off x="2137" y="2215"/>
              <a:ext cx="6819" cy="7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征纳双方的权利和义务</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1704" name="剪去对角的矩形"/>
            <p:cNvSpPr/>
            <p:nvPr/>
          </p:nvSpPr>
          <p:spPr>
            <a:xfrm>
              <a:off x="2025" y="2165"/>
              <a:ext cx="7129" cy="855"/>
            </a:xfrm>
            <a:prstGeom prst="snip2DiagRect">
              <a:avLst>
                <a:gd name="adj1" fmla="val 0"/>
                <a:gd name="adj2" fmla="val 16305"/>
              </a:avLst>
            </a:prstGeom>
            <a:noFill/>
            <a:ln w="25400" cap="flat" cmpd="sng">
              <a:solidFill>
                <a:srgbClr val="4BACC6"/>
              </a:solidFill>
              <a:prstDash val="solid"/>
              <a:round/>
            </a:ln>
          </p:spPr>
          <p:txBody>
            <a:bodyPr rtlCol="0" anchor="ctr"/>
            <a:lstStyle/>
            <a:p>
              <a:pPr algn="ctr"/>
            </a:p>
          </p:txBody>
        </p:sp>
      </p:grpSp>
      <p:sp>
        <p:nvSpPr>
          <p:cNvPr id="1705" name="文本框"/>
          <p:cNvSpPr txBox="1"/>
          <p:nvPr/>
        </p:nvSpPr>
        <p:spPr>
          <a:xfrm>
            <a:off x="1009634" y="2088744"/>
            <a:ext cx="10239219"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单选</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根据税收征收管理法律制度的规定，下列各项中，属于纳税人义务的是（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．申请退还多缴税款	B．宣传税法　　　C．按期办理纳税申报	　D．税款征收</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06" name="文本框"/>
          <p:cNvSpPr txBox="1"/>
          <p:nvPr/>
        </p:nvSpPr>
        <p:spPr>
          <a:xfrm>
            <a:off x="1012436" y="2975676"/>
            <a:ext cx="1364295"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07" name="文本框"/>
          <p:cNvSpPr txBox="1"/>
          <p:nvPr/>
        </p:nvSpPr>
        <p:spPr>
          <a:xfrm>
            <a:off x="1009634" y="3585267"/>
            <a:ext cx="10143971"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【拓展</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多选</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根据税收征收管理法律制度的规定，下列各项中，属于纳税人权利的有（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．陈述权	B．核定税款权		C．税收监督权		D．税收法律救济权</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08" name="文本框"/>
          <p:cNvSpPr txBox="1"/>
          <p:nvPr/>
        </p:nvSpPr>
        <p:spPr>
          <a:xfrm>
            <a:off x="1009634" y="4503015"/>
            <a:ext cx="1641636"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r>
              <a:rPr lang="en-US" altLang="zh-CN"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705"/>
                                        </p:tgtEl>
                                        <p:attrNameLst>
                                          <p:attrName>style.visibility</p:attrName>
                                        </p:attrNameLst>
                                      </p:cBhvr>
                                      <p:to>
                                        <p:strVal val="visible"/>
                                      </p:to>
                                    </p:set>
                                    <p:anim calcmode="lin" valueType="num">
                                      <p:cBhvr additive="base">
                                        <p:cTn id="13" dur="500"/>
                                        <p:tgtEl>
                                          <p:spTgt spid="1705"/>
                                        </p:tgtEl>
                                        <p:attrNameLst>
                                          <p:attrName>ppt_y</p:attrName>
                                        </p:attrNameLst>
                                      </p:cBhvr>
                                      <p:tavLst>
                                        <p:tav tm="0">
                                          <p:val>
                                            <p:strVal val="#ppt_y+#ppt_h*1.125000"/>
                                          </p:val>
                                        </p:tav>
                                        <p:tav tm="100000">
                                          <p:val>
                                            <p:strVal val="#ppt_y"/>
                                          </p:val>
                                        </p:tav>
                                      </p:tavLst>
                                    </p:anim>
                                    <p:animEffect transition="in" filter="wipe(up)">
                                      <p:cBhvr>
                                        <p:cTn id="14" dur="500"/>
                                        <p:tgtEl>
                                          <p:spTgt spid="170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706"/>
                                        </p:tgtEl>
                                        <p:attrNameLst>
                                          <p:attrName>style.visibility</p:attrName>
                                        </p:attrNameLst>
                                      </p:cBhvr>
                                      <p:to>
                                        <p:strVal val="visible"/>
                                      </p:to>
                                    </p:set>
                                    <p:anim calcmode="lin" valueType="num">
                                      <p:cBhvr additive="base">
                                        <p:cTn id="19" dur="500"/>
                                        <p:tgtEl>
                                          <p:spTgt spid="1706"/>
                                        </p:tgtEl>
                                        <p:attrNameLst>
                                          <p:attrName>ppt_y</p:attrName>
                                        </p:attrNameLst>
                                      </p:cBhvr>
                                      <p:tavLst>
                                        <p:tav tm="0">
                                          <p:val>
                                            <p:strVal val="#ppt_y+#ppt_h*1.125000"/>
                                          </p:val>
                                        </p:tav>
                                        <p:tav tm="100000">
                                          <p:val>
                                            <p:strVal val="#ppt_y"/>
                                          </p:val>
                                        </p:tav>
                                      </p:tavLst>
                                    </p:anim>
                                    <p:animEffect transition="in" filter="wipe(up)">
                                      <p:cBhvr>
                                        <p:cTn id="20" dur="500"/>
                                        <p:tgtEl>
                                          <p:spTgt spid="170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707"/>
                                        </p:tgtEl>
                                        <p:attrNameLst>
                                          <p:attrName>style.visibility</p:attrName>
                                        </p:attrNameLst>
                                      </p:cBhvr>
                                      <p:to>
                                        <p:strVal val="visible"/>
                                      </p:to>
                                    </p:set>
                                    <p:anim calcmode="lin" valueType="num">
                                      <p:cBhvr additive="base">
                                        <p:cTn id="25" dur="500"/>
                                        <p:tgtEl>
                                          <p:spTgt spid="1707"/>
                                        </p:tgtEl>
                                        <p:attrNameLst>
                                          <p:attrName>ppt_y</p:attrName>
                                        </p:attrNameLst>
                                      </p:cBhvr>
                                      <p:tavLst>
                                        <p:tav tm="0">
                                          <p:val>
                                            <p:strVal val="#ppt_y+#ppt_h*1.125000"/>
                                          </p:val>
                                        </p:tav>
                                        <p:tav tm="100000">
                                          <p:val>
                                            <p:strVal val="#ppt_y"/>
                                          </p:val>
                                        </p:tav>
                                      </p:tavLst>
                                    </p:anim>
                                    <p:animEffect transition="in" filter="wipe(up)">
                                      <p:cBhvr>
                                        <p:cTn id="26" dur="500"/>
                                        <p:tgtEl>
                                          <p:spTgt spid="170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708"/>
                                        </p:tgtEl>
                                        <p:attrNameLst>
                                          <p:attrName>style.visibility</p:attrName>
                                        </p:attrNameLst>
                                      </p:cBhvr>
                                      <p:to>
                                        <p:strVal val="visible"/>
                                      </p:to>
                                    </p:set>
                                    <p:anim calcmode="lin" valueType="num">
                                      <p:cBhvr additive="base">
                                        <p:cTn id="31" dur="500"/>
                                        <p:tgtEl>
                                          <p:spTgt spid="1708"/>
                                        </p:tgtEl>
                                        <p:attrNameLst>
                                          <p:attrName>ppt_y</p:attrName>
                                        </p:attrNameLst>
                                      </p:cBhvr>
                                      <p:tavLst>
                                        <p:tav tm="0">
                                          <p:val>
                                            <p:strVal val="#ppt_y+#ppt_h*1.125000"/>
                                          </p:val>
                                        </p:tav>
                                        <p:tav tm="100000">
                                          <p:val>
                                            <p:strVal val="#ppt_y"/>
                                          </p:val>
                                        </p:tav>
                                      </p:tavLst>
                                    </p:anim>
                                    <p:animEffect transition="in" filter="wipe(up)">
                                      <p:cBhvr>
                                        <p:cTn id="32" dur="500"/>
                                        <p:tgtEl>
                                          <p:spTgt spid="1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5" grpId="0"/>
      <p:bldP spid="1705" grpId="1"/>
      <p:bldP spid="1706" grpId="0"/>
      <p:bldP spid="1706" grpId="1"/>
      <p:bldP spid="1707" grpId="0"/>
      <p:bldP spid="1707" grpId="1"/>
      <p:bldP spid="1708" grpId="0"/>
      <p:bldP spid="1708" grpId="1"/>
    </p:bldLst>
  </p:timing>
</p:sld>
</file>

<file path=ppt/tags/tag1.xml><?xml version="1.0" encoding="utf-8"?>
<p:tagLst xmlns:p="http://schemas.openxmlformats.org/presentationml/2006/main">
  <p:tag name="KSO_WM_UNIT_TABLE_BEAUTIFY" val="smartTable{61a7631f-e4aa-47a3-bca3-ae332667b818}"/>
</p:tagLst>
</file>

<file path=ppt/tags/tag10.xml><?xml version="1.0" encoding="utf-8"?>
<p:tagLst xmlns:p="http://schemas.openxmlformats.org/presentationml/2006/main">
  <p:tag name="KSO_WM_UNIT_TABLE_BEAUTIFY" val="smartTable{6a480b0b-9a67-48ce-ac6f-ae979eaa5a0f}"/>
  <p:tag name="TABLE_ENDDRAG_ORIGIN_RECT" val="786*305"/>
  <p:tag name="TABLE_ENDDRAG_RECT" val="94*160*786*305"/>
</p:tagLst>
</file>

<file path=ppt/tags/tag11.xml><?xml version="1.0" encoding="utf-8"?>
<p:tagLst xmlns:p="http://schemas.openxmlformats.org/presentationml/2006/main">
  <p:tag name="KSO_WM_UNIT_TABLE_BEAUTIFY" val="smartTable{f544394e-a867-482c-81dc-432b9408ef82}"/>
  <p:tag name="TABLE_ENDDRAG_ORIGIN_RECT" val="893*303"/>
  <p:tag name="TABLE_ENDDRAG_RECT" val="33*183*893*303"/>
</p:tagLst>
</file>

<file path=ppt/tags/tag12.xml><?xml version="1.0" encoding="utf-8"?>
<p:tagLst xmlns:p="http://schemas.openxmlformats.org/presentationml/2006/main">
  <p:tag name="KSO_WM_UNIT_TABLE_BEAUTIFY" val="smartTable{6ebc9489-ed22-4100-9ef9-578e2a3a3492}"/>
  <p:tag name="TABLE_ENDDRAG_ORIGIN_RECT" val="918*326"/>
  <p:tag name="TABLE_ENDDRAG_RECT" val="19*171*918*326"/>
</p:tagLst>
</file>

<file path=ppt/tags/tag13.xml><?xml version="1.0" encoding="utf-8"?>
<p:tagLst xmlns:p="http://schemas.openxmlformats.org/presentationml/2006/main">
  <p:tag name="KSO_WM_UNIT_TABLE_BEAUTIFY" val="smartTable{3ffc4020-9c64-4093-9b50-176a23803ace}"/>
  <p:tag name="TABLE_ENDDRAG_ORIGIN_RECT" val="850*369"/>
  <p:tag name="TABLE_ENDDRAG_RECT" val="60*162*850*369"/>
</p:tagLst>
</file>

<file path=ppt/tags/tag14.xml><?xml version="1.0" encoding="utf-8"?>
<p:tagLst xmlns:p="http://schemas.openxmlformats.org/presentationml/2006/main">
  <p:tag name="KSO_WM_UNIT_TABLE_BEAUTIFY" val="smartTable{a400e9aa-9fa5-4b87-a93d-40dac2e475e8}"/>
  <p:tag name="TABLE_ENDDRAG_ORIGIN_RECT" val="768*168"/>
  <p:tag name="TABLE_ENDDRAG_RECT" val="118*237*768*168"/>
</p:tagLst>
</file>

<file path=ppt/tags/tag15.xml><?xml version="1.0" encoding="utf-8"?>
<p:tagLst xmlns:p="http://schemas.openxmlformats.org/presentationml/2006/main">
  <p:tag name="KSO_WM_UNIT_TABLE_BEAUTIFY" val="smartTable{2748efe1-540c-4ad4-8a48-8b0b0ba90f95}"/>
  <p:tag name="TABLE_ENDDRAG_ORIGIN_RECT" val="576*135"/>
  <p:tag name="TABLE_ENDDRAG_RECT" val="111*232*576*135"/>
</p:tagLst>
</file>

<file path=ppt/tags/tag16.xml><?xml version="1.0" encoding="utf-8"?>
<p:tagLst xmlns:p="http://schemas.openxmlformats.org/presentationml/2006/main">
  <p:tag name="KSO_WM_UNIT_TABLE_BEAUTIFY" val="smartTable{550468f8-576e-449f-ae79-d5250f895abf}"/>
  <p:tag name="TABLE_ENDDRAG_ORIGIN_RECT" val="851*355"/>
  <p:tag name="TABLE_ENDDRAG_RECT" val="45*160*851*355"/>
</p:tagLst>
</file>

<file path=ppt/tags/tag17.xml><?xml version="1.0" encoding="utf-8"?>
<p:tagLst xmlns:p="http://schemas.openxmlformats.org/presentationml/2006/main">
  <p:tag name="KSO_WM_UNIT_TABLE_BEAUTIFY" val="smartTable{20e3046b-7a92-439b-8b6f-597fba77c3c8}"/>
  <p:tag name="TABLE_ENDDRAG_ORIGIN_RECT" val="853*302"/>
  <p:tag name="TABLE_ENDDRAG_RECT" val="65*165*853*302"/>
</p:tagLst>
</file>

<file path=ppt/tags/tag2.xml><?xml version="1.0" encoding="utf-8"?>
<p:tagLst xmlns:p="http://schemas.openxmlformats.org/presentationml/2006/main">
  <p:tag name="KSO_WM_UNIT_TABLE_BEAUTIFY" val="smartTable{06aa0554-3ae9-4d81-9fd3-a470d62ea3be}"/>
</p:tagLst>
</file>

<file path=ppt/tags/tag3.xml><?xml version="1.0" encoding="utf-8"?>
<p:tagLst xmlns:p="http://schemas.openxmlformats.org/presentationml/2006/main">
  <p:tag name="KSO_WM_UNIT_TABLE_BEAUTIFY" val="smartTable{e984af56-d4d1-407c-bda6-43300c232ab8}"/>
  <p:tag name="TABLE_ENDDRAG_ORIGIN_RECT" val="840*405"/>
  <p:tag name="TABLE_ENDDRAG_RECT" val="68*94*840*405"/>
</p:tagLst>
</file>

<file path=ppt/tags/tag4.xml><?xml version="1.0" encoding="utf-8"?>
<p:tagLst xmlns:p="http://schemas.openxmlformats.org/presentationml/2006/main">
  <p:tag name="KSO_WM_UNIT_TABLE_BEAUTIFY" val="smartTable{e52c7e66-41ce-4670-874a-a43e6a66dd2e}"/>
</p:tagLst>
</file>

<file path=ppt/tags/tag5.xml><?xml version="1.0" encoding="utf-8"?>
<p:tagLst xmlns:p="http://schemas.openxmlformats.org/presentationml/2006/main">
  <p:tag name="KSO_WM_UNIT_TABLE_BEAUTIFY" val="smartTable{5af33fbc-dbbb-43d6-9b4a-d51f9d6eeb51}"/>
</p:tagLst>
</file>

<file path=ppt/tags/tag6.xml><?xml version="1.0" encoding="utf-8"?>
<p:tagLst xmlns:p="http://schemas.openxmlformats.org/presentationml/2006/main">
  <p:tag name="KSO_WM_UNIT_TABLE_BEAUTIFY" val="smartTable{abee3e58-95e9-4141-a2c6-dab9c2ddf614}"/>
</p:tagLst>
</file>

<file path=ppt/tags/tag7.xml><?xml version="1.0" encoding="utf-8"?>
<p:tagLst xmlns:p="http://schemas.openxmlformats.org/presentationml/2006/main">
  <p:tag name="KSO_WM_UNIT_TABLE_BEAUTIFY" val="smartTable{8696aec5-b3ad-46cd-ae17-4b4ab2f8ce4d}"/>
</p:tagLst>
</file>

<file path=ppt/tags/tag8.xml><?xml version="1.0" encoding="utf-8"?>
<p:tagLst xmlns:p="http://schemas.openxmlformats.org/presentationml/2006/main">
  <p:tag name="KSO_WM_UNIT_TABLE_BEAUTIFY" val="smartTable{6185abff-5f67-49ff-a3b6-4d1948e4986f}"/>
</p:tagLst>
</file>

<file path=ppt/tags/tag9.xml><?xml version="1.0" encoding="utf-8"?>
<p:tagLst xmlns:p="http://schemas.openxmlformats.org/presentationml/2006/main">
  <p:tag name="KSO_WM_UNIT_TABLE_BEAUTIFY" val="smartTable{bc019caa-7c25-4d5d-b351-80c9c236c2c7}"/>
  <p:tag name="TABLE_ENDDRAG_ORIGIN_RECT" val="816*291"/>
  <p:tag name="TABLE_ENDDRAG_RECT" val="71*200*816*291"/>
</p:tagLst>
</file>

<file path=ppt/theme/theme1.xml><?xml version="1.0" encoding="utf-8"?>
<a:theme xmlns:a="http://schemas.openxmlformats.org/drawingml/2006/main" name="A000120140530A99PPBG">
  <a:themeElements>
    <a:clrScheme name="A000120140530A99PPBG">
      <a:dk1>
        <a:srgbClr val="2F2F2F"/>
      </a:dk1>
      <a:lt1>
        <a:srgbClr val="FFFFFF"/>
      </a:lt1>
      <a:dk2>
        <a:srgbClr val="FFFFFF"/>
      </a:dk2>
      <a:lt2>
        <a:srgbClr val="F2F2F2"/>
      </a:lt2>
      <a:accent1>
        <a:srgbClr val="0A3142"/>
      </a:accent1>
      <a:accent2>
        <a:srgbClr val="2A305C"/>
      </a:accent2>
      <a:accent3>
        <a:srgbClr val="5478C4"/>
      </a:accent3>
      <a:accent4>
        <a:srgbClr val="00AAB7"/>
      </a:accent4>
      <a:accent5>
        <a:srgbClr val="86D7D4"/>
      </a:accent5>
      <a:accent6>
        <a:srgbClr val="FFC000"/>
      </a:accent6>
      <a:hlink>
        <a:srgbClr val="0A3142"/>
      </a:hlink>
      <a:folHlink>
        <a:srgbClr val="AFB2B4"/>
      </a:folHlink>
    </a:clrScheme>
    <a:fontScheme name="A000120140530A99PPBG">
      <a:majorFont>
        <a:latin typeface=""/>
        <a:ea typeface=""/>
        <a:cs typeface=""/>
      </a:majorFont>
      <a:minorFont>
        <a:latin typeface=""/>
        <a:ea typeface=""/>
        <a:cs typeface=""/>
      </a:minorFont>
    </a:fontScheme>
    <a:fmtScheme name="A000120140530A99PPBG">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noFill/>
          <a:prstDash val="solid"/>
          <a:round/>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a:noFill/>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noFill/>
          <a:prstDash val="solid"/>
          <a:round/>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a:noFill/>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andoutMaster1">
  <a:themeElements>
    <a:clrScheme name="handoutMaster1">
      <a:dk1>
        <a:srgbClr val="000000"/>
      </a:dk1>
      <a:lt1>
        <a:srgbClr val="000000"/>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handoutMaster1">
      <a:majorFont>
        <a:latin typeface=""/>
        <a:ea typeface=""/>
        <a:cs typeface=""/>
      </a:majorFont>
      <a:minorFont>
        <a:latin typeface=""/>
        <a:ea typeface=""/>
        <a:cs typeface=""/>
      </a:minorFont>
    </a:fontScheme>
    <a:fmtScheme name="handoutMaster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noFill/>
          <a:prstDash val="solid"/>
          <a:round/>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a:noFill/>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Normal.eit</Template>
  <TotalTime>0</TotalTime>
  <Words>17677</Words>
  <Application>WPS 演示</Application>
  <PresentationFormat>宽屏</PresentationFormat>
  <Paragraphs>1028</Paragraphs>
  <Slides>66</Slides>
  <Notes>66</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6</vt:i4>
      </vt:variant>
      <vt:variant>
        <vt:lpstr>幻灯片标题</vt:lpstr>
      </vt:variant>
      <vt:variant>
        <vt:i4>66</vt:i4>
      </vt:variant>
    </vt:vector>
  </HeadingPairs>
  <TitlesOfParts>
    <vt:vector size="88" baseType="lpstr">
      <vt:lpstr>Arial</vt:lpstr>
      <vt:lpstr>宋体</vt:lpstr>
      <vt:lpstr>Wingdings</vt:lpstr>
      <vt:lpstr>Times New Roman</vt:lpstr>
      <vt:lpstr>微软雅黑</vt:lpstr>
      <vt:lpstr>Arial Black</vt:lpstr>
      <vt:lpstr>幼圆</vt:lpstr>
      <vt:lpstr>等线</vt:lpstr>
      <vt:lpstr>Calibri</vt:lpstr>
      <vt:lpstr>经典综艺体简</vt:lpstr>
      <vt:lpstr>Arial Unicode MS</vt:lpstr>
      <vt:lpstr>方正细黑一_GBK</vt:lpstr>
      <vt:lpstr>黑体</vt:lpstr>
      <vt:lpstr>楷体_GB2312</vt:lpstr>
      <vt:lpstr>新宋体</vt:lpstr>
      <vt:lpstr>A000120140530A99PPBG</vt:lpstr>
      <vt:lpstr>package</vt:lpstr>
      <vt:lpstr>package</vt:lpstr>
      <vt:lpstr>package</vt:lpstr>
      <vt:lpstr>Visio.Drawing.11</vt:lpstr>
      <vt:lpstr>Visio.Drawing.11</vt:lpstr>
      <vt:lpstr>Visio.Drawing.11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夏夏</dc:creator>
  <cp:lastModifiedBy>天道酬勤</cp:lastModifiedBy>
  <cp:revision>249</cp:revision>
  <dcterms:created xsi:type="dcterms:W3CDTF">2021-11-11T02:52:00Z</dcterms:created>
  <dcterms:modified xsi:type="dcterms:W3CDTF">2025-10-15T05:30:07Z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6BBAB9B2705D42C28E24223807E8F6C9</vt:lpwstr>
  </property>
</Properties>
</file>