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3"/>
    <p:sldMasterId id="2147483681" r:id="rId4"/>
  </p:sldMasterIdLst>
  <p:notesMasterIdLst>
    <p:notesMasterId r:id="rId6"/>
  </p:notesMasterIdLst>
  <p:sldIdLst>
    <p:sldId id="4834" r:id="rId5"/>
    <p:sldId id="4810" r:id="rId7"/>
    <p:sldId id="4773" r:id="rId8"/>
    <p:sldId id="4811" r:id="rId9"/>
    <p:sldId id="4812" r:id="rId10"/>
    <p:sldId id="4813" r:id="rId11"/>
    <p:sldId id="4789" r:id="rId12"/>
    <p:sldId id="4946" r:id="rId13"/>
    <p:sldId id="4947" r:id="rId14"/>
    <p:sldId id="340" r:id="rId15"/>
    <p:sldId id="389" r:id="rId16"/>
    <p:sldId id="4836" r:id="rId17"/>
    <p:sldId id="327" r:id="rId18"/>
    <p:sldId id="4815" r:id="rId19"/>
    <p:sldId id="4944" r:id="rId20"/>
    <p:sldId id="4838" r:id="rId21"/>
    <p:sldId id="4945" r:id="rId22"/>
    <p:sldId id="303" r:id="rId23"/>
    <p:sldId id="326" r:id="rId24"/>
    <p:sldId id="304" r:id="rId25"/>
    <p:sldId id="4816" r:id="rId26"/>
    <p:sldId id="378" r:id="rId27"/>
    <p:sldId id="351" r:id="rId28"/>
    <p:sldId id="1346" r:id="rId29"/>
    <p:sldId id="4841" r:id="rId30"/>
    <p:sldId id="312" r:id="rId31"/>
    <p:sldId id="4844" r:id="rId32"/>
    <p:sldId id="4845" r:id="rId33"/>
    <p:sldId id="4846" r:id="rId34"/>
    <p:sldId id="4847" r:id="rId35"/>
    <p:sldId id="4848" r:id="rId36"/>
    <p:sldId id="4849" r:id="rId37"/>
    <p:sldId id="4850" r:id="rId38"/>
    <p:sldId id="4851" r:id="rId39"/>
    <p:sldId id="4852" r:id="rId40"/>
    <p:sldId id="4853" r:id="rId41"/>
    <p:sldId id="4854" r:id="rId42"/>
    <p:sldId id="4855" r:id="rId43"/>
    <p:sldId id="4856" r:id="rId44"/>
    <p:sldId id="4857" r:id="rId45"/>
    <p:sldId id="4858" r:id="rId46"/>
    <p:sldId id="4859" r:id="rId47"/>
    <p:sldId id="4860" r:id="rId48"/>
    <p:sldId id="4861" r:id="rId49"/>
    <p:sldId id="4862" r:id="rId50"/>
    <p:sldId id="4863" r:id="rId51"/>
    <p:sldId id="4864" r:id="rId52"/>
    <p:sldId id="4865" r:id="rId53"/>
    <p:sldId id="4866" r:id="rId54"/>
    <p:sldId id="4867" r:id="rId55"/>
    <p:sldId id="4868" r:id="rId56"/>
    <p:sldId id="4869" r:id="rId57"/>
    <p:sldId id="4870" r:id="rId58"/>
    <p:sldId id="4871" r:id="rId59"/>
    <p:sldId id="4872" r:id="rId60"/>
    <p:sldId id="4873" r:id="rId61"/>
    <p:sldId id="4874" r:id="rId62"/>
    <p:sldId id="4875" r:id="rId63"/>
    <p:sldId id="4876" r:id="rId64"/>
    <p:sldId id="4877" r:id="rId65"/>
    <p:sldId id="4878" r:id="rId66"/>
    <p:sldId id="4879" r:id="rId67"/>
    <p:sldId id="4880" r:id="rId68"/>
    <p:sldId id="4881" r:id="rId69"/>
    <p:sldId id="4882" r:id="rId70"/>
    <p:sldId id="4883" r:id="rId71"/>
    <p:sldId id="4884" r:id="rId72"/>
    <p:sldId id="4943" r:id="rId73"/>
    <p:sldId id="4885" r:id="rId74"/>
    <p:sldId id="4886" r:id="rId75"/>
    <p:sldId id="4887" r:id="rId76"/>
    <p:sldId id="4888" r:id="rId77"/>
    <p:sldId id="4889" r:id="rId78"/>
    <p:sldId id="4890" r:id="rId79"/>
    <p:sldId id="4891" r:id="rId80"/>
    <p:sldId id="4892" r:id="rId81"/>
    <p:sldId id="4893" r:id="rId82"/>
    <p:sldId id="4894" r:id="rId83"/>
    <p:sldId id="4895" r:id="rId84"/>
    <p:sldId id="4896" r:id="rId85"/>
    <p:sldId id="4897" r:id="rId86"/>
    <p:sldId id="4898" r:id="rId87"/>
    <p:sldId id="4899" r:id="rId88"/>
    <p:sldId id="4900" r:id="rId89"/>
    <p:sldId id="4901" r:id="rId90"/>
    <p:sldId id="4902" r:id="rId91"/>
    <p:sldId id="4903" r:id="rId92"/>
    <p:sldId id="4904" r:id="rId93"/>
    <p:sldId id="4905" r:id="rId94"/>
    <p:sldId id="4906" r:id="rId95"/>
    <p:sldId id="4907" r:id="rId96"/>
    <p:sldId id="4908" r:id="rId97"/>
    <p:sldId id="4909" r:id="rId98"/>
    <p:sldId id="4910" r:id="rId99"/>
    <p:sldId id="4911" r:id="rId100"/>
    <p:sldId id="4912" r:id="rId101"/>
    <p:sldId id="4913" r:id="rId102"/>
    <p:sldId id="4914" r:id="rId103"/>
    <p:sldId id="4915" r:id="rId104"/>
    <p:sldId id="4916" r:id="rId105"/>
    <p:sldId id="4917" r:id="rId106"/>
    <p:sldId id="4918" r:id="rId107"/>
    <p:sldId id="4919" r:id="rId108"/>
    <p:sldId id="4920" r:id="rId109"/>
    <p:sldId id="4921" r:id="rId110"/>
    <p:sldId id="4922" r:id="rId111"/>
    <p:sldId id="4923" r:id="rId112"/>
    <p:sldId id="4924" r:id="rId113"/>
    <p:sldId id="4925" r:id="rId114"/>
    <p:sldId id="4926" r:id="rId115"/>
    <p:sldId id="4927" r:id="rId116"/>
    <p:sldId id="4928" r:id="rId117"/>
    <p:sldId id="4929" r:id="rId118"/>
    <p:sldId id="4930" r:id="rId119"/>
    <p:sldId id="4931" r:id="rId120"/>
    <p:sldId id="4932" r:id="rId121"/>
    <p:sldId id="4933" r:id="rId122"/>
    <p:sldId id="4934" r:id="rId123"/>
    <p:sldId id="4935" r:id="rId124"/>
    <p:sldId id="4936" r:id="rId125"/>
    <p:sldId id="4937" r:id="rId126"/>
    <p:sldId id="4938" r:id="rId127"/>
    <p:sldId id="4939" r:id="rId128"/>
    <p:sldId id="4940" r:id="rId129"/>
    <p:sldId id="4941" r:id="rId130"/>
    <p:sldId id="4942" r:id="rId1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" initials="l" lastIdx="1" clrIdx="0"/>
  <p:cmAuthor id="2" name="刘建中" initials="刘" lastIdx="0" clrIdx="1"/>
  <p:cmAuthor id="3" name="pengshufeng" initials="psf" lastIdx="0" clrIdx="2"/>
  <p:cmAuthor id="4" name="作者" initials="作" lastIdx="0" clrIdx="3"/>
  <p:cmAuthor id="5" name="dell" initials="d" lastIdx="0" clrIdx="4"/>
  <p:cmAuthor id="6" name="Administrator" initials="A" lastIdx="0" clrIdx="5"/>
  <p:cmAuthor id="7" name="Tang Li Hong" initials="T" lastIdx="0" clrIdx="6"/>
  <p:cmAuthor id="8" name="ChenLing" initials="C" lastIdx="0" clrIdx="7"/>
  <p:cmAuthor id="9" name="lenovo" initials="l" lastIdx="0" clrIdx="8"/>
  <p:cmAuthor id="10" name="玲玲" initials="玲" lastIdx="0" clrIdx="9"/>
  <p:cmAuthor id="11" name="51216" initials="5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B4AE"/>
    <a:srgbClr val="45695D"/>
    <a:srgbClr val="FFFFFF"/>
    <a:srgbClr val="87A498"/>
    <a:srgbClr val="F7A45F"/>
    <a:srgbClr val="1D6DC3"/>
    <a:srgbClr val="1D6DC4"/>
    <a:srgbClr val="601B80"/>
    <a:srgbClr val="0089F0"/>
    <a:srgbClr val="FFD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322" autoAdjust="0"/>
  </p:normalViewPr>
  <p:slideViewPr>
    <p:cSldViewPr snapToGrid="0">
      <p:cViewPr varScale="1">
        <p:scale>
          <a:sx n="68" d="100"/>
          <a:sy n="68" d="100"/>
        </p:scale>
        <p:origin x="8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4.xml"/><Relationship Id="rId98" Type="http://schemas.openxmlformats.org/officeDocument/2006/relationships/slide" Target="slides/slide93.xml"/><Relationship Id="rId97" Type="http://schemas.openxmlformats.org/officeDocument/2006/relationships/slide" Target="slides/slide92.xml"/><Relationship Id="rId96" Type="http://schemas.openxmlformats.org/officeDocument/2006/relationships/slide" Target="slides/slide91.xml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" Type="http://schemas.openxmlformats.org/officeDocument/2006/relationships/slide" Target="slides/slide4.xml"/><Relationship Id="rId89" Type="http://schemas.openxmlformats.org/officeDocument/2006/relationships/slide" Target="slides/slide84.xml"/><Relationship Id="rId88" Type="http://schemas.openxmlformats.org/officeDocument/2006/relationships/slide" Target="slides/slide83.xml"/><Relationship Id="rId87" Type="http://schemas.openxmlformats.org/officeDocument/2006/relationships/slide" Target="slides/slide82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80" Type="http://schemas.openxmlformats.org/officeDocument/2006/relationships/slide" Target="slides/slide75.xml"/><Relationship Id="rId8" Type="http://schemas.openxmlformats.org/officeDocument/2006/relationships/slide" Target="slides/slide3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7" Type="http://schemas.openxmlformats.org/officeDocument/2006/relationships/slide" Target="slides/slide2.xml"/><Relationship Id="rId69" Type="http://schemas.openxmlformats.org/officeDocument/2006/relationships/slide" Target="slides/slide64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0" Type="http://schemas.openxmlformats.org/officeDocument/2006/relationships/slide" Target="slides/slide55.xml"/><Relationship Id="rId6" Type="http://schemas.openxmlformats.org/officeDocument/2006/relationships/notesMaster" Target="notesMasters/notesMaster1.xml"/><Relationship Id="rId59" Type="http://schemas.openxmlformats.org/officeDocument/2006/relationships/slide" Target="slides/slide54.xml"/><Relationship Id="rId58" Type="http://schemas.openxmlformats.org/officeDocument/2006/relationships/slide" Target="slides/slide53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" Type="http://schemas.openxmlformats.org/officeDocument/2006/relationships/slide" Target="slides/slide1.xml"/><Relationship Id="rId49" Type="http://schemas.openxmlformats.org/officeDocument/2006/relationships/slide" Target="slides/slide4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5" Type="http://schemas.openxmlformats.org/officeDocument/2006/relationships/commentAuthors" Target="commentAuthors.xml"/><Relationship Id="rId134" Type="http://schemas.openxmlformats.org/officeDocument/2006/relationships/tableStyles" Target="tableStyles.xml"/><Relationship Id="rId133" Type="http://schemas.openxmlformats.org/officeDocument/2006/relationships/viewProps" Target="viewProps.xml"/><Relationship Id="rId132" Type="http://schemas.openxmlformats.org/officeDocument/2006/relationships/presProps" Target="presProps.xml"/><Relationship Id="rId131" Type="http://schemas.openxmlformats.org/officeDocument/2006/relationships/slide" Target="slides/slide126.xml"/><Relationship Id="rId130" Type="http://schemas.openxmlformats.org/officeDocument/2006/relationships/slide" Target="slides/slide125.xml"/><Relationship Id="rId13" Type="http://schemas.openxmlformats.org/officeDocument/2006/relationships/slide" Target="slides/slide8.xml"/><Relationship Id="rId129" Type="http://schemas.openxmlformats.org/officeDocument/2006/relationships/slide" Target="slides/slide124.xml"/><Relationship Id="rId128" Type="http://schemas.openxmlformats.org/officeDocument/2006/relationships/slide" Target="slides/slide123.xml"/><Relationship Id="rId127" Type="http://schemas.openxmlformats.org/officeDocument/2006/relationships/slide" Target="slides/slide122.xml"/><Relationship Id="rId126" Type="http://schemas.openxmlformats.org/officeDocument/2006/relationships/slide" Target="slides/slide121.xml"/><Relationship Id="rId125" Type="http://schemas.openxmlformats.org/officeDocument/2006/relationships/slide" Target="slides/slide120.xml"/><Relationship Id="rId124" Type="http://schemas.openxmlformats.org/officeDocument/2006/relationships/slide" Target="slides/slide119.xml"/><Relationship Id="rId123" Type="http://schemas.openxmlformats.org/officeDocument/2006/relationships/slide" Target="slides/slide118.xml"/><Relationship Id="rId122" Type="http://schemas.openxmlformats.org/officeDocument/2006/relationships/slide" Target="slides/slide117.xml"/><Relationship Id="rId121" Type="http://schemas.openxmlformats.org/officeDocument/2006/relationships/slide" Target="slides/slide116.xml"/><Relationship Id="rId120" Type="http://schemas.openxmlformats.org/officeDocument/2006/relationships/slide" Target="slides/slide115.xml"/><Relationship Id="rId12" Type="http://schemas.openxmlformats.org/officeDocument/2006/relationships/slide" Target="slides/slide7.xml"/><Relationship Id="rId119" Type="http://schemas.openxmlformats.org/officeDocument/2006/relationships/slide" Target="slides/slide114.xml"/><Relationship Id="rId118" Type="http://schemas.openxmlformats.org/officeDocument/2006/relationships/slide" Target="slides/slide113.xml"/><Relationship Id="rId117" Type="http://schemas.openxmlformats.org/officeDocument/2006/relationships/slide" Target="slides/slide112.xml"/><Relationship Id="rId116" Type="http://schemas.openxmlformats.org/officeDocument/2006/relationships/slide" Target="slides/slide111.xml"/><Relationship Id="rId115" Type="http://schemas.openxmlformats.org/officeDocument/2006/relationships/slide" Target="slides/slide110.xml"/><Relationship Id="rId114" Type="http://schemas.openxmlformats.org/officeDocument/2006/relationships/slide" Target="slides/slide109.xml"/><Relationship Id="rId113" Type="http://schemas.openxmlformats.org/officeDocument/2006/relationships/slide" Target="slides/slide108.xml"/><Relationship Id="rId112" Type="http://schemas.openxmlformats.org/officeDocument/2006/relationships/slide" Target="slides/slide107.xml"/><Relationship Id="rId111" Type="http://schemas.openxmlformats.org/officeDocument/2006/relationships/slide" Target="slides/slide106.xml"/><Relationship Id="rId110" Type="http://schemas.openxmlformats.org/officeDocument/2006/relationships/slide" Target="slides/slide105.xml"/><Relationship Id="rId11" Type="http://schemas.openxmlformats.org/officeDocument/2006/relationships/slide" Target="slides/slide6.xml"/><Relationship Id="rId109" Type="http://schemas.openxmlformats.org/officeDocument/2006/relationships/slide" Target="slides/slide104.xml"/><Relationship Id="rId108" Type="http://schemas.openxmlformats.org/officeDocument/2006/relationships/slide" Target="slides/slide103.xml"/><Relationship Id="rId107" Type="http://schemas.openxmlformats.org/officeDocument/2006/relationships/slide" Target="slides/slide102.xml"/><Relationship Id="rId106" Type="http://schemas.openxmlformats.org/officeDocument/2006/relationships/slide" Target="slides/slide101.xml"/><Relationship Id="rId105" Type="http://schemas.openxmlformats.org/officeDocument/2006/relationships/slide" Target="slides/slide100.xml"/><Relationship Id="rId104" Type="http://schemas.openxmlformats.org/officeDocument/2006/relationships/slide" Target="slides/slide99.xml"/><Relationship Id="rId103" Type="http://schemas.openxmlformats.org/officeDocument/2006/relationships/slide" Target="slides/slide98.xml"/><Relationship Id="rId102" Type="http://schemas.openxmlformats.org/officeDocument/2006/relationships/slide" Target="slides/slide97.xml"/><Relationship Id="rId101" Type="http://schemas.openxmlformats.org/officeDocument/2006/relationships/slide" Target="slides/slide96.xml"/><Relationship Id="rId100" Type="http://schemas.openxmlformats.org/officeDocument/2006/relationships/slide" Target="slides/slide95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95035B-6354-4792-BBE1-188B9066CE8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678F6D5-9958-4F57-AC87-B2302C20D977}">
      <dgm:prSet phldrT="[文本]"/>
      <dgm:spPr/>
      <dgm:t>
        <a:bodyPr/>
        <a:lstStyle/>
        <a:p>
          <a:r>
            <a:rPr lang="zh-CN" altLang="en-US" dirty="0"/>
            <a:t>工资类型</a:t>
          </a:r>
        </a:p>
      </dgm:t>
    </dgm:pt>
    <dgm:pt modelId="{E12E9B14-F80F-491F-9553-8CE1C938372D}" cxnId="{FBBB56EB-B593-42B4-9386-218C736E838B}" type="parTrans">
      <dgm:prSet/>
      <dgm:spPr/>
      <dgm:t>
        <a:bodyPr/>
        <a:lstStyle/>
        <a:p>
          <a:endParaRPr lang="zh-CN" altLang="en-US"/>
        </a:p>
      </dgm:t>
    </dgm:pt>
    <dgm:pt modelId="{F5EAC1DF-82A2-4728-88CD-2251F0C3508E}" cxnId="{FBBB56EB-B593-42B4-9386-218C736E838B}" type="sibTrans">
      <dgm:prSet/>
      <dgm:spPr/>
      <dgm:t>
        <a:bodyPr/>
        <a:lstStyle/>
        <a:p>
          <a:endParaRPr lang="zh-CN" altLang="en-US"/>
        </a:p>
      </dgm:t>
    </dgm:pt>
    <dgm:pt modelId="{0BA8D953-12FD-43B0-9F9D-7C850C50DCB7}">
      <dgm:prSet phldrT="[文本]"/>
      <dgm:spPr/>
      <dgm:t>
        <a:bodyPr/>
        <a:lstStyle/>
        <a:p>
          <a:r>
            <a:rPr lang="zh-CN" altLang="en-US" dirty="0"/>
            <a:t>工资表</a:t>
          </a:r>
        </a:p>
      </dgm:t>
    </dgm:pt>
    <dgm:pt modelId="{B9AC24AC-9570-4CB8-9D3C-3C39AA5C348B}" cxnId="{DB387E6C-9269-481C-89AA-17BB8C44E0C7}" type="parTrans">
      <dgm:prSet/>
      <dgm:spPr/>
      <dgm:t>
        <a:bodyPr/>
        <a:lstStyle/>
        <a:p>
          <a:endParaRPr lang="zh-CN" altLang="en-US"/>
        </a:p>
      </dgm:t>
    </dgm:pt>
    <dgm:pt modelId="{FE0C8236-32F8-40BA-9F6B-FAE14A36C27E}" cxnId="{DB387E6C-9269-481C-89AA-17BB8C44E0C7}" type="sibTrans">
      <dgm:prSet/>
      <dgm:spPr/>
      <dgm:t>
        <a:bodyPr/>
        <a:lstStyle/>
        <a:p>
          <a:endParaRPr lang="zh-CN" altLang="en-US"/>
        </a:p>
      </dgm:t>
    </dgm:pt>
    <dgm:pt modelId="{3C069D71-4612-4C79-A47A-DF714AD84032}">
      <dgm:prSet phldrT="[文本]"/>
      <dgm:spPr/>
      <dgm:t>
        <a:bodyPr/>
        <a:lstStyle/>
        <a:p>
          <a:r>
            <a:rPr lang="zh-CN" altLang="en-US" dirty="0"/>
            <a:t>计提工资凭证</a:t>
          </a:r>
        </a:p>
      </dgm:t>
    </dgm:pt>
    <dgm:pt modelId="{E57B0609-66B0-4ED8-B5E5-35E430913F27}" cxnId="{28B33BBC-BA38-4ED9-9064-54EC2100BA2A}" type="parTrans">
      <dgm:prSet/>
      <dgm:spPr/>
      <dgm:t>
        <a:bodyPr/>
        <a:lstStyle/>
        <a:p>
          <a:endParaRPr lang="zh-CN" altLang="en-US"/>
        </a:p>
      </dgm:t>
    </dgm:pt>
    <dgm:pt modelId="{87829225-95CB-42D3-AB02-A77FEF3960A6}" cxnId="{28B33BBC-BA38-4ED9-9064-54EC2100BA2A}" type="sibTrans">
      <dgm:prSet/>
      <dgm:spPr/>
      <dgm:t>
        <a:bodyPr/>
        <a:lstStyle/>
        <a:p>
          <a:endParaRPr lang="zh-CN" altLang="en-US"/>
        </a:p>
      </dgm:t>
    </dgm:pt>
    <dgm:pt modelId="{73A52E69-DCA9-4D24-A680-03891A6257C5}" type="pres">
      <dgm:prSet presAssocID="{5195035B-6354-4792-BBE1-188B9066CE81}" presName="Name0" presStyleCnt="0">
        <dgm:presLayoutVars>
          <dgm:dir/>
          <dgm:resizeHandles val="exact"/>
        </dgm:presLayoutVars>
      </dgm:prSet>
      <dgm:spPr/>
    </dgm:pt>
    <dgm:pt modelId="{22DD10C5-F1EC-4926-8845-133317B47703}" type="pres">
      <dgm:prSet presAssocID="{D678F6D5-9958-4F57-AC87-B2302C20D977}" presName="node" presStyleLbl="node1" presStyleIdx="0" presStyleCnt="3">
        <dgm:presLayoutVars>
          <dgm:bulletEnabled val="1"/>
        </dgm:presLayoutVars>
      </dgm:prSet>
      <dgm:spPr/>
    </dgm:pt>
    <dgm:pt modelId="{EE256641-E745-403C-A13F-E12ACAF9FB50}" type="pres">
      <dgm:prSet presAssocID="{F5EAC1DF-82A2-4728-88CD-2251F0C3508E}" presName="sibTrans" presStyleLbl="sibTrans2D1" presStyleIdx="0" presStyleCnt="2"/>
      <dgm:spPr/>
    </dgm:pt>
    <dgm:pt modelId="{57100355-0C95-43C0-ABB1-88CDA9CB59CC}" type="pres">
      <dgm:prSet presAssocID="{F5EAC1DF-82A2-4728-88CD-2251F0C3508E}" presName="connectorText" presStyleLbl="sibTrans2D1" presStyleIdx="0" presStyleCnt="2"/>
      <dgm:spPr/>
    </dgm:pt>
    <dgm:pt modelId="{E9AEDEB2-DFB6-4DEA-821D-580B5C6DC7B3}" type="pres">
      <dgm:prSet presAssocID="{0BA8D953-12FD-43B0-9F9D-7C850C50DCB7}" presName="node" presStyleLbl="node1" presStyleIdx="1" presStyleCnt="3">
        <dgm:presLayoutVars>
          <dgm:bulletEnabled val="1"/>
        </dgm:presLayoutVars>
      </dgm:prSet>
      <dgm:spPr/>
    </dgm:pt>
    <dgm:pt modelId="{980D7BA1-564A-4827-8D8E-B2A6910F4582}" type="pres">
      <dgm:prSet presAssocID="{FE0C8236-32F8-40BA-9F6B-FAE14A36C27E}" presName="sibTrans" presStyleLbl="sibTrans2D1" presStyleIdx="1" presStyleCnt="2"/>
      <dgm:spPr/>
    </dgm:pt>
    <dgm:pt modelId="{9EDE9F55-E184-44CA-84B1-49BD7E1807F2}" type="pres">
      <dgm:prSet presAssocID="{FE0C8236-32F8-40BA-9F6B-FAE14A36C27E}" presName="connectorText" presStyleLbl="sibTrans2D1" presStyleIdx="1" presStyleCnt="2"/>
      <dgm:spPr/>
    </dgm:pt>
    <dgm:pt modelId="{30F2E11E-CCAF-4A7A-A586-5DF204ED7F78}" type="pres">
      <dgm:prSet presAssocID="{3C069D71-4612-4C79-A47A-DF714AD84032}" presName="node" presStyleLbl="node1" presStyleIdx="2" presStyleCnt="3">
        <dgm:presLayoutVars>
          <dgm:bulletEnabled val="1"/>
        </dgm:presLayoutVars>
      </dgm:prSet>
      <dgm:spPr/>
    </dgm:pt>
  </dgm:ptLst>
  <dgm:cxnLst>
    <dgm:cxn modelId="{70836411-F36D-447C-9D32-5CF6E5079075}" type="presOf" srcId="{3C069D71-4612-4C79-A47A-DF714AD84032}" destId="{30F2E11E-CCAF-4A7A-A586-5DF204ED7F78}" srcOrd="0" destOrd="0" presId="urn:microsoft.com/office/officeart/2005/8/layout/process1"/>
    <dgm:cxn modelId="{1692963F-84BB-43F7-B7DE-58882FC8B185}" type="presOf" srcId="{F5EAC1DF-82A2-4728-88CD-2251F0C3508E}" destId="{57100355-0C95-43C0-ABB1-88CDA9CB59CC}" srcOrd="1" destOrd="0" presId="urn:microsoft.com/office/officeart/2005/8/layout/process1"/>
    <dgm:cxn modelId="{68165563-F5A9-4E9E-84ED-8B33FF339EDD}" type="presOf" srcId="{5195035B-6354-4792-BBE1-188B9066CE81}" destId="{73A52E69-DCA9-4D24-A680-03891A6257C5}" srcOrd="0" destOrd="0" presId="urn:microsoft.com/office/officeart/2005/8/layout/process1"/>
    <dgm:cxn modelId="{DB387E6C-9269-481C-89AA-17BB8C44E0C7}" srcId="{5195035B-6354-4792-BBE1-188B9066CE81}" destId="{0BA8D953-12FD-43B0-9F9D-7C850C50DCB7}" srcOrd="1" destOrd="0" parTransId="{B9AC24AC-9570-4CB8-9D3C-3C39AA5C348B}" sibTransId="{FE0C8236-32F8-40BA-9F6B-FAE14A36C27E}"/>
    <dgm:cxn modelId="{1EAD9173-3994-4111-87B7-B473DA2DD3AA}" type="presOf" srcId="{D678F6D5-9958-4F57-AC87-B2302C20D977}" destId="{22DD10C5-F1EC-4926-8845-133317B47703}" srcOrd="0" destOrd="0" presId="urn:microsoft.com/office/officeart/2005/8/layout/process1"/>
    <dgm:cxn modelId="{1A52F655-631A-404C-A293-F8A4DF630D63}" type="presOf" srcId="{FE0C8236-32F8-40BA-9F6B-FAE14A36C27E}" destId="{980D7BA1-564A-4827-8D8E-B2A6910F4582}" srcOrd="0" destOrd="0" presId="urn:microsoft.com/office/officeart/2005/8/layout/process1"/>
    <dgm:cxn modelId="{56C3B57F-7F41-4CC0-B5E9-CBE6E86DB704}" type="presOf" srcId="{F5EAC1DF-82A2-4728-88CD-2251F0C3508E}" destId="{EE256641-E745-403C-A13F-E12ACAF9FB50}" srcOrd="0" destOrd="0" presId="urn:microsoft.com/office/officeart/2005/8/layout/process1"/>
    <dgm:cxn modelId="{09DF7C9C-BD0A-4C96-B696-563F25CD41C7}" type="presOf" srcId="{0BA8D953-12FD-43B0-9F9D-7C850C50DCB7}" destId="{E9AEDEB2-DFB6-4DEA-821D-580B5C6DC7B3}" srcOrd="0" destOrd="0" presId="urn:microsoft.com/office/officeart/2005/8/layout/process1"/>
    <dgm:cxn modelId="{C880B4A9-BCED-4F96-B60C-76385BF20C5C}" type="presOf" srcId="{FE0C8236-32F8-40BA-9F6B-FAE14A36C27E}" destId="{9EDE9F55-E184-44CA-84B1-49BD7E1807F2}" srcOrd="1" destOrd="0" presId="urn:microsoft.com/office/officeart/2005/8/layout/process1"/>
    <dgm:cxn modelId="{28B33BBC-BA38-4ED9-9064-54EC2100BA2A}" srcId="{5195035B-6354-4792-BBE1-188B9066CE81}" destId="{3C069D71-4612-4C79-A47A-DF714AD84032}" srcOrd="2" destOrd="0" parTransId="{E57B0609-66B0-4ED8-B5E5-35E430913F27}" sibTransId="{87829225-95CB-42D3-AB02-A77FEF3960A6}"/>
    <dgm:cxn modelId="{FBBB56EB-B593-42B4-9386-218C736E838B}" srcId="{5195035B-6354-4792-BBE1-188B9066CE81}" destId="{D678F6D5-9958-4F57-AC87-B2302C20D977}" srcOrd="0" destOrd="0" parTransId="{E12E9B14-F80F-491F-9553-8CE1C938372D}" sibTransId="{F5EAC1DF-82A2-4728-88CD-2251F0C3508E}"/>
    <dgm:cxn modelId="{2249A3DF-62B2-4ACB-A262-EA971271CF96}" type="presParOf" srcId="{73A52E69-DCA9-4D24-A680-03891A6257C5}" destId="{22DD10C5-F1EC-4926-8845-133317B47703}" srcOrd="0" destOrd="0" presId="urn:microsoft.com/office/officeart/2005/8/layout/process1"/>
    <dgm:cxn modelId="{8D4B9EE9-34B0-4FFF-93F8-195E6DE196A5}" type="presParOf" srcId="{73A52E69-DCA9-4D24-A680-03891A6257C5}" destId="{EE256641-E745-403C-A13F-E12ACAF9FB50}" srcOrd="1" destOrd="0" presId="urn:microsoft.com/office/officeart/2005/8/layout/process1"/>
    <dgm:cxn modelId="{F1E6591E-512C-4D8D-A45D-B4085793604B}" type="presParOf" srcId="{EE256641-E745-403C-A13F-E12ACAF9FB50}" destId="{57100355-0C95-43C0-ABB1-88CDA9CB59CC}" srcOrd="0" destOrd="0" presId="urn:microsoft.com/office/officeart/2005/8/layout/process1"/>
    <dgm:cxn modelId="{676033C9-BC08-427F-AFA0-D172DFFEECB1}" type="presParOf" srcId="{73A52E69-DCA9-4D24-A680-03891A6257C5}" destId="{E9AEDEB2-DFB6-4DEA-821D-580B5C6DC7B3}" srcOrd="2" destOrd="0" presId="urn:microsoft.com/office/officeart/2005/8/layout/process1"/>
    <dgm:cxn modelId="{B53CD684-56C9-4835-8BB1-3786F109C9C6}" type="presParOf" srcId="{73A52E69-DCA9-4D24-A680-03891A6257C5}" destId="{980D7BA1-564A-4827-8D8E-B2A6910F4582}" srcOrd="3" destOrd="0" presId="urn:microsoft.com/office/officeart/2005/8/layout/process1"/>
    <dgm:cxn modelId="{0F9A6A79-5C68-42C2-A107-A8671AFFD7F3}" type="presParOf" srcId="{980D7BA1-564A-4827-8D8E-B2A6910F4582}" destId="{9EDE9F55-E184-44CA-84B1-49BD7E1807F2}" srcOrd="0" destOrd="0" presId="urn:microsoft.com/office/officeart/2005/8/layout/process1"/>
    <dgm:cxn modelId="{C47BE18B-A2DE-477D-AD0F-B153786ED52F}" type="presParOf" srcId="{73A52E69-DCA9-4D24-A680-03891A6257C5}" destId="{30F2E11E-CCAF-4A7A-A586-5DF204ED7F7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95035B-6354-4792-BBE1-188B9066CE8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678F6D5-9958-4F57-AC87-B2302C20D977}">
      <dgm:prSet phldrT="[文本]"/>
      <dgm:spPr/>
      <dgm:t>
        <a:bodyPr/>
        <a:lstStyle/>
        <a:p>
          <a:r>
            <a:rPr lang="zh-CN" altLang="en-US" dirty="0"/>
            <a:t>？</a:t>
          </a:r>
        </a:p>
      </dgm:t>
    </dgm:pt>
    <dgm:pt modelId="{E12E9B14-F80F-491F-9553-8CE1C938372D}" cxnId="{FBBB56EB-B593-42B4-9386-218C736E838B}" type="parTrans">
      <dgm:prSet/>
      <dgm:spPr/>
      <dgm:t>
        <a:bodyPr/>
        <a:lstStyle/>
        <a:p>
          <a:endParaRPr lang="zh-CN" altLang="en-US"/>
        </a:p>
      </dgm:t>
    </dgm:pt>
    <dgm:pt modelId="{F5EAC1DF-82A2-4728-88CD-2251F0C3508E}" cxnId="{FBBB56EB-B593-42B4-9386-218C736E838B}" type="sibTrans">
      <dgm:prSet/>
      <dgm:spPr/>
      <dgm:t>
        <a:bodyPr/>
        <a:lstStyle/>
        <a:p>
          <a:endParaRPr lang="zh-CN" altLang="en-US"/>
        </a:p>
      </dgm:t>
    </dgm:pt>
    <dgm:pt modelId="{0BA8D953-12FD-43B0-9F9D-7C850C50DCB7}">
      <dgm:prSet phldrT="[文本]"/>
      <dgm:spPr/>
      <dgm:t>
        <a:bodyPr/>
        <a:lstStyle/>
        <a:p>
          <a:r>
            <a:rPr lang="zh-CN" altLang="en-US" dirty="0"/>
            <a:t>资产卡片</a:t>
          </a:r>
        </a:p>
      </dgm:t>
    </dgm:pt>
    <dgm:pt modelId="{B9AC24AC-9570-4CB8-9D3C-3C39AA5C348B}" cxnId="{DB387E6C-9269-481C-89AA-17BB8C44E0C7}" type="parTrans">
      <dgm:prSet/>
      <dgm:spPr/>
      <dgm:t>
        <a:bodyPr/>
        <a:lstStyle/>
        <a:p>
          <a:endParaRPr lang="zh-CN" altLang="en-US"/>
        </a:p>
      </dgm:t>
    </dgm:pt>
    <dgm:pt modelId="{FE0C8236-32F8-40BA-9F6B-FAE14A36C27E}" cxnId="{DB387E6C-9269-481C-89AA-17BB8C44E0C7}" type="sibTrans">
      <dgm:prSet/>
      <dgm:spPr/>
      <dgm:t>
        <a:bodyPr/>
        <a:lstStyle/>
        <a:p>
          <a:endParaRPr lang="zh-CN" altLang="en-US"/>
        </a:p>
      </dgm:t>
    </dgm:pt>
    <dgm:pt modelId="{3C069D71-4612-4C79-A47A-DF714AD84032}">
      <dgm:prSet phldrT="[文本]"/>
      <dgm:spPr/>
      <dgm:t>
        <a:bodyPr/>
        <a:lstStyle/>
        <a:p>
          <a:r>
            <a:rPr lang="zh-CN" altLang="en-US" dirty="0"/>
            <a:t>增加、减少、计提折旧的凭证</a:t>
          </a:r>
        </a:p>
      </dgm:t>
    </dgm:pt>
    <dgm:pt modelId="{E57B0609-66B0-4ED8-B5E5-35E430913F27}" cxnId="{28B33BBC-BA38-4ED9-9064-54EC2100BA2A}" type="parTrans">
      <dgm:prSet/>
      <dgm:spPr/>
      <dgm:t>
        <a:bodyPr/>
        <a:lstStyle/>
        <a:p>
          <a:endParaRPr lang="zh-CN" altLang="en-US"/>
        </a:p>
      </dgm:t>
    </dgm:pt>
    <dgm:pt modelId="{87829225-95CB-42D3-AB02-A77FEF3960A6}" cxnId="{28B33BBC-BA38-4ED9-9064-54EC2100BA2A}" type="sibTrans">
      <dgm:prSet/>
      <dgm:spPr/>
      <dgm:t>
        <a:bodyPr/>
        <a:lstStyle/>
        <a:p>
          <a:endParaRPr lang="zh-CN" altLang="en-US"/>
        </a:p>
      </dgm:t>
    </dgm:pt>
    <dgm:pt modelId="{73A52E69-DCA9-4D24-A680-03891A6257C5}" type="pres">
      <dgm:prSet presAssocID="{5195035B-6354-4792-BBE1-188B9066CE81}" presName="Name0" presStyleCnt="0">
        <dgm:presLayoutVars>
          <dgm:dir/>
          <dgm:resizeHandles val="exact"/>
        </dgm:presLayoutVars>
      </dgm:prSet>
      <dgm:spPr/>
    </dgm:pt>
    <dgm:pt modelId="{22DD10C5-F1EC-4926-8845-133317B47703}" type="pres">
      <dgm:prSet presAssocID="{D678F6D5-9958-4F57-AC87-B2302C20D977}" presName="node" presStyleLbl="node1" presStyleIdx="0" presStyleCnt="3">
        <dgm:presLayoutVars>
          <dgm:bulletEnabled val="1"/>
        </dgm:presLayoutVars>
      </dgm:prSet>
      <dgm:spPr/>
    </dgm:pt>
    <dgm:pt modelId="{EE256641-E745-403C-A13F-E12ACAF9FB50}" type="pres">
      <dgm:prSet presAssocID="{F5EAC1DF-82A2-4728-88CD-2251F0C3508E}" presName="sibTrans" presStyleLbl="sibTrans2D1" presStyleIdx="0" presStyleCnt="2"/>
      <dgm:spPr/>
    </dgm:pt>
    <dgm:pt modelId="{57100355-0C95-43C0-ABB1-88CDA9CB59CC}" type="pres">
      <dgm:prSet presAssocID="{F5EAC1DF-82A2-4728-88CD-2251F0C3508E}" presName="connectorText" presStyleLbl="sibTrans2D1" presStyleIdx="0" presStyleCnt="2"/>
      <dgm:spPr/>
    </dgm:pt>
    <dgm:pt modelId="{E9AEDEB2-DFB6-4DEA-821D-580B5C6DC7B3}" type="pres">
      <dgm:prSet presAssocID="{0BA8D953-12FD-43B0-9F9D-7C850C50DCB7}" presName="node" presStyleLbl="node1" presStyleIdx="1" presStyleCnt="3">
        <dgm:presLayoutVars>
          <dgm:bulletEnabled val="1"/>
        </dgm:presLayoutVars>
      </dgm:prSet>
      <dgm:spPr/>
    </dgm:pt>
    <dgm:pt modelId="{980D7BA1-564A-4827-8D8E-B2A6910F4582}" type="pres">
      <dgm:prSet presAssocID="{FE0C8236-32F8-40BA-9F6B-FAE14A36C27E}" presName="sibTrans" presStyleLbl="sibTrans2D1" presStyleIdx="1" presStyleCnt="2"/>
      <dgm:spPr/>
    </dgm:pt>
    <dgm:pt modelId="{9EDE9F55-E184-44CA-84B1-49BD7E1807F2}" type="pres">
      <dgm:prSet presAssocID="{FE0C8236-32F8-40BA-9F6B-FAE14A36C27E}" presName="connectorText" presStyleLbl="sibTrans2D1" presStyleIdx="1" presStyleCnt="2"/>
      <dgm:spPr/>
    </dgm:pt>
    <dgm:pt modelId="{30F2E11E-CCAF-4A7A-A586-5DF204ED7F78}" type="pres">
      <dgm:prSet presAssocID="{3C069D71-4612-4C79-A47A-DF714AD84032}" presName="node" presStyleLbl="node1" presStyleIdx="2" presStyleCnt="3" custScaleX="130677">
        <dgm:presLayoutVars>
          <dgm:bulletEnabled val="1"/>
        </dgm:presLayoutVars>
      </dgm:prSet>
      <dgm:spPr/>
    </dgm:pt>
  </dgm:ptLst>
  <dgm:cxnLst>
    <dgm:cxn modelId="{70836411-F36D-447C-9D32-5CF6E5079075}" type="presOf" srcId="{3C069D71-4612-4C79-A47A-DF714AD84032}" destId="{30F2E11E-CCAF-4A7A-A586-5DF204ED7F78}" srcOrd="0" destOrd="0" presId="urn:microsoft.com/office/officeart/2005/8/layout/process1"/>
    <dgm:cxn modelId="{1692963F-84BB-43F7-B7DE-58882FC8B185}" type="presOf" srcId="{F5EAC1DF-82A2-4728-88CD-2251F0C3508E}" destId="{57100355-0C95-43C0-ABB1-88CDA9CB59CC}" srcOrd="1" destOrd="0" presId="urn:microsoft.com/office/officeart/2005/8/layout/process1"/>
    <dgm:cxn modelId="{68165563-F5A9-4E9E-84ED-8B33FF339EDD}" type="presOf" srcId="{5195035B-6354-4792-BBE1-188B9066CE81}" destId="{73A52E69-DCA9-4D24-A680-03891A6257C5}" srcOrd="0" destOrd="0" presId="urn:microsoft.com/office/officeart/2005/8/layout/process1"/>
    <dgm:cxn modelId="{DB387E6C-9269-481C-89AA-17BB8C44E0C7}" srcId="{5195035B-6354-4792-BBE1-188B9066CE81}" destId="{0BA8D953-12FD-43B0-9F9D-7C850C50DCB7}" srcOrd="1" destOrd="0" parTransId="{B9AC24AC-9570-4CB8-9D3C-3C39AA5C348B}" sibTransId="{FE0C8236-32F8-40BA-9F6B-FAE14A36C27E}"/>
    <dgm:cxn modelId="{1EAD9173-3994-4111-87B7-B473DA2DD3AA}" type="presOf" srcId="{D678F6D5-9958-4F57-AC87-B2302C20D977}" destId="{22DD10C5-F1EC-4926-8845-133317B47703}" srcOrd="0" destOrd="0" presId="urn:microsoft.com/office/officeart/2005/8/layout/process1"/>
    <dgm:cxn modelId="{1A52F655-631A-404C-A293-F8A4DF630D63}" type="presOf" srcId="{FE0C8236-32F8-40BA-9F6B-FAE14A36C27E}" destId="{980D7BA1-564A-4827-8D8E-B2A6910F4582}" srcOrd="0" destOrd="0" presId="urn:microsoft.com/office/officeart/2005/8/layout/process1"/>
    <dgm:cxn modelId="{56C3B57F-7F41-4CC0-B5E9-CBE6E86DB704}" type="presOf" srcId="{F5EAC1DF-82A2-4728-88CD-2251F0C3508E}" destId="{EE256641-E745-403C-A13F-E12ACAF9FB50}" srcOrd="0" destOrd="0" presId="urn:microsoft.com/office/officeart/2005/8/layout/process1"/>
    <dgm:cxn modelId="{09DF7C9C-BD0A-4C96-B696-563F25CD41C7}" type="presOf" srcId="{0BA8D953-12FD-43B0-9F9D-7C850C50DCB7}" destId="{E9AEDEB2-DFB6-4DEA-821D-580B5C6DC7B3}" srcOrd="0" destOrd="0" presId="urn:microsoft.com/office/officeart/2005/8/layout/process1"/>
    <dgm:cxn modelId="{C880B4A9-BCED-4F96-B60C-76385BF20C5C}" type="presOf" srcId="{FE0C8236-32F8-40BA-9F6B-FAE14A36C27E}" destId="{9EDE9F55-E184-44CA-84B1-49BD7E1807F2}" srcOrd="1" destOrd="0" presId="urn:microsoft.com/office/officeart/2005/8/layout/process1"/>
    <dgm:cxn modelId="{28B33BBC-BA38-4ED9-9064-54EC2100BA2A}" srcId="{5195035B-6354-4792-BBE1-188B9066CE81}" destId="{3C069D71-4612-4C79-A47A-DF714AD84032}" srcOrd="2" destOrd="0" parTransId="{E57B0609-66B0-4ED8-B5E5-35E430913F27}" sibTransId="{87829225-95CB-42D3-AB02-A77FEF3960A6}"/>
    <dgm:cxn modelId="{FBBB56EB-B593-42B4-9386-218C736E838B}" srcId="{5195035B-6354-4792-BBE1-188B9066CE81}" destId="{D678F6D5-9958-4F57-AC87-B2302C20D977}" srcOrd="0" destOrd="0" parTransId="{E12E9B14-F80F-491F-9553-8CE1C938372D}" sibTransId="{F5EAC1DF-82A2-4728-88CD-2251F0C3508E}"/>
    <dgm:cxn modelId="{2249A3DF-62B2-4ACB-A262-EA971271CF96}" type="presParOf" srcId="{73A52E69-DCA9-4D24-A680-03891A6257C5}" destId="{22DD10C5-F1EC-4926-8845-133317B47703}" srcOrd="0" destOrd="0" presId="urn:microsoft.com/office/officeart/2005/8/layout/process1"/>
    <dgm:cxn modelId="{8D4B9EE9-34B0-4FFF-93F8-195E6DE196A5}" type="presParOf" srcId="{73A52E69-DCA9-4D24-A680-03891A6257C5}" destId="{EE256641-E745-403C-A13F-E12ACAF9FB50}" srcOrd="1" destOrd="0" presId="urn:microsoft.com/office/officeart/2005/8/layout/process1"/>
    <dgm:cxn modelId="{F1E6591E-512C-4D8D-A45D-B4085793604B}" type="presParOf" srcId="{EE256641-E745-403C-A13F-E12ACAF9FB50}" destId="{57100355-0C95-43C0-ABB1-88CDA9CB59CC}" srcOrd="0" destOrd="0" presId="urn:microsoft.com/office/officeart/2005/8/layout/process1"/>
    <dgm:cxn modelId="{676033C9-BC08-427F-AFA0-D172DFFEECB1}" type="presParOf" srcId="{73A52E69-DCA9-4D24-A680-03891A6257C5}" destId="{E9AEDEB2-DFB6-4DEA-821D-580B5C6DC7B3}" srcOrd="2" destOrd="0" presId="urn:microsoft.com/office/officeart/2005/8/layout/process1"/>
    <dgm:cxn modelId="{B53CD684-56C9-4835-8BB1-3786F109C9C6}" type="presParOf" srcId="{73A52E69-DCA9-4D24-A680-03891A6257C5}" destId="{980D7BA1-564A-4827-8D8E-B2A6910F4582}" srcOrd="3" destOrd="0" presId="urn:microsoft.com/office/officeart/2005/8/layout/process1"/>
    <dgm:cxn modelId="{0F9A6A79-5C68-42C2-A107-A8671AFFD7F3}" type="presParOf" srcId="{980D7BA1-564A-4827-8D8E-B2A6910F4582}" destId="{9EDE9F55-E184-44CA-84B1-49BD7E1807F2}" srcOrd="0" destOrd="0" presId="urn:microsoft.com/office/officeart/2005/8/layout/process1"/>
    <dgm:cxn modelId="{C47BE18B-A2DE-477D-AD0F-B153786ED52F}" type="presParOf" srcId="{73A52E69-DCA9-4D24-A680-03891A6257C5}" destId="{30F2E11E-CCAF-4A7A-A586-5DF204ED7F7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722056" cy="1100892"/>
        <a:chOff x="0" y="0"/>
        <a:chExt cx="4722056" cy="1100892"/>
      </a:xfrm>
    </dsp:grpSpPr>
    <dsp:sp modelId="{22DD10C5-F1EC-4926-8845-133317B47703}">
      <dsp:nvSpPr>
        <dsp:cNvPr id="3" name="圆角矩形 2"/>
        <dsp:cNvSpPr/>
      </dsp:nvSpPr>
      <dsp:spPr bwMode="white">
        <a:xfrm>
          <a:off x="0" y="177652"/>
          <a:ext cx="1242646" cy="74558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工资类型</a:t>
          </a:r>
        </a:p>
      </dsp:txBody>
      <dsp:txXfrm>
        <a:off x="0" y="177652"/>
        <a:ext cx="1242646" cy="745588"/>
      </dsp:txXfrm>
    </dsp:sp>
    <dsp:sp modelId="{EE256641-E745-403C-A13F-E12ACAF9FB50}">
      <dsp:nvSpPr>
        <dsp:cNvPr id="4" name="右箭头 3"/>
        <dsp:cNvSpPr/>
      </dsp:nvSpPr>
      <dsp:spPr bwMode="white">
        <a:xfrm>
          <a:off x="1359455" y="396358"/>
          <a:ext cx="263441" cy="308176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1359455" y="396358"/>
        <a:ext cx="263441" cy="308176"/>
      </dsp:txXfrm>
    </dsp:sp>
    <dsp:sp modelId="{E9AEDEB2-DFB6-4DEA-821D-580B5C6DC7B3}">
      <dsp:nvSpPr>
        <dsp:cNvPr id="5" name="圆角矩形 4"/>
        <dsp:cNvSpPr/>
      </dsp:nvSpPr>
      <dsp:spPr bwMode="white">
        <a:xfrm>
          <a:off x="1739705" y="177652"/>
          <a:ext cx="1242646" cy="74558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工资表</a:t>
          </a:r>
        </a:p>
      </dsp:txBody>
      <dsp:txXfrm>
        <a:off x="1739705" y="177652"/>
        <a:ext cx="1242646" cy="745588"/>
      </dsp:txXfrm>
    </dsp:sp>
    <dsp:sp modelId="{980D7BA1-564A-4827-8D8E-B2A6910F4582}">
      <dsp:nvSpPr>
        <dsp:cNvPr id="6" name="右箭头 5"/>
        <dsp:cNvSpPr/>
      </dsp:nvSpPr>
      <dsp:spPr bwMode="white">
        <a:xfrm>
          <a:off x="3099160" y="396358"/>
          <a:ext cx="263441" cy="308176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3099160" y="396358"/>
        <a:ext cx="263441" cy="308176"/>
      </dsp:txXfrm>
    </dsp:sp>
    <dsp:sp modelId="{30F2E11E-CCAF-4A7A-A586-5DF204ED7F78}">
      <dsp:nvSpPr>
        <dsp:cNvPr id="7" name="圆角矩形 6"/>
        <dsp:cNvSpPr/>
      </dsp:nvSpPr>
      <dsp:spPr bwMode="white">
        <a:xfrm>
          <a:off x="3479410" y="177652"/>
          <a:ext cx="1242646" cy="74558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计提工资凭证</a:t>
          </a:r>
        </a:p>
      </dsp:txBody>
      <dsp:txXfrm>
        <a:off x="3479410" y="177652"/>
        <a:ext cx="1242646" cy="7455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722056" cy="1100892"/>
        <a:chOff x="0" y="0"/>
        <a:chExt cx="4722056" cy="1100892"/>
      </a:xfrm>
    </dsp:grpSpPr>
    <dsp:sp modelId="{22DD10C5-F1EC-4926-8845-133317B47703}">
      <dsp:nvSpPr>
        <dsp:cNvPr id="3" name="圆角矩形 2"/>
        <dsp:cNvSpPr/>
      </dsp:nvSpPr>
      <dsp:spPr bwMode="white">
        <a:xfrm>
          <a:off x="0" y="96738"/>
          <a:ext cx="1242646" cy="90741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？</a:t>
          </a:r>
        </a:p>
      </dsp:txBody>
      <dsp:txXfrm>
        <a:off x="0" y="96738"/>
        <a:ext cx="1242646" cy="907415"/>
      </dsp:txXfrm>
    </dsp:sp>
    <dsp:sp modelId="{EE256641-E745-403C-A13F-E12ACAF9FB50}">
      <dsp:nvSpPr>
        <dsp:cNvPr id="4" name="右箭头 3"/>
        <dsp:cNvSpPr/>
      </dsp:nvSpPr>
      <dsp:spPr bwMode="white">
        <a:xfrm>
          <a:off x="1359455" y="396358"/>
          <a:ext cx="263441" cy="308176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1359455" y="396358"/>
        <a:ext cx="263441" cy="308176"/>
      </dsp:txXfrm>
    </dsp:sp>
    <dsp:sp modelId="{E9AEDEB2-DFB6-4DEA-821D-580B5C6DC7B3}">
      <dsp:nvSpPr>
        <dsp:cNvPr id="5" name="圆角矩形 4"/>
        <dsp:cNvSpPr/>
      </dsp:nvSpPr>
      <dsp:spPr bwMode="white">
        <a:xfrm>
          <a:off x="1739705" y="96738"/>
          <a:ext cx="1242646" cy="90741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资产卡片</a:t>
          </a:r>
        </a:p>
      </dsp:txBody>
      <dsp:txXfrm>
        <a:off x="1739705" y="96738"/>
        <a:ext cx="1242646" cy="907415"/>
      </dsp:txXfrm>
    </dsp:sp>
    <dsp:sp modelId="{980D7BA1-564A-4827-8D8E-B2A6910F4582}">
      <dsp:nvSpPr>
        <dsp:cNvPr id="6" name="右箭头 5"/>
        <dsp:cNvSpPr/>
      </dsp:nvSpPr>
      <dsp:spPr bwMode="white">
        <a:xfrm>
          <a:off x="3099160" y="396358"/>
          <a:ext cx="263441" cy="308176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3099160" y="396358"/>
        <a:ext cx="263441" cy="308176"/>
      </dsp:txXfrm>
    </dsp:sp>
    <dsp:sp modelId="{30F2E11E-CCAF-4A7A-A586-5DF204ED7F78}">
      <dsp:nvSpPr>
        <dsp:cNvPr id="7" name="圆角矩形 6"/>
        <dsp:cNvSpPr/>
      </dsp:nvSpPr>
      <dsp:spPr bwMode="white">
        <a:xfrm>
          <a:off x="3479410" y="96738"/>
          <a:ext cx="1242646" cy="90741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增加、减少、计提折旧的凭证</a:t>
          </a:r>
        </a:p>
      </dsp:txBody>
      <dsp:txXfrm>
        <a:off x="3479410" y="96738"/>
        <a:ext cx="1242646" cy="907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D2CE5-F3EB-4522-B527-5962833464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FDF36-F2E2-4E27-8D13-65577DC03E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FDF36-F2E2-4E27-8D13-65577DC03E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FDF36-F2E2-4E27-8D13-65577DC03E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FDF36-F2E2-4E27-8D13-65577DC03E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FDF36-F2E2-4E27-8D13-65577DC03E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FDF36-F2E2-4E27-8D13-65577DC03E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4.xml"/><Relationship Id="rId7" Type="http://schemas.openxmlformats.org/officeDocument/2006/relationships/image" Target="../media/image8.png"/><Relationship Id="rId6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tags" Target="../tags/tag2.xml"/><Relationship Id="rId3" Type="http://schemas.openxmlformats.org/officeDocument/2006/relationships/image" Target="../media/image6.png"/><Relationship Id="rId2" Type="http://schemas.openxmlformats.org/officeDocument/2006/relationships/tags" Target="../tags/tag1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image" Target="../media/image11.png"/><Relationship Id="rId3" Type="http://schemas.openxmlformats.org/officeDocument/2006/relationships/tags" Target="../tags/tag9.xm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image" Target="../media/image13.png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image" Target="../media/image12.png"/><Relationship Id="rId2" Type="http://schemas.openxmlformats.org/officeDocument/2006/relationships/tags" Target="../tags/tag14.xml"/><Relationship Id="rId12" Type="http://schemas.openxmlformats.org/officeDocument/2006/relationships/image" Target="../media/image5.png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30.xml"/><Relationship Id="rId7" Type="http://schemas.openxmlformats.org/officeDocument/2006/relationships/image" Target="../media/image8.png"/><Relationship Id="rId6" Type="http://schemas.openxmlformats.org/officeDocument/2006/relationships/tags" Target="../tags/tag29.xml"/><Relationship Id="rId5" Type="http://schemas.openxmlformats.org/officeDocument/2006/relationships/image" Target="../media/image7.png"/><Relationship Id="rId4" Type="http://schemas.openxmlformats.org/officeDocument/2006/relationships/tags" Target="../tags/tag28.xml"/><Relationship Id="rId3" Type="http://schemas.openxmlformats.org/officeDocument/2006/relationships/image" Target="../media/image6.png"/><Relationship Id="rId2" Type="http://schemas.openxmlformats.org/officeDocument/2006/relationships/tags" Target="../tags/tag27.xml"/><Relationship Id="rId14" Type="http://schemas.openxmlformats.org/officeDocument/2006/relationships/image" Target="../media/image5.png"/><Relationship Id="rId13" Type="http://schemas.openxmlformats.org/officeDocument/2006/relationships/tags" Target="../tags/tag34.xml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image" Target="../media/image12.png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image" Target="../media/image12.png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87.xml"/><Relationship Id="rId7" Type="http://schemas.openxmlformats.org/officeDocument/2006/relationships/image" Target="../media/image8.png"/><Relationship Id="rId6" Type="http://schemas.openxmlformats.org/officeDocument/2006/relationships/tags" Target="../tags/tag86.xml"/><Relationship Id="rId5" Type="http://schemas.openxmlformats.org/officeDocument/2006/relationships/image" Target="../media/image7.png"/><Relationship Id="rId4" Type="http://schemas.openxmlformats.org/officeDocument/2006/relationships/tags" Target="../tags/tag85.xml"/><Relationship Id="rId3" Type="http://schemas.openxmlformats.org/officeDocument/2006/relationships/image" Target="../media/image6.png"/><Relationship Id="rId2" Type="http://schemas.openxmlformats.org/officeDocument/2006/relationships/tags" Target="../tags/tag84.xml"/><Relationship Id="rId13" Type="http://schemas.openxmlformats.org/officeDocument/2006/relationships/tags" Target="../tags/tag91.xml"/><Relationship Id="rId12" Type="http://schemas.openxmlformats.org/officeDocument/2006/relationships/tags" Target="../tags/tag90.xml"/><Relationship Id="rId11" Type="http://schemas.openxmlformats.org/officeDocument/2006/relationships/tags" Target="../tags/tag89.xml"/><Relationship Id="rId10" Type="http://schemas.openxmlformats.org/officeDocument/2006/relationships/tags" Target="../tags/tag88.xml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image" Target="../media/image11.png"/><Relationship Id="rId3" Type="http://schemas.openxmlformats.org/officeDocument/2006/relationships/tags" Target="../tags/tag92.xm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Line 8"/>
          <p:cNvSpPr/>
          <p:nvPr userDrawn="1"/>
        </p:nvSpPr>
        <p:spPr>
          <a:xfrm>
            <a:off x="20320" y="685165"/>
            <a:ext cx="7940040" cy="6985"/>
          </a:xfrm>
          <a:prstGeom prst="line">
            <a:avLst/>
          </a:prstGeom>
          <a:ln w="31750" cap="rnd">
            <a:solidFill>
              <a:srgbClr val="45695D"/>
            </a:solidFill>
            <a:round/>
            <a:headEnd type="none" w="med" len="med"/>
            <a:tailEnd type="none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sp>
      <p:sp>
        <p:nvSpPr>
          <p:cNvPr id="3" name="文本框 2"/>
          <p:cNvSpPr txBox="1"/>
          <p:nvPr userDrawn="1"/>
        </p:nvSpPr>
        <p:spPr>
          <a:xfrm>
            <a:off x="248285" y="1711325"/>
            <a:ext cx="447040" cy="3046095"/>
          </a:xfrm>
          <a:prstGeom prst="rect">
            <a:avLst/>
          </a:prstGeom>
          <a:solidFill>
            <a:srgbClr val="45695D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 spc="-1000" smtClean="0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汉仪细秀体简 L" panose="00020600040101010101" charset="-122"/>
                <a:ea typeface="汉仪细秀体简 L" panose="00020600040101010101" charset="-122"/>
                <a:cs typeface="汉仪细秀体简 L" panose="00020600040101010101" charset="-122"/>
              </a:rPr>
              <a:t>第</a:t>
            </a:r>
            <a:r>
              <a:rPr lang="zh-CN" altLang="en-US" sz="2400" b="1" spc="-1000" smtClean="0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汉仪细秀体简 L" panose="00020600040101010101" charset="-122"/>
                <a:ea typeface="汉仪细秀体简 L" panose="00020600040101010101" charset="-122"/>
                <a:cs typeface="汉仪细秀体简 L" panose="00020600040101010101" charset="-122"/>
              </a:rPr>
              <a:t>六章</a:t>
            </a:r>
            <a:endParaRPr lang="zh-CN" altLang="en-US" sz="2400" b="1" spc="-1000" smtClean="0">
              <a:ln>
                <a:noFill/>
                <a:prstDash val="sysDot"/>
              </a:ln>
              <a:solidFill>
                <a:schemeClr val="bg1"/>
              </a:solidFill>
              <a:uFillTx/>
              <a:latin typeface="汉仪细秀体简 L" panose="00020600040101010101" charset="-122"/>
              <a:ea typeface="汉仪细秀体简 L" panose="00020600040101010101" charset="-122"/>
              <a:cs typeface="汉仪细秀体简 L" panose="00020600040101010101" charset="-122"/>
            </a:endParaRPr>
          </a:p>
          <a:p>
            <a:endParaRPr lang="zh-CN" altLang="en-US" sz="2400" b="1" spc="-1000" smtClean="0">
              <a:ln>
                <a:noFill/>
                <a:prstDash val="sysDot"/>
              </a:ln>
              <a:solidFill>
                <a:schemeClr val="bg1"/>
              </a:solidFill>
              <a:uFillTx/>
              <a:latin typeface="汉仪细秀体简 L" panose="00020600040101010101" charset="-122"/>
              <a:ea typeface="汉仪细秀体简 L" panose="00020600040101010101" charset="-122"/>
              <a:cs typeface="汉仪细秀体简 L" panose="00020600040101010101" charset="-122"/>
            </a:endParaRPr>
          </a:p>
          <a:p>
            <a:r>
              <a:rPr lang="zh-CN" altLang="en-US" sz="2400" b="1" spc="-1000" smtClean="0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汉仪细秀体简 L" panose="00020600040101010101" charset="-122"/>
                <a:ea typeface="汉仪细秀体简 L" panose="00020600040101010101" charset="-122"/>
                <a:cs typeface="汉仪细秀体简 L" panose="00020600040101010101" charset="-122"/>
              </a:rPr>
              <a:t>固定资产</a:t>
            </a:r>
            <a:endParaRPr lang="zh-CN" altLang="en-US" sz="2400" b="1" spc="-1000" smtClean="0">
              <a:ln>
                <a:noFill/>
                <a:prstDash val="sysDot"/>
              </a:ln>
              <a:solidFill>
                <a:schemeClr val="bg1"/>
              </a:solidFill>
              <a:uFillTx/>
              <a:latin typeface="汉仪细秀体简 L" panose="00020600040101010101" charset="-122"/>
              <a:ea typeface="汉仪细秀体简 L" panose="00020600040101010101" charset="-122"/>
              <a:cs typeface="汉仪细秀体简 L" panose="00020600040101010101" charset="-122"/>
            </a:endParaRPr>
          </a:p>
        </p:txBody>
      </p:sp>
      <p:pic>
        <p:nvPicPr>
          <p:cNvPr id="5" name="图片 4" descr="微信图片_2024080512375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1180" y="76200"/>
            <a:ext cx="2750820" cy="650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3961-E187-4554-968E-6232EAE59B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8230-3405-4800-A671-039EF01AF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3961-E187-4554-968E-6232EAE59B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8230-3405-4800-A671-039EF01AF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3961-E187-4554-968E-6232EAE59B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8230-3405-4800-A671-039EF01AF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9857015" y="571495"/>
            <a:ext cx="2334985" cy="179614"/>
          </a:xfrm>
          <a:prstGeom prst="rect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0" y="751109"/>
            <a:ext cx="12192000" cy="0"/>
          </a:xfrm>
          <a:prstGeom prst="line">
            <a:avLst/>
          </a:prstGeom>
          <a:ln>
            <a:solidFill>
              <a:srgbClr val="245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head_159047"/>
          <p:cNvSpPr>
            <a:spLocks noChangeAspect="1"/>
          </p:cNvSpPr>
          <p:nvPr userDrawn="1"/>
        </p:nvSpPr>
        <p:spPr bwMode="auto">
          <a:xfrm flipH="1">
            <a:off x="78935" y="197185"/>
            <a:ext cx="654231" cy="479993"/>
          </a:xfrm>
          <a:custGeom>
            <a:avLst/>
            <a:gdLst>
              <a:gd name="T0" fmla="*/ 362 w 437"/>
              <a:gd name="T1" fmla="*/ 205 h 321"/>
              <a:gd name="T2" fmla="*/ 362 w 437"/>
              <a:gd name="T3" fmla="*/ 150 h 321"/>
              <a:gd name="T4" fmla="*/ 437 w 437"/>
              <a:gd name="T5" fmla="*/ 108 h 321"/>
              <a:gd name="T6" fmla="*/ 219 w 437"/>
              <a:gd name="T7" fmla="*/ 0 h 321"/>
              <a:gd name="T8" fmla="*/ 0 w 437"/>
              <a:gd name="T9" fmla="*/ 111 h 321"/>
              <a:gd name="T10" fmla="*/ 82 w 437"/>
              <a:gd name="T11" fmla="*/ 156 h 321"/>
              <a:gd name="T12" fmla="*/ 82 w 437"/>
              <a:gd name="T13" fmla="*/ 211 h 321"/>
              <a:gd name="T14" fmla="*/ 214 w 437"/>
              <a:gd name="T15" fmla="*/ 282 h 321"/>
              <a:gd name="T16" fmla="*/ 305 w 437"/>
              <a:gd name="T17" fmla="*/ 235 h 321"/>
              <a:gd name="T18" fmla="*/ 305 w 437"/>
              <a:gd name="T19" fmla="*/ 290 h 321"/>
              <a:gd name="T20" fmla="*/ 294 w 437"/>
              <a:gd name="T21" fmla="*/ 290 h 321"/>
              <a:gd name="T22" fmla="*/ 294 w 437"/>
              <a:gd name="T23" fmla="*/ 321 h 321"/>
              <a:gd name="T24" fmla="*/ 342 w 437"/>
              <a:gd name="T25" fmla="*/ 321 h 321"/>
              <a:gd name="T26" fmla="*/ 342 w 437"/>
              <a:gd name="T27" fmla="*/ 290 h 321"/>
              <a:gd name="T28" fmla="*/ 331 w 437"/>
              <a:gd name="T29" fmla="*/ 290 h 321"/>
              <a:gd name="T30" fmla="*/ 331 w 437"/>
              <a:gd name="T31" fmla="*/ 221 h 321"/>
              <a:gd name="T32" fmla="*/ 362 w 437"/>
              <a:gd name="T33" fmla="*/ 205 h 321"/>
              <a:gd name="T34" fmla="*/ 219 w 437"/>
              <a:gd name="T35" fmla="*/ 19 h 321"/>
              <a:gd name="T36" fmla="*/ 400 w 437"/>
              <a:gd name="T37" fmla="*/ 109 h 321"/>
              <a:gd name="T38" fmla="*/ 322 w 437"/>
              <a:gd name="T39" fmla="*/ 152 h 321"/>
              <a:gd name="T40" fmla="*/ 243 w 437"/>
              <a:gd name="T41" fmla="*/ 113 h 321"/>
              <a:gd name="T42" fmla="*/ 219 w 437"/>
              <a:gd name="T43" fmla="*/ 92 h 321"/>
              <a:gd name="T44" fmla="*/ 193 w 437"/>
              <a:gd name="T45" fmla="*/ 117 h 321"/>
              <a:gd name="T46" fmla="*/ 219 w 437"/>
              <a:gd name="T47" fmla="*/ 142 h 321"/>
              <a:gd name="T48" fmla="*/ 234 w 437"/>
              <a:gd name="T49" fmla="*/ 137 h 321"/>
              <a:gd name="T50" fmla="*/ 295 w 437"/>
              <a:gd name="T51" fmla="*/ 167 h 321"/>
              <a:gd name="T52" fmla="*/ 219 w 437"/>
              <a:gd name="T53" fmla="*/ 210 h 321"/>
              <a:gd name="T54" fmla="*/ 37 w 437"/>
              <a:gd name="T55" fmla="*/ 111 h 321"/>
              <a:gd name="T56" fmla="*/ 219 w 437"/>
              <a:gd name="T57" fmla="*/ 19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37" h="321">
                <a:moveTo>
                  <a:pt x="362" y="205"/>
                </a:moveTo>
                <a:lnTo>
                  <a:pt x="362" y="150"/>
                </a:lnTo>
                <a:lnTo>
                  <a:pt x="437" y="108"/>
                </a:lnTo>
                <a:lnTo>
                  <a:pt x="219" y="0"/>
                </a:lnTo>
                <a:lnTo>
                  <a:pt x="0" y="111"/>
                </a:lnTo>
                <a:lnTo>
                  <a:pt x="82" y="156"/>
                </a:lnTo>
                <a:lnTo>
                  <a:pt x="82" y="211"/>
                </a:lnTo>
                <a:lnTo>
                  <a:pt x="214" y="282"/>
                </a:lnTo>
                <a:lnTo>
                  <a:pt x="305" y="235"/>
                </a:lnTo>
                <a:lnTo>
                  <a:pt x="305" y="290"/>
                </a:lnTo>
                <a:lnTo>
                  <a:pt x="294" y="290"/>
                </a:lnTo>
                <a:lnTo>
                  <a:pt x="294" y="321"/>
                </a:lnTo>
                <a:lnTo>
                  <a:pt x="342" y="321"/>
                </a:lnTo>
                <a:lnTo>
                  <a:pt x="342" y="290"/>
                </a:lnTo>
                <a:lnTo>
                  <a:pt x="331" y="290"/>
                </a:lnTo>
                <a:lnTo>
                  <a:pt x="331" y="221"/>
                </a:lnTo>
                <a:lnTo>
                  <a:pt x="362" y="205"/>
                </a:lnTo>
                <a:close/>
                <a:moveTo>
                  <a:pt x="219" y="19"/>
                </a:moveTo>
                <a:lnTo>
                  <a:pt x="400" y="109"/>
                </a:lnTo>
                <a:lnTo>
                  <a:pt x="322" y="152"/>
                </a:lnTo>
                <a:lnTo>
                  <a:pt x="243" y="113"/>
                </a:lnTo>
                <a:cubicBezTo>
                  <a:pt x="242" y="101"/>
                  <a:pt x="231" y="92"/>
                  <a:pt x="219" y="92"/>
                </a:cubicBezTo>
                <a:cubicBezTo>
                  <a:pt x="205" y="92"/>
                  <a:pt x="193" y="103"/>
                  <a:pt x="193" y="117"/>
                </a:cubicBezTo>
                <a:cubicBezTo>
                  <a:pt x="193" y="131"/>
                  <a:pt x="205" y="142"/>
                  <a:pt x="219" y="142"/>
                </a:cubicBezTo>
                <a:cubicBezTo>
                  <a:pt x="224" y="142"/>
                  <a:pt x="229" y="140"/>
                  <a:pt x="234" y="137"/>
                </a:cubicBezTo>
                <a:lnTo>
                  <a:pt x="295" y="167"/>
                </a:lnTo>
                <a:lnTo>
                  <a:pt x="219" y="210"/>
                </a:lnTo>
                <a:lnTo>
                  <a:pt x="37" y="111"/>
                </a:lnTo>
                <a:lnTo>
                  <a:pt x="219" y="19"/>
                </a:lnTo>
                <a:close/>
              </a:path>
            </a:pathLst>
          </a:custGeom>
          <a:solidFill>
            <a:srgbClr val="24569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gradFill>
          <a:gsLst>
            <a:gs pos="0">
              <a:schemeClr val="bg1">
                <a:lumMod val="50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9836728" y="6478344"/>
            <a:ext cx="2679123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1865" dirty="0">
                <a:solidFill>
                  <a:srgbClr val="595959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财务会计  李爱红</a:t>
            </a:r>
            <a:endParaRPr lang="zh-CN" altLang="en-US" sz="1865" dirty="0">
              <a:solidFill>
                <a:srgbClr val="595959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矩形 33"/>
          <p:cNvSpPr>
            <a:spLocks noChangeArrowheads="1"/>
          </p:cNvSpPr>
          <p:nvPr/>
        </p:nvSpPr>
        <p:spPr bwMode="auto">
          <a:xfrm>
            <a:off x="-14818" y="347134"/>
            <a:ext cx="1695451" cy="575733"/>
          </a:xfrm>
          <a:prstGeom prst="rect">
            <a:avLst/>
          </a:prstGeom>
          <a:solidFill>
            <a:srgbClr val="008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zh-CN" altLang="zh-CN" sz="2400">
              <a:solidFill>
                <a:srgbClr val="FFFFFF"/>
              </a:solidFill>
              <a:ea typeface="造字工房悦黑体验版常规体"/>
              <a:cs typeface="造字工房悦黑体验版常规体"/>
            </a:endParaRPr>
          </a:p>
        </p:txBody>
      </p:sp>
      <p:sp>
        <p:nvSpPr>
          <p:cNvPr id="5" name="矩形 34"/>
          <p:cNvSpPr>
            <a:spLocks noChangeArrowheads="1"/>
          </p:cNvSpPr>
          <p:nvPr/>
        </p:nvSpPr>
        <p:spPr bwMode="auto">
          <a:xfrm>
            <a:off x="1790700" y="347134"/>
            <a:ext cx="97367" cy="575733"/>
          </a:xfrm>
          <a:prstGeom prst="rect">
            <a:avLst/>
          </a:prstGeom>
          <a:solidFill>
            <a:srgbClr val="008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zh-CN" altLang="zh-CN" sz="2400">
              <a:solidFill>
                <a:srgbClr val="FFFFFF"/>
              </a:solidFill>
              <a:ea typeface="造字工房悦黑体验版常规体"/>
              <a:cs typeface="造字工房悦黑体验版常规体"/>
            </a:endParaRPr>
          </a:p>
        </p:txBody>
      </p:sp>
      <p:sp>
        <p:nvSpPr>
          <p:cNvPr id="6" name="矩形 35"/>
          <p:cNvSpPr>
            <a:spLocks noChangeArrowheads="1"/>
          </p:cNvSpPr>
          <p:nvPr/>
        </p:nvSpPr>
        <p:spPr bwMode="auto">
          <a:xfrm>
            <a:off x="1974851" y="618067"/>
            <a:ext cx="84667" cy="300567"/>
          </a:xfrm>
          <a:prstGeom prst="rect">
            <a:avLst/>
          </a:prstGeom>
          <a:solidFill>
            <a:srgbClr val="008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zh-CN" altLang="zh-CN" sz="2400">
              <a:solidFill>
                <a:srgbClr val="FFFFFF"/>
              </a:solidFill>
              <a:ea typeface="造字工房悦黑体验版常规体"/>
              <a:cs typeface="造字工房悦黑体验版常规体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256367" y="228600"/>
            <a:ext cx="1631951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265" b="1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endParaRPr lang="zh-CN" altLang="en-US" sz="4265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huanheren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3477260" cy="3062605"/>
          </a:xfrm>
          <a:prstGeom prst="rect">
            <a:avLst/>
          </a:prstGeom>
        </p:spPr>
      </p:pic>
      <p:pic>
        <p:nvPicPr>
          <p:cNvPr id="8" name="图片 7" descr="chuanheren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9168765" y="3472815"/>
            <a:ext cx="3023235" cy="3385185"/>
          </a:xfrm>
          <a:prstGeom prst="rect">
            <a:avLst/>
          </a:prstGeom>
        </p:spPr>
      </p:pic>
      <p:pic>
        <p:nvPicPr>
          <p:cNvPr id="9" name="图片 8" descr="chuanheren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857750"/>
            <a:ext cx="2743200" cy="2000250"/>
          </a:xfrm>
          <a:prstGeom prst="rect">
            <a:avLst/>
          </a:prstGeom>
        </p:spPr>
      </p:pic>
      <p:pic>
        <p:nvPicPr>
          <p:cNvPr id="10" name="图片 9" descr="55454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775" y="683895"/>
            <a:ext cx="2486025" cy="2514600"/>
          </a:xfrm>
          <a:prstGeom prst="rect">
            <a:avLst/>
          </a:prstGeom>
        </p:spPr>
      </p:pic>
      <p:sp>
        <p:nvSpPr>
          <p:cNvPr id="6" name="标题"/>
          <p:cNvSpPr txBox="1">
            <a:spLocks noGrp="1"/>
          </p:cNvSpPr>
          <p:nvPr>
            <p:ph type="title" idx="1" hasCustomPrompt="1"/>
            <p:custDataLst>
              <p:tags r:id="rId10"/>
            </p:custDataLst>
          </p:nvPr>
        </p:nvSpPr>
        <p:spPr>
          <a:xfrm>
            <a:off x="4433570" y="159385"/>
            <a:ext cx="2630170" cy="19977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600" b="0" i="0" u="none" strike="noStrike" kern="1200" cap="none" spc="-1300" normalizeH="0" baseline="0" noProof="1" dirty="0">
                <a:solidFill>
                  <a:schemeClr val="accent1"/>
                </a:solidFill>
                <a:uFillTx/>
                <a:latin typeface="汉仪细秀体简 L" panose="00020600040101010101" charset="-122"/>
                <a:ea typeface="汉仪细秀体简 L" panose="00020600040101010101" charset="-122"/>
                <a:cs typeface="汉仪细秀体简 L" panose="00020600040101010101" charset="-122"/>
                <a:sym typeface="MiSans Light" panose="00000400000000000000" charset="-122"/>
              </a:defRPr>
            </a:lvl1pPr>
          </a:lstStyle>
          <a:p>
            <a:pPr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>
                <a:sym typeface="+mn-ea"/>
              </a:rPr>
              <a:t>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稻壳儿原创设计师【幻雨工作室】_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1186" b="-444"/>
          <a:stretch>
            <a:fillRect/>
          </a:stretch>
        </p:blipFill>
        <p:spPr>
          <a:xfrm flipH="1">
            <a:off x="11196241" y="5140068"/>
            <a:ext cx="995759" cy="1717931"/>
          </a:xfrm>
          <a:prstGeom prst="rect">
            <a:avLst/>
          </a:prstGeom>
        </p:spPr>
      </p:pic>
      <p:pic>
        <p:nvPicPr>
          <p:cNvPr id="8" name="稻壳儿原创设计师【幻雨工作室】_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1186" b="-444"/>
          <a:stretch>
            <a:fillRect/>
          </a:stretch>
        </p:blipFill>
        <p:spPr>
          <a:xfrm rot="10800000" flipH="1">
            <a:off x="0" y="0"/>
            <a:ext cx="995759" cy="171793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077113" y="38735"/>
            <a:ext cx="3002280" cy="638175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>
            <p:custDataLst>
              <p:tags r:id="rId5"/>
            </p:custDataLst>
          </p:nvPr>
        </p:nvCxnSpPr>
        <p:spPr>
          <a:xfrm flipV="1">
            <a:off x="2544021" y="660400"/>
            <a:ext cx="9155007" cy="16510"/>
          </a:xfrm>
          <a:prstGeom prst="line">
            <a:avLst/>
          </a:prstGeom>
          <a:ln w="31750" cap="rnd">
            <a:solidFill>
              <a:schemeClr val="accent1"/>
            </a:solidFill>
            <a:prstDash val="sysDot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518160" y="215265"/>
            <a:ext cx="102108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en-US" sz="24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第</a:t>
            </a:r>
            <a:r>
              <a:rPr lang="zh-CN" altLang="en-US" sz="24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三</a:t>
            </a:r>
            <a:r>
              <a:rPr lang="en-US" altLang="en-US" sz="24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节  </a:t>
            </a:r>
            <a:r>
              <a:rPr lang="zh-CN" altLang="en-US" sz="24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固定资产的后续计量</a:t>
            </a:r>
            <a:endParaRPr lang="zh-CN" altLang="en-US" sz="2400" b="1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7"/>
            </p:custDataLst>
          </p:nvPr>
        </p:nvSpPr>
        <p:spPr>
          <a:xfrm>
            <a:off x="0" y="1643380"/>
            <a:ext cx="499533" cy="1304290"/>
          </a:xfrm>
          <a:prstGeom prst="rect">
            <a:avLst/>
          </a:prstGeom>
          <a:solidFill>
            <a:srgbClr val="44A228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rtlCol="0">
            <a:noAutofit/>
          </a:bodyPr>
          <a:p>
            <a:pPr indent="0" fontAlgn="auto">
              <a:lnSpc>
                <a:spcPct val="90000"/>
              </a:lnSpc>
            </a:pPr>
            <a:r>
              <a:rPr lang="zh-CN" altLang="en-US" sz="2000" b="1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</a:t>
            </a:r>
            <a:r>
              <a:rPr lang="en-US" altLang="zh-CN" sz="2000" b="1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000" b="1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六</a:t>
            </a:r>
            <a:r>
              <a:rPr lang="en-US" altLang="zh-CN" sz="2000" b="1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000" b="1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章</a:t>
            </a:r>
            <a:r>
              <a:rPr lang="en-US" altLang="zh-CN" sz="2000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endParaRPr lang="zh-CN" altLang="en-US" sz="2000">
              <a:solidFill>
                <a:schemeClr val="lt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8"/>
            </p:custDataLst>
          </p:nvPr>
        </p:nvSpPr>
        <p:spPr>
          <a:xfrm>
            <a:off x="847" y="3608705"/>
            <a:ext cx="499533" cy="1807845"/>
          </a:xfrm>
          <a:prstGeom prst="rect">
            <a:avLst/>
          </a:prstGeom>
          <a:solidFill>
            <a:srgbClr val="4AAB2D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rtlCol="0">
            <a:noAutofit/>
          </a:bodyPr>
          <a:p>
            <a:pPr marL="0" lvl="1" indent="0" algn="dist" fontAlgn="auto">
              <a:lnSpc>
                <a:spcPct val="90000"/>
              </a:lnSpc>
            </a:pPr>
            <a:r>
              <a:rPr lang="en-US" altLang="zh-CN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2000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固定资产</a:t>
            </a:r>
            <a:endParaRPr lang="zh-CN" sz="2000">
              <a:solidFill>
                <a:schemeClr val="lt1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7528" y="3075234"/>
            <a:ext cx="6716358" cy="721782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图文框 8"/>
          <p:cNvSpPr/>
          <p:nvPr userDrawn="1"/>
        </p:nvSpPr>
        <p:spPr>
          <a:xfrm rot="19177476">
            <a:off x="8124190" y="273986"/>
            <a:ext cx="5781675" cy="5348287"/>
          </a:xfrm>
          <a:custGeom>
            <a:avLst/>
            <a:gdLst>
              <a:gd name="txL" fmla="*/ 0 w 5780875"/>
              <a:gd name="txT" fmla="*/ 0 h 5347153"/>
              <a:gd name="txR" fmla="*/ 5780875 w 5780875"/>
              <a:gd name="txB" fmla="*/ 5347153 h 5347153"/>
            </a:gdLst>
            <a:ahLst/>
            <a:cxnLst>
              <a:cxn ang="0">
                <a:pos x="0" y="0"/>
              </a:cxn>
              <a:cxn ang="0">
                <a:pos x="5780875" y="0"/>
              </a:cxn>
              <a:cxn ang="0">
                <a:pos x="5780875" y="5347153"/>
              </a:cxn>
              <a:cxn ang="0">
                <a:pos x="0" y="5347153"/>
              </a:cxn>
              <a:cxn ang="0">
                <a:pos x="0" y="0"/>
              </a:cxn>
              <a:cxn ang="0">
                <a:pos x="699354" y="699354"/>
              </a:cxn>
              <a:cxn ang="0">
                <a:pos x="699354" y="4647799"/>
              </a:cxn>
              <a:cxn ang="0">
                <a:pos x="5082762" y="4663144"/>
              </a:cxn>
              <a:cxn ang="0">
                <a:pos x="5081521" y="699354"/>
              </a:cxn>
              <a:cxn ang="0">
                <a:pos x="699354" y="699354"/>
              </a:cxn>
            </a:cxnLst>
            <a:rect l="txL" t="txT" r="txR" b="txB"/>
            <a:pathLst>
              <a:path w="5780875" h="5347153">
                <a:moveTo>
                  <a:pt x="0" y="0"/>
                </a:moveTo>
                <a:lnTo>
                  <a:pt x="5780875" y="0"/>
                </a:lnTo>
                <a:lnTo>
                  <a:pt x="5780875" y="5347153"/>
                </a:lnTo>
                <a:lnTo>
                  <a:pt x="0" y="5347153"/>
                </a:lnTo>
                <a:lnTo>
                  <a:pt x="0" y="0"/>
                </a:lnTo>
                <a:close/>
                <a:moveTo>
                  <a:pt x="699354" y="699354"/>
                </a:moveTo>
                <a:lnTo>
                  <a:pt x="699354" y="4647799"/>
                </a:lnTo>
                <a:lnTo>
                  <a:pt x="5082762" y="4663144"/>
                </a:lnTo>
                <a:cubicBezTo>
                  <a:pt x="5073209" y="3419845"/>
                  <a:pt x="5081935" y="2020617"/>
                  <a:pt x="5081521" y="699354"/>
                </a:cubicBezTo>
                <a:lnTo>
                  <a:pt x="699354" y="699354"/>
                </a:lnTo>
                <a:close/>
              </a:path>
            </a:pathLst>
          </a:custGeom>
          <a:solidFill>
            <a:srgbClr val="0089F0"/>
          </a:solidFill>
          <a:ln w="9525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chemeClr val="tx1"/>
              </a:solidFill>
              <a:ea typeface="造字工房悦黑体验版常规体" pitchFamily="2" charset="-122"/>
            </a:endParaRPr>
          </a:p>
        </p:txBody>
      </p:sp>
      <p:sp>
        <p:nvSpPr>
          <p:cNvPr id="9" name="图文框 9"/>
          <p:cNvSpPr/>
          <p:nvPr userDrawn="1"/>
        </p:nvSpPr>
        <p:spPr>
          <a:xfrm rot="19177476">
            <a:off x="10594975" y="415925"/>
            <a:ext cx="5781675" cy="5346700"/>
          </a:xfrm>
          <a:custGeom>
            <a:avLst/>
            <a:gdLst>
              <a:gd name="txL" fmla="*/ 0 w 9104"/>
              <a:gd name="txT" fmla="*/ 0 h 8421"/>
              <a:gd name="txR" fmla="*/ 9104 w 9104"/>
              <a:gd name="txB" fmla="*/ 8421 h 8421"/>
            </a:gdLst>
            <a:ahLst/>
            <a:cxnLst/>
            <a:rect l="txL" t="txT" r="txR" b="txB"/>
            <a:pathLst>
              <a:path w="9104" h="8421">
                <a:moveTo>
                  <a:pt x="0" y="0"/>
                </a:moveTo>
                <a:lnTo>
                  <a:pt x="9104" y="0"/>
                </a:lnTo>
                <a:lnTo>
                  <a:pt x="9104" y="8421"/>
                </a:lnTo>
                <a:lnTo>
                  <a:pt x="0" y="8421"/>
                </a:lnTo>
                <a:close/>
                <a:moveTo>
                  <a:pt x="1101" y="1101"/>
                </a:moveTo>
                <a:lnTo>
                  <a:pt x="1101" y="7319"/>
                </a:lnTo>
                <a:lnTo>
                  <a:pt x="8002" y="7319"/>
                </a:lnTo>
                <a:lnTo>
                  <a:pt x="8002" y="1101"/>
                </a:lnTo>
                <a:close/>
              </a:path>
            </a:pathLst>
          </a:custGeom>
          <a:solidFill>
            <a:srgbClr val="FFC000"/>
          </a:solidFill>
          <a:ln w="9525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chemeClr val="tx1"/>
              </a:solidFill>
              <a:ea typeface="造字工房悦黑体验版常规体" pitchFamily="2" charset="-122"/>
            </a:endParaRPr>
          </a:p>
        </p:txBody>
      </p:sp>
      <p:pic>
        <p:nvPicPr>
          <p:cNvPr id="10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-2539723" flipH="1">
            <a:off x="9448800" y="722313"/>
            <a:ext cx="207963" cy="865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-2421714" flipH="1">
            <a:off x="8658225" y="4438650"/>
            <a:ext cx="739775" cy="179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-2539723" flipH="1">
            <a:off x="11041063" y="1585913"/>
            <a:ext cx="207962" cy="865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-2421714" flipH="1">
            <a:off x="10658475" y="4068763"/>
            <a:ext cx="919163" cy="217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32" y="389121"/>
            <a:ext cx="4182375" cy="4923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88"/>
            <a:ext cx="1970441" cy="13905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huanheren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  <p:sp>
        <p:nvSpPr>
          <p:cNvPr id="9" name="标题"/>
          <p:cNvSpPr txBox="1">
            <a:spLocks noGrp="1"/>
          </p:cNvSpPr>
          <p:nvPr>
            <p:ph type="title" idx="4" hasCustomPrompt="1"/>
            <p:custDataLst>
              <p:tags r:id="rId4"/>
            </p:custDataLst>
          </p:nvPr>
        </p:nvSpPr>
        <p:spPr>
          <a:xfrm>
            <a:off x="4887595" y="685800"/>
            <a:ext cx="2454910" cy="5311140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800" b="0" i="0" u="none" strike="noStrike" kern="1200" cap="none" spc="-500" normalizeH="0" baseline="0" noProof="1" dirty="0">
                <a:solidFill>
                  <a:schemeClr val="accent1"/>
                </a:solidFill>
                <a:uFillTx/>
                <a:latin typeface="汉仪细秀体简 L" panose="00020600040101010101" charset="-122"/>
                <a:ea typeface="汉仪细秀体简 L" panose="00020600040101010101" charset="-122"/>
                <a:cs typeface="汉仪细秀体简 L" panose="00020600040101010101" charset="-122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dirty="0">
                <a:sym typeface="+mn-ea"/>
              </a:rPr>
              <a:t>单击编辑标题</a:t>
            </a:r>
            <a:endParaRPr dirty="0">
              <a:sym typeface="+mn-ea"/>
            </a:endParaRPr>
          </a:p>
        </p:txBody>
      </p:sp>
      <p:sp>
        <p:nvSpPr>
          <p:cNvPr id="8" name="署名"/>
          <p:cNvSpPr txBox="1">
            <a:spLocks noGrp="1"/>
          </p:cNvSpPr>
          <p:nvPr>
            <p:ph type="body" idx="3" hasCustomPrompt="1"/>
            <p:custDataLst>
              <p:tags r:id="rId5"/>
            </p:custDataLst>
          </p:nvPr>
        </p:nvSpPr>
        <p:spPr>
          <a:xfrm>
            <a:off x="4210050" y="685165"/>
            <a:ext cx="465455" cy="5311775"/>
          </a:xfrm>
          <a:prstGeom prst="rect">
            <a:avLst/>
          </a:prstGeom>
          <a:noFill/>
        </p:spPr>
        <p:txBody>
          <a:bodyPr vert="eaVert" wrap="square" lIns="0" tIns="0" rIns="0" bIns="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800" b="0" i="0" u="none" strike="noStrike" kern="1200" cap="none" spc="0" normalizeH="0" baseline="0" noProof="1" dirty="0">
                <a:solidFill>
                  <a:schemeClr val="accent1"/>
                </a:solidFill>
                <a:latin typeface="汉仪细秀体简 L" panose="00020600040101010101" charset="-122"/>
                <a:ea typeface="汉仪细秀体简 L" panose="00020600040101010101" charset="-122"/>
                <a:cs typeface="MiSans Light" panose="00000400000000000000" charset="-122"/>
                <a:sym typeface="MiSans Light" panose="00000400000000000000" charset="-122"/>
              </a:defRPr>
            </a:lvl1pPr>
          </a:lstStyle>
          <a:p>
            <a:pPr lvl="0" algn="l"/>
            <a:r>
              <a:rPr lang="zh-CN" altLang="en-US" dirty="0">
                <a:sym typeface="+mn-ea"/>
              </a:rPr>
              <a:t>署名</a:t>
            </a:r>
            <a:endParaRPr dirty="0">
              <a:sym typeface="+mn-ea"/>
            </a:endParaRPr>
          </a:p>
        </p:txBody>
      </p:sp>
      <p:pic>
        <p:nvPicPr>
          <p:cNvPr id="24" name="图片 23" descr="卡通人物&#10;&#10;中度可信度描述已自动生成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46035" y="1052830"/>
            <a:ext cx="346075" cy="354330"/>
          </a:xfrm>
          <a:prstGeom prst="rect">
            <a:avLst/>
          </a:prstGeom>
        </p:spPr>
      </p:pic>
      <p:sp>
        <p:nvSpPr>
          <p:cNvPr id="7" name="正文"/>
          <p:cNvSpPr txBox="1"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7473950" y="1602105"/>
            <a:ext cx="740410" cy="4394835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1400" b="0" i="0" u="none" strike="noStrike" kern="1200" cap="none" spc="0" normalizeH="0" baseline="0" noProof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MiSans Light" panose="00000400000000000000" charset="-122"/>
                <a:sym typeface="MiSans Light" panose="00000400000000000000" charset="-122"/>
              </a:defRPr>
            </a:lvl1pPr>
          </a:lstStyle>
          <a:p>
            <a: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0" name="图片 9" descr="资源 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74015" y="223520"/>
            <a:ext cx="3207385" cy="659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文"/>
          <p:cNvSpPr txBox="1">
            <a:spLocks noGrp="1"/>
          </p:cNvSpPr>
          <p:nvPr>
            <p:ph idx="2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Light" panose="00000400000000000000" charset="-122"/>
                <a:sym typeface="MiSans Light" panose="00000400000000000000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/>
            <p:custDataLst>
              <p:tags r:id="rId3"/>
            </p:custDataLst>
          </p:nvPr>
        </p:nvSpPr>
        <p:spPr>
          <a:xfrm>
            <a:off x="608330" y="501015"/>
            <a:ext cx="10968990" cy="76962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44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accent1"/>
                </a:solidFill>
                <a:latin typeface="汉仪细秀体简 L" panose="00020600040101010101" charset="-122"/>
                <a:ea typeface="汉仪细秀体简 L" panose="00020600040101010101" charset="-122"/>
                <a:cs typeface="MiSans Light" panose="00000400000000000000" charset="-122"/>
              </a:defRPr>
            </a:lvl1pPr>
          </a:lstStyle>
          <a:p>
            <a:pPr lvl="0" algn="ctr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0" name="图片 9" descr="资源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4015" y="223520"/>
            <a:ext cx="3207385" cy="659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huanheren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3477260" cy="3062605"/>
          </a:xfrm>
          <a:prstGeom prst="rect">
            <a:avLst/>
          </a:prstGeom>
        </p:spPr>
      </p:pic>
      <p:pic>
        <p:nvPicPr>
          <p:cNvPr id="8" name="图片 7" descr="chuanheren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9168765" y="3472815"/>
            <a:ext cx="3023235" cy="3385185"/>
          </a:xfrm>
          <a:prstGeom prst="rect">
            <a:avLst/>
          </a:prstGeom>
        </p:spPr>
      </p:pic>
      <p:pic>
        <p:nvPicPr>
          <p:cNvPr id="9" name="图片 8" descr="chuanheren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857750"/>
            <a:ext cx="2743200" cy="2000250"/>
          </a:xfrm>
          <a:prstGeom prst="rect">
            <a:avLst/>
          </a:prstGeom>
        </p:spPr>
      </p:pic>
      <p:pic>
        <p:nvPicPr>
          <p:cNvPr id="10" name="图片 9" descr="55454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775" y="683895"/>
            <a:ext cx="2486025" cy="2514600"/>
          </a:xfrm>
          <a:prstGeom prst="rect">
            <a:avLst/>
          </a:prstGeom>
        </p:spPr>
      </p:pic>
      <p:sp>
        <p:nvSpPr>
          <p:cNvPr id="6" name="标题"/>
          <p:cNvSpPr txBox="1">
            <a:spLocks noGrp="1"/>
          </p:cNvSpPr>
          <p:nvPr>
            <p:ph type="title" idx="1" hasCustomPrompt="1"/>
            <p:custDataLst>
              <p:tags r:id="rId10"/>
            </p:custDataLst>
          </p:nvPr>
        </p:nvSpPr>
        <p:spPr>
          <a:xfrm>
            <a:off x="4433570" y="159385"/>
            <a:ext cx="2630170" cy="19977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600" b="0" i="0" u="none" strike="noStrike" kern="1200" cap="none" spc="-1300" normalizeH="0" baseline="0" noProof="1" dirty="0">
                <a:solidFill>
                  <a:schemeClr val="accent1"/>
                </a:solidFill>
                <a:uFillTx/>
                <a:latin typeface="汉仪细秀体简 L" panose="00020600040101010101" charset="-122"/>
                <a:ea typeface="汉仪细秀体简 L" panose="00020600040101010101" charset="-122"/>
                <a:cs typeface="汉仪细秀体简 L" panose="00020600040101010101" charset="-122"/>
                <a:sym typeface="MiSans Light" panose="00000400000000000000" charset="-122"/>
              </a:defRPr>
            </a:lvl1pPr>
          </a:lstStyle>
          <a:p>
            <a:pPr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>
                <a:sym typeface="+mn-ea"/>
              </a:rPr>
              <a:t>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1" name="图片 10" descr="资源 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74015" y="223520"/>
            <a:ext cx="3207385" cy="659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huanheren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4"/>
            </p:custDataLst>
          </p:nvPr>
        </p:nvSpPr>
        <p:spPr>
          <a:xfrm>
            <a:off x="2183766" y="1927225"/>
            <a:ext cx="8143240" cy="24904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8800" b="0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MiSans Light" panose="00000400000000000000" charset="-122"/>
                <a:ea typeface="汉仪细秀体简 L" panose="00020600040101010101" charset="-122"/>
                <a:cs typeface="汉仪细秀体简 L" panose="00020600040101010101" charset="-122"/>
                <a:sym typeface="MiSans Light" panose="00000400000000000000" charset="-122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0" name="图片 9" descr="资源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4015" y="223520"/>
            <a:ext cx="3207385" cy="659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文"/>
          <p:cNvSpPr txBox="1">
            <a:spLocks noGrp="1"/>
          </p:cNvSpPr>
          <p:nvPr>
            <p:ph idx="3"/>
            <p:custDataLst>
              <p:tags r:id="rId2"/>
            </p:custDataLst>
          </p:nvPr>
        </p:nvSpPr>
        <p:spPr>
          <a:xfrm>
            <a:off x="6400805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Light" panose="00000400000000000000" charset="-122"/>
                <a:sym typeface="MiSans Light" panose="00000400000000000000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9" name="正文"/>
          <p:cNvSpPr txBox="1">
            <a:spLocks noGrp="1"/>
          </p:cNvSpPr>
          <p:nvPr>
            <p:ph idx="2"/>
            <p:custDataLst>
              <p:tags r:id="rId3"/>
            </p:custDataLst>
          </p:nvPr>
        </p:nvSpPr>
        <p:spPr>
          <a:xfrm>
            <a:off x="608400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Light" panose="00000400000000000000" charset="-122"/>
                <a:sym typeface="MiSans Light" panose="00000400000000000000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kern="1200" cap="none" spc="150" normalizeH="0" baseline="0" noProof="1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Light" panose="00000400000000000000" charset="-122"/>
                <a:sym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1"/>
            <p:custDataLst>
              <p:tags r:id="rId4"/>
            </p:custDataLst>
          </p:nvPr>
        </p:nvSpPr>
        <p:spPr>
          <a:xfrm>
            <a:off x="608330" y="501015"/>
            <a:ext cx="10968990" cy="76962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44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accent1"/>
                </a:solidFill>
                <a:latin typeface="汉仪细秀体简 L" panose="00020600040101010101" charset="-122"/>
                <a:ea typeface="汉仪细秀体简 L" panose="00020600040101010101" charset="-122"/>
                <a:cs typeface="MiSans Light" panose="00000400000000000000" charset="-122"/>
              </a:defRPr>
            </a:lvl1pPr>
          </a:lstStyle>
          <a:p>
            <a:pPr lvl="0" algn="ctr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文"/>
          <p:cNvSpPr txBox="1">
            <a:spLocks noGrp="1"/>
          </p:cNvSpPr>
          <p:nvPr>
            <p:ph idx="5"/>
            <p:custDataLst>
              <p:tags r:id="rId2"/>
            </p:custDataLst>
          </p:nvPr>
        </p:nvSpPr>
        <p:spPr>
          <a:xfrm>
            <a:off x="62352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Light" panose="00000400000000000000" charset="-122"/>
                <a:sym typeface="MiSans Light" panose="00000400000000000000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3" name="标题"/>
          <p:cNvSpPr txBox="1">
            <a:spLocks noGrp="1"/>
          </p:cNvSpPr>
          <p:nvPr>
            <p:ph type="title" idx="4"/>
            <p:custDataLst>
              <p:tags r:id="rId3"/>
            </p:custDataLst>
          </p:nvPr>
        </p:nvSpPr>
        <p:spPr>
          <a:xfrm>
            <a:off x="6235065" y="1323340"/>
            <a:ext cx="5342255" cy="50609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细秀体简 L" panose="00020600040101010101" charset="-122"/>
                <a:ea typeface="汉仪细秀体简 L" panose="00020600040101010101" charset="-122"/>
                <a:cs typeface="MiSans Light" panose="00000400000000000000" charset="-122"/>
                <a:sym typeface="MiSans Light" panose="000004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2" name="正文"/>
          <p:cNvSpPr txBox="1">
            <a:spLocks noGrp="1"/>
          </p:cNvSpPr>
          <p:nvPr>
            <p:ph idx="3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Light" panose="00000400000000000000" charset="-122"/>
                <a:sym typeface="MiSans Light" panose="00000400000000000000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1" name="标题"/>
          <p:cNvSpPr txBox="1">
            <a:spLocks noGrp="1"/>
          </p:cNvSpPr>
          <p:nvPr>
            <p:ph type="title" idx="2"/>
            <p:custDataLst>
              <p:tags r:id="rId5"/>
            </p:custDataLst>
          </p:nvPr>
        </p:nvSpPr>
        <p:spPr>
          <a:xfrm>
            <a:off x="608330" y="1323340"/>
            <a:ext cx="5342255" cy="50609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细秀体简 L" panose="00020600040101010101" charset="-122"/>
                <a:ea typeface="汉仪细秀体简 L" panose="00020600040101010101" charset="-122"/>
                <a:cs typeface="MiSans Light" panose="00000400000000000000" charset="-122"/>
                <a:sym typeface="MiSans Light" panose="000004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0" name="标题"/>
          <p:cNvSpPr txBox="1">
            <a:spLocks noGrp="1"/>
          </p:cNvSpPr>
          <p:nvPr>
            <p:ph type="title" idx="1"/>
            <p:custDataLst>
              <p:tags r:id="rId6"/>
            </p:custDataLst>
          </p:nvPr>
        </p:nvSpPr>
        <p:spPr>
          <a:xfrm>
            <a:off x="608330" y="501015"/>
            <a:ext cx="10968990" cy="76962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44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accent1"/>
                </a:solidFill>
                <a:latin typeface="汉仪细秀体简 L" panose="00020600040101010101" charset="-122"/>
                <a:ea typeface="汉仪细秀体简 L" panose="00020600040101010101" charset="-122"/>
                <a:cs typeface="MiSans Light" panose="00000400000000000000" charset="-122"/>
              </a:defRPr>
            </a:lvl1pPr>
          </a:lstStyle>
          <a:p>
            <a:pPr lvl="0" algn="ctr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"/>
          <p:cNvSpPr txBox="1">
            <a:spLocks noGrp="1"/>
          </p:cNvSpPr>
          <p:nvPr>
            <p:ph type="title" idx="1"/>
            <p:custDataLst>
              <p:tags r:id="rId2"/>
            </p:custDataLst>
          </p:nvPr>
        </p:nvSpPr>
        <p:spPr>
          <a:xfrm>
            <a:off x="608330" y="501015"/>
            <a:ext cx="10968990" cy="76962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44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accent1"/>
                </a:solidFill>
                <a:latin typeface="汉仪细秀体简 L" panose="00020600040101010101" charset="-122"/>
                <a:ea typeface="汉仪细秀体简 L" panose="00020600040101010101" charset="-122"/>
                <a:cs typeface="MiSans Light" panose="00000400000000000000" charset="-122"/>
              </a:defRPr>
            </a:lvl1pPr>
          </a:lstStyle>
          <a:p>
            <a:pPr lvl="0" algn="ctr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文"/>
          <p:cNvSpPr txBox="1"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Light" panose="00000400000000000000" charset="-122"/>
                <a:sym typeface="MiSans Light" panose="00000400000000000000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"/>
          <p:cNvSpPr txBox="1">
            <a:spLocks noGrp="1"/>
          </p:cNvSpPr>
          <p:nvPr>
            <p:ph type="body" idx="2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tIns="0" rtlCol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1600" b="1" i="0" u="none" strike="noStrike" kern="1200" cap="none" spc="0" normalizeH="0" baseline="0" noProof="1" dirty="0">
                <a:solidFill>
                  <a:schemeClr val="tx1">
                    <a:lumMod val="50000"/>
                    <a:lumOff val="50000"/>
                  </a:schemeClr>
                </a:solidFill>
                <a:latin typeface="汉仪细秀体简 L" panose="00020600040101010101" charset="-122"/>
                <a:ea typeface="汉仪细秀体简 L" panose="00020600040101010101" charset="-122"/>
                <a:cs typeface="MiSans Light" panose="00000400000000000000" charset="-122"/>
                <a:sym typeface="MiSans Light" panose="00000400000000000000" charset="-122"/>
              </a:defRPr>
            </a:lvl1pPr>
          </a:lstStyle>
          <a:p>
            <a:pPr lvl="0" algn="ctr">
              <a:buClrTx/>
              <a:buSzTx/>
              <a:buFontTx/>
            </a:pPr>
            <a:r>
              <a:rPr>
                <a:sym typeface="+mn-ea"/>
              </a:rPr>
              <a:t>单击此处编辑母版副标题样式</a:t>
            </a:r>
            <a:endParaRPr>
              <a:sym typeface="+mn-ea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1"/>
            <p:custDataLst>
              <p:tags r:id="rId3"/>
            </p:custDataLst>
          </p:nvPr>
        </p:nvSpPr>
        <p:spPr>
          <a:xfrm>
            <a:off x="608330" y="501015"/>
            <a:ext cx="10968990" cy="71247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4400" b="1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accent1"/>
                </a:solidFill>
                <a:latin typeface="汉仪细秀体简 L" panose="00020600040101010101" charset="-122"/>
                <a:ea typeface="汉仪细秀体简 L" panose="00020600040101010101" charset="-122"/>
                <a:cs typeface="MiSans Light" panose="00000400000000000000" charset="-122"/>
              </a:defRPr>
            </a:lvl1pPr>
          </a:lstStyle>
          <a:p>
            <a:pPr lvl="0" algn="ctr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3961-E187-4554-968E-6232EAE59B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8230-3405-4800-A671-039EF01AF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huanheren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  <p:sp>
        <p:nvSpPr>
          <p:cNvPr id="8" name="标题"/>
          <p:cNvSpPr txBox="1">
            <a:spLocks noGrp="1"/>
          </p:cNvSpPr>
          <p:nvPr>
            <p:ph type="title" idx="2" hasCustomPrompt="1"/>
            <p:custDataLst>
              <p:tags r:id="rId4"/>
            </p:custDataLst>
          </p:nvPr>
        </p:nvSpPr>
        <p:spPr>
          <a:xfrm>
            <a:off x="5216525" y="734695"/>
            <a:ext cx="2433320" cy="5386070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8000" b="0" i="0" u="none" strike="noStrike" kern="1200" cap="none" spc="-1000" normalizeH="0" baseline="0" noProof="1" dirty="0">
                <a:solidFill>
                  <a:schemeClr val="accent1"/>
                </a:solidFill>
                <a:uFillTx/>
                <a:latin typeface="汉仪细秀体简 L" panose="00020600040101010101" charset="-122"/>
                <a:ea typeface="汉仪细秀体简 L" panose="00020600040101010101" charset="-122"/>
                <a:cs typeface="汉仪细秀体简 L" panose="00020600040101010101" charset="-122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sp>
        <p:nvSpPr>
          <p:cNvPr id="7" name="署名"/>
          <p:cNvSpPr txBox="1"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4443095" y="734695"/>
            <a:ext cx="465455" cy="5386070"/>
          </a:xfrm>
          <a:prstGeom prst="rect">
            <a:avLst/>
          </a:prstGeom>
          <a:noFill/>
        </p:spPr>
        <p:txBody>
          <a:bodyPr vert="eaVert" wrap="square" lIns="0" tIns="0" rIns="0" bIns="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800" b="0" i="0" u="none" strike="noStrike" kern="1200" cap="none" spc="0" normalizeH="0" baseline="0" noProof="1" dirty="0">
                <a:solidFill>
                  <a:schemeClr val="accent1"/>
                </a:solidFill>
                <a:latin typeface="汉仪细秀体简 L" panose="00020600040101010101" charset="-122"/>
                <a:ea typeface="汉仪细秀体简 L" panose="00020600040101010101" charset="-122"/>
                <a:cs typeface="MiSans Light" panose="00000400000000000000" charset="-122"/>
                <a:sym typeface="MiSans Light" panose="00000400000000000000" charset="-122"/>
              </a:defRPr>
            </a:lvl1pPr>
          </a:lstStyle>
          <a:p>
            <a:pPr lvl="0" algn="l"/>
            <a:r>
              <a:rPr lang="zh-CN" altLang="en-US" dirty="0">
                <a:sym typeface="+mn-ea"/>
              </a:rPr>
              <a:t>署名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Line 8"/>
          <p:cNvSpPr/>
          <p:nvPr userDrawn="1"/>
        </p:nvSpPr>
        <p:spPr>
          <a:xfrm>
            <a:off x="20320" y="685165"/>
            <a:ext cx="7940040" cy="6985"/>
          </a:xfrm>
          <a:prstGeom prst="line">
            <a:avLst/>
          </a:prstGeom>
          <a:ln w="31750" cap="rnd">
            <a:solidFill>
              <a:schemeClr val="accent1"/>
            </a:solidFill>
            <a:round/>
            <a:headEnd type="none" w="med" len="med"/>
            <a:tailEnd type="none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sp>
      <p:sp>
        <p:nvSpPr>
          <p:cNvPr id="3" name="文本框 2"/>
          <p:cNvSpPr txBox="1"/>
          <p:nvPr userDrawn="1"/>
        </p:nvSpPr>
        <p:spPr>
          <a:xfrm>
            <a:off x="0" y="2275205"/>
            <a:ext cx="447040" cy="3046095"/>
          </a:xfrm>
          <a:prstGeom prst="rect">
            <a:avLst/>
          </a:prstGeom>
          <a:solidFill>
            <a:srgbClr val="45695D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 spc="-1000" smtClean="0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汉仪细秀体简 L" panose="00020600040101010101" charset="-122"/>
                <a:ea typeface="汉仪细秀体简 L" panose="00020600040101010101" charset="-122"/>
                <a:cs typeface="汉仪细秀体简 L" panose="00020600040101010101" charset="-122"/>
              </a:rPr>
              <a:t>第</a:t>
            </a:r>
            <a:r>
              <a:rPr lang="zh-CN" altLang="en-US" sz="2400" b="1" spc="-1000" smtClean="0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汉仪细秀体简 L" panose="00020600040101010101" charset="-122"/>
                <a:ea typeface="汉仪细秀体简 L" panose="00020600040101010101" charset="-122"/>
                <a:cs typeface="汉仪细秀体简 L" panose="00020600040101010101" charset="-122"/>
              </a:rPr>
              <a:t>六章</a:t>
            </a:r>
            <a:endParaRPr lang="zh-CN" altLang="en-US" sz="2400" b="1" spc="-1000" smtClean="0">
              <a:ln>
                <a:noFill/>
                <a:prstDash val="sysDot"/>
              </a:ln>
              <a:solidFill>
                <a:schemeClr val="bg1"/>
              </a:solidFill>
              <a:uFillTx/>
              <a:latin typeface="汉仪细秀体简 L" panose="00020600040101010101" charset="-122"/>
              <a:ea typeface="汉仪细秀体简 L" panose="00020600040101010101" charset="-122"/>
              <a:cs typeface="汉仪细秀体简 L" panose="00020600040101010101" charset="-122"/>
            </a:endParaRPr>
          </a:p>
          <a:p>
            <a:endParaRPr lang="zh-CN" altLang="en-US" sz="2400" b="1" spc="-1000" smtClean="0">
              <a:ln>
                <a:noFill/>
                <a:prstDash val="sysDot"/>
              </a:ln>
              <a:solidFill>
                <a:schemeClr val="bg1"/>
              </a:solidFill>
              <a:uFillTx/>
              <a:latin typeface="汉仪细秀体简 L" panose="00020600040101010101" charset="-122"/>
              <a:ea typeface="汉仪细秀体简 L" panose="00020600040101010101" charset="-122"/>
              <a:cs typeface="汉仪细秀体简 L" panose="00020600040101010101" charset="-122"/>
            </a:endParaRPr>
          </a:p>
          <a:p>
            <a:r>
              <a:rPr lang="zh-CN" altLang="en-US" sz="2400" b="1" spc="-1000" smtClean="0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汉仪细秀体简 L" panose="00020600040101010101" charset="-122"/>
                <a:ea typeface="汉仪细秀体简 L" panose="00020600040101010101" charset="-122"/>
                <a:cs typeface="汉仪细秀体简 L" panose="00020600040101010101" charset="-122"/>
              </a:rPr>
              <a:t>固定资产</a:t>
            </a:r>
            <a:endParaRPr lang="zh-CN" altLang="en-US" sz="2400" b="1" spc="-1000" smtClean="0">
              <a:ln>
                <a:noFill/>
                <a:prstDash val="sysDot"/>
              </a:ln>
              <a:solidFill>
                <a:schemeClr val="bg1"/>
              </a:solidFill>
              <a:uFillTx/>
              <a:latin typeface="汉仪细秀体简 L" panose="00020600040101010101" charset="-122"/>
              <a:ea typeface="汉仪细秀体简 L" panose="00020600040101010101" charset="-122"/>
              <a:cs typeface="汉仪细秀体简 L" panose="00020600040101010101" charset="-122"/>
            </a:endParaRPr>
          </a:p>
        </p:txBody>
      </p:sp>
      <p:pic>
        <p:nvPicPr>
          <p:cNvPr id="5" name="图片 4" descr="微信图片_2024080512375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1180" y="76200"/>
            <a:ext cx="2750820" cy="650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Line 8"/>
          <p:cNvSpPr/>
          <p:nvPr userDrawn="1"/>
        </p:nvSpPr>
        <p:spPr>
          <a:xfrm>
            <a:off x="20320" y="685165"/>
            <a:ext cx="7940040" cy="6985"/>
          </a:xfrm>
          <a:prstGeom prst="line">
            <a:avLst/>
          </a:prstGeom>
          <a:ln w="31750" cap="rnd">
            <a:solidFill>
              <a:srgbClr val="45695D"/>
            </a:solidFill>
            <a:round/>
            <a:headEnd type="none" w="med" len="med"/>
            <a:tailEnd type="none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sp>
      <p:sp>
        <p:nvSpPr>
          <p:cNvPr id="3" name="文本框 2"/>
          <p:cNvSpPr txBox="1"/>
          <p:nvPr userDrawn="1"/>
        </p:nvSpPr>
        <p:spPr>
          <a:xfrm>
            <a:off x="248285" y="1711325"/>
            <a:ext cx="447040" cy="3046095"/>
          </a:xfrm>
          <a:prstGeom prst="rect">
            <a:avLst/>
          </a:prstGeom>
          <a:solidFill>
            <a:srgbClr val="45695D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 spc="-1000" smtClean="0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汉仪细秀体简 L" panose="00020600040101010101" charset="-122"/>
                <a:ea typeface="汉仪细秀体简 L" panose="00020600040101010101" charset="-122"/>
                <a:cs typeface="汉仪细秀体简 L" panose="00020600040101010101" charset="-122"/>
              </a:rPr>
              <a:t>第</a:t>
            </a:r>
            <a:r>
              <a:rPr lang="zh-CN" altLang="en-US" sz="2400" b="1" spc="-1000" smtClean="0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汉仪细秀体简 L" panose="00020600040101010101" charset="-122"/>
                <a:ea typeface="汉仪细秀体简 L" panose="00020600040101010101" charset="-122"/>
                <a:cs typeface="汉仪细秀体简 L" panose="00020600040101010101" charset="-122"/>
              </a:rPr>
              <a:t>六章</a:t>
            </a:r>
            <a:endParaRPr lang="zh-CN" altLang="en-US" sz="2400" b="1" spc="-1000" smtClean="0">
              <a:ln>
                <a:noFill/>
                <a:prstDash val="sysDot"/>
              </a:ln>
              <a:solidFill>
                <a:schemeClr val="bg1"/>
              </a:solidFill>
              <a:uFillTx/>
              <a:latin typeface="汉仪细秀体简 L" panose="00020600040101010101" charset="-122"/>
              <a:ea typeface="汉仪细秀体简 L" panose="00020600040101010101" charset="-122"/>
              <a:cs typeface="汉仪细秀体简 L" panose="00020600040101010101" charset="-122"/>
            </a:endParaRPr>
          </a:p>
          <a:p>
            <a:endParaRPr lang="zh-CN" altLang="en-US" sz="2400" b="1" spc="-1000" smtClean="0">
              <a:ln>
                <a:noFill/>
                <a:prstDash val="sysDot"/>
              </a:ln>
              <a:solidFill>
                <a:schemeClr val="bg1"/>
              </a:solidFill>
              <a:uFillTx/>
              <a:latin typeface="汉仪细秀体简 L" panose="00020600040101010101" charset="-122"/>
              <a:ea typeface="汉仪细秀体简 L" panose="00020600040101010101" charset="-122"/>
              <a:cs typeface="汉仪细秀体简 L" panose="00020600040101010101" charset="-122"/>
            </a:endParaRPr>
          </a:p>
          <a:p>
            <a:r>
              <a:rPr lang="zh-CN" altLang="en-US" sz="2400" b="1" spc="-1000" smtClean="0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汉仪细秀体简 L" panose="00020600040101010101" charset="-122"/>
                <a:ea typeface="汉仪细秀体简 L" panose="00020600040101010101" charset="-122"/>
                <a:cs typeface="汉仪细秀体简 L" panose="00020600040101010101" charset="-122"/>
              </a:rPr>
              <a:t>固定资产</a:t>
            </a:r>
            <a:endParaRPr lang="zh-CN" altLang="en-US" sz="2400" b="1" spc="-1000" smtClean="0">
              <a:ln>
                <a:noFill/>
                <a:prstDash val="sysDot"/>
              </a:ln>
              <a:solidFill>
                <a:schemeClr val="bg1"/>
              </a:solidFill>
              <a:uFillTx/>
              <a:latin typeface="汉仪细秀体简 L" panose="00020600040101010101" charset="-122"/>
              <a:ea typeface="汉仪细秀体简 L" panose="00020600040101010101" charset="-122"/>
              <a:cs typeface="汉仪细秀体简 L" panose="00020600040101010101" charset="-122"/>
            </a:endParaRPr>
          </a:p>
        </p:txBody>
      </p:sp>
      <p:pic>
        <p:nvPicPr>
          <p:cNvPr id="5" name="图片 4" descr="微信图片_2024080512375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1180" y="76200"/>
            <a:ext cx="2750820" cy="650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7528" y="3075234"/>
            <a:ext cx="6716358" cy="721782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图文框 8"/>
          <p:cNvSpPr/>
          <p:nvPr userDrawn="1"/>
        </p:nvSpPr>
        <p:spPr>
          <a:xfrm rot="19177476">
            <a:off x="8124190" y="273986"/>
            <a:ext cx="5781675" cy="5348287"/>
          </a:xfrm>
          <a:custGeom>
            <a:avLst/>
            <a:gdLst>
              <a:gd name="txL" fmla="*/ 0 w 5780875"/>
              <a:gd name="txT" fmla="*/ 0 h 5347153"/>
              <a:gd name="txR" fmla="*/ 5780875 w 5780875"/>
              <a:gd name="txB" fmla="*/ 5347153 h 5347153"/>
            </a:gdLst>
            <a:ahLst/>
            <a:cxnLst>
              <a:cxn ang="0">
                <a:pos x="0" y="0"/>
              </a:cxn>
              <a:cxn ang="0">
                <a:pos x="5780875" y="0"/>
              </a:cxn>
              <a:cxn ang="0">
                <a:pos x="5780875" y="5347153"/>
              </a:cxn>
              <a:cxn ang="0">
                <a:pos x="0" y="5347153"/>
              </a:cxn>
              <a:cxn ang="0">
                <a:pos x="0" y="0"/>
              </a:cxn>
              <a:cxn ang="0">
                <a:pos x="699354" y="699354"/>
              </a:cxn>
              <a:cxn ang="0">
                <a:pos x="699354" y="4647799"/>
              </a:cxn>
              <a:cxn ang="0">
                <a:pos x="5082762" y="4663144"/>
              </a:cxn>
              <a:cxn ang="0">
                <a:pos x="5081521" y="699354"/>
              </a:cxn>
              <a:cxn ang="0">
                <a:pos x="699354" y="699354"/>
              </a:cxn>
            </a:cxnLst>
            <a:rect l="txL" t="txT" r="txR" b="txB"/>
            <a:pathLst>
              <a:path w="5780875" h="5347153">
                <a:moveTo>
                  <a:pt x="0" y="0"/>
                </a:moveTo>
                <a:lnTo>
                  <a:pt x="5780875" y="0"/>
                </a:lnTo>
                <a:lnTo>
                  <a:pt x="5780875" y="5347153"/>
                </a:lnTo>
                <a:lnTo>
                  <a:pt x="0" y="5347153"/>
                </a:lnTo>
                <a:lnTo>
                  <a:pt x="0" y="0"/>
                </a:lnTo>
                <a:close/>
                <a:moveTo>
                  <a:pt x="699354" y="699354"/>
                </a:moveTo>
                <a:lnTo>
                  <a:pt x="699354" y="4647799"/>
                </a:lnTo>
                <a:lnTo>
                  <a:pt x="5082762" y="4663144"/>
                </a:lnTo>
                <a:cubicBezTo>
                  <a:pt x="5073209" y="3419845"/>
                  <a:pt x="5081935" y="2020617"/>
                  <a:pt x="5081521" y="699354"/>
                </a:cubicBezTo>
                <a:lnTo>
                  <a:pt x="699354" y="699354"/>
                </a:lnTo>
                <a:close/>
              </a:path>
            </a:pathLst>
          </a:custGeom>
          <a:solidFill>
            <a:srgbClr val="0089F0"/>
          </a:solidFill>
          <a:ln w="9525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chemeClr val="tx1"/>
              </a:solidFill>
              <a:ea typeface="造字工房悦黑体验版常规体" pitchFamily="2" charset="-122"/>
            </a:endParaRPr>
          </a:p>
        </p:txBody>
      </p:sp>
      <p:sp>
        <p:nvSpPr>
          <p:cNvPr id="9" name="图文框 9"/>
          <p:cNvSpPr/>
          <p:nvPr userDrawn="1"/>
        </p:nvSpPr>
        <p:spPr>
          <a:xfrm rot="19177476">
            <a:off x="10594975" y="415925"/>
            <a:ext cx="5781675" cy="5346700"/>
          </a:xfrm>
          <a:custGeom>
            <a:avLst/>
            <a:gdLst>
              <a:gd name="txL" fmla="*/ 0 w 9104"/>
              <a:gd name="txT" fmla="*/ 0 h 8421"/>
              <a:gd name="txR" fmla="*/ 9104 w 9104"/>
              <a:gd name="txB" fmla="*/ 8421 h 8421"/>
            </a:gdLst>
            <a:ahLst/>
            <a:cxnLst/>
            <a:rect l="txL" t="txT" r="txR" b="txB"/>
            <a:pathLst>
              <a:path w="9104" h="8421">
                <a:moveTo>
                  <a:pt x="0" y="0"/>
                </a:moveTo>
                <a:lnTo>
                  <a:pt x="9104" y="0"/>
                </a:lnTo>
                <a:lnTo>
                  <a:pt x="9104" y="8421"/>
                </a:lnTo>
                <a:lnTo>
                  <a:pt x="0" y="8421"/>
                </a:lnTo>
                <a:close/>
                <a:moveTo>
                  <a:pt x="1101" y="1101"/>
                </a:moveTo>
                <a:lnTo>
                  <a:pt x="1101" y="7319"/>
                </a:lnTo>
                <a:lnTo>
                  <a:pt x="8002" y="7319"/>
                </a:lnTo>
                <a:lnTo>
                  <a:pt x="8002" y="1101"/>
                </a:lnTo>
                <a:close/>
              </a:path>
            </a:pathLst>
          </a:custGeom>
          <a:solidFill>
            <a:srgbClr val="FFC000"/>
          </a:solidFill>
          <a:ln w="9525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chemeClr val="tx1"/>
              </a:solidFill>
              <a:ea typeface="造字工房悦黑体验版常规体" pitchFamily="2" charset="-122"/>
            </a:endParaRPr>
          </a:p>
        </p:txBody>
      </p:sp>
      <p:pic>
        <p:nvPicPr>
          <p:cNvPr id="10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-2539723" flipH="1">
            <a:off x="9448800" y="722313"/>
            <a:ext cx="207963" cy="865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-2421714" flipH="1">
            <a:off x="8658225" y="4438650"/>
            <a:ext cx="739775" cy="179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-2539723" flipH="1">
            <a:off x="11041063" y="1585913"/>
            <a:ext cx="207962" cy="865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-2421714" flipH="1">
            <a:off x="10658475" y="4068763"/>
            <a:ext cx="919163" cy="217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32" y="389121"/>
            <a:ext cx="4182375" cy="4923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88"/>
            <a:ext cx="1970441" cy="13905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3961-E187-4554-968E-6232EAE59B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8230-3405-4800-A671-039EF01AF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3961-E187-4554-968E-6232EAE59B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8230-3405-4800-A671-039EF01AF89E}" type="slidenum">
              <a:rPr lang="zh-CN" altLang="en-US" smtClean="0"/>
            </a:fld>
            <a:endParaRPr lang="zh-CN" altLang="en-US"/>
          </a:p>
        </p:txBody>
      </p:sp>
      <p:sp>
        <p:nvSpPr>
          <p:cNvPr id="5123" name="Line 8"/>
          <p:cNvSpPr/>
          <p:nvPr userDrawn="1"/>
        </p:nvSpPr>
        <p:spPr>
          <a:xfrm>
            <a:off x="20320" y="685165"/>
            <a:ext cx="7940040" cy="6985"/>
          </a:xfrm>
          <a:prstGeom prst="line">
            <a:avLst/>
          </a:prstGeom>
          <a:ln w="31750" cap="rnd">
            <a:solidFill>
              <a:srgbClr val="45695D"/>
            </a:solidFill>
            <a:round/>
            <a:headEnd type="none" w="med" len="med"/>
            <a:tailEnd type="none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sp>
      <p:sp>
        <p:nvSpPr>
          <p:cNvPr id="7" name="文本框 6"/>
          <p:cNvSpPr txBox="1"/>
          <p:nvPr userDrawn="1"/>
        </p:nvSpPr>
        <p:spPr>
          <a:xfrm>
            <a:off x="114935" y="1711325"/>
            <a:ext cx="466090" cy="3046095"/>
          </a:xfrm>
          <a:prstGeom prst="rect">
            <a:avLst/>
          </a:prstGeom>
          <a:solidFill>
            <a:srgbClr val="45695D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 spc="-1000" smtClean="0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汉仪细秀体简 L" panose="00020600040101010101" charset="-122"/>
              </a:rPr>
              <a:t>第</a:t>
            </a:r>
            <a:r>
              <a:rPr lang="zh-CN" altLang="en-US" sz="2400" b="1" spc="-1000" smtClean="0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汉仪细秀体简 L" panose="00020600040101010101" charset="-122"/>
              </a:rPr>
              <a:t>六章</a:t>
            </a:r>
            <a:endParaRPr lang="zh-CN" altLang="en-US" sz="2400" b="1" spc="-1000" smtClean="0">
              <a:ln>
                <a:noFill/>
                <a:prstDash val="sysDot"/>
              </a:ln>
              <a:solidFill>
                <a:schemeClr val="bg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汉仪细秀体简 L" panose="00020600040101010101" charset="-122"/>
            </a:endParaRPr>
          </a:p>
          <a:p>
            <a:endParaRPr lang="zh-CN" altLang="en-US" sz="2400" b="1" spc="-1000" smtClean="0">
              <a:ln>
                <a:noFill/>
                <a:prstDash val="sysDot"/>
              </a:ln>
              <a:solidFill>
                <a:schemeClr val="bg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汉仪细秀体简 L" panose="00020600040101010101" charset="-122"/>
            </a:endParaRPr>
          </a:p>
          <a:p>
            <a:r>
              <a:rPr lang="zh-CN" altLang="en-US" sz="2400" b="1" spc="-1000" smtClean="0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汉仪细秀体简 L" panose="00020600040101010101" charset="-122"/>
              </a:rPr>
              <a:t>固定资产</a:t>
            </a:r>
            <a:endParaRPr lang="zh-CN" altLang="en-US" sz="2400" b="1" spc="-1000" smtClean="0">
              <a:ln>
                <a:noFill/>
                <a:prstDash val="sysDot"/>
              </a:ln>
              <a:solidFill>
                <a:schemeClr val="bg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汉仪细秀体简 L" panose="00020600040101010101" charset="-122"/>
            </a:endParaRPr>
          </a:p>
        </p:txBody>
      </p:sp>
      <p:pic>
        <p:nvPicPr>
          <p:cNvPr id="9" name="图片 8" descr="资源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0600" y="223520"/>
            <a:ext cx="3207385" cy="659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3961-E187-4554-968E-6232EAE59B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8230-3405-4800-A671-039EF01AF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3961-E187-4554-968E-6232EAE59B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8230-3405-4800-A671-039EF01AF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3961-E187-4554-968E-6232EAE59B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8230-3405-4800-A671-039EF01AF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3961-E187-4554-968E-6232EAE59B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8230-3405-4800-A671-039EF01AF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3961-E187-4554-968E-6232EAE59B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8230-3405-4800-A671-039EF01AF89E}" type="slidenum">
              <a:rPr lang="zh-CN" altLang="en-US" smtClean="0"/>
            </a:fld>
            <a:endParaRPr lang="zh-CN" altLang="en-US"/>
          </a:p>
        </p:txBody>
      </p:sp>
      <p:sp>
        <p:nvSpPr>
          <p:cNvPr id="5123" name="Line 8"/>
          <p:cNvSpPr/>
          <p:nvPr userDrawn="1"/>
        </p:nvSpPr>
        <p:spPr>
          <a:xfrm>
            <a:off x="20320" y="685165"/>
            <a:ext cx="7940040" cy="6985"/>
          </a:xfrm>
          <a:prstGeom prst="line">
            <a:avLst/>
          </a:prstGeom>
          <a:ln w="31750" cap="rnd">
            <a:solidFill>
              <a:srgbClr val="45695D"/>
            </a:solidFill>
            <a:round/>
            <a:headEnd type="none" w="med" len="med"/>
            <a:tailEnd type="none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sp>
      <p:sp>
        <p:nvSpPr>
          <p:cNvPr id="7" name="文本框 6"/>
          <p:cNvSpPr txBox="1"/>
          <p:nvPr userDrawn="1"/>
        </p:nvSpPr>
        <p:spPr>
          <a:xfrm>
            <a:off x="114935" y="1711325"/>
            <a:ext cx="466090" cy="3046095"/>
          </a:xfrm>
          <a:prstGeom prst="rect">
            <a:avLst/>
          </a:prstGeom>
          <a:solidFill>
            <a:srgbClr val="45695D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 spc="-1000" smtClean="0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汉仪细秀体简 L" panose="00020600040101010101" charset="-122"/>
              </a:rPr>
              <a:t>第</a:t>
            </a:r>
            <a:r>
              <a:rPr lang="zh-CN" altLang="en-US" sz="2400" b="1" spc="-1000" smtClean="0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汉仪细秀体简 L" panose="00020600040101010101" charset="-122"/>
              </a:rPr>
              <a:t>六章</a:t>
            </a:r>
            <a:endParaRPr lang="zh-CN" altLang="en-US" sz="2400" b="1" spc="-1000" smtClean="0">
              <a:ln>
                <a:noFill/>
                <a:prstDash val="sysDot"/>
              </a:ln>
              <a:solidFill>
                <a:schemeClr val="bg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汉仪细秀体简 L" panose="00020600040101010101" charset="-122"/>
            </a:endParaRPr>
          </a:p>
          <a:p>
            <a:endParaRPr lang="zh-CN" altLang="en-US" sz="2400" b="1" spc="-1000" smtClean="0">
              <a:ln>
                <a:noFill/>
                <a:prstDash val="sysDot"/>
              </a:ln>
              <a:solidFill>
                <a:schemeClr val="bg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汉仪细秀体简 L" panose="00020600040101010101" charset="-122"/>
            </a:endParaRPr>
          </a:p>
          <a:p>
            <a:r>
              <a:rPr lang="zh-CN" altLang="en-US" sz="2400" b="1" spc="-1000" smtClean="0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汉仪细秀体简 L" panose="00020600040101010101" charset="-122"/>
              </a:rPr>
              <a:t>固定资产</a:t>
            </a:r>
            <a:endParaRPr lang="zh-CN" altLang="en-US" sz="2400" b="1" spc="-1000" smtClean="0">
              <a:ln>
                <a:noFill/>
                <a:prstDash val="sysDot"/>
              </a:ln>
              <a:solidFill>
                <a:schemeClr val="bg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汉仪细秀体简 L" panose="00020600040101010101" charset="-122"/>
            </a:endParaRPr>
          </a:p>
        </p:txBody>
      </p:sp>
      <p:pic>
        <p:nvPicPr>
          <p:cNvPr id="9" name="图片 8" descr="资源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0600" y="223520"/>
            <a:ext cx="3207385" cy="659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3961-E187-4554-968E-6232EAE59B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8230-3405-4800-A671-039EF01AF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3961-E187-4554-968E-6232EAE59B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8230-3405-4800-A671-039EF01AF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3961-E187-4554-968E-6232EAE59B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8230-3405-4800-A671-039EF01AF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3961-E187-4554-968E-6232EAE59B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8230-3405-4800-A671-039EF01AF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9857015" y="571495"/>
            <a:ext cx="2334985" cy="179614"/>
          </a:xfrm>
          <a:prstGeom prst="rect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0" y="751109"/>
            <a:ext cx="12192000" cy="0"/>
          </a:xfrm>
          <a:prstGeom prst="line">
            <a:avLst/>
          </a:prstGeom>
          <a:ln>
            <a:solidFill>
              <a:srgbClr val="245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head_159047"/>
          <p:cNvSpPr>
            <a:spLocks noChangeAspect="1"/>
          </p:cNvSpPr>
          <p:nvPr userDrawn="1"/>
        </p:nvSpPr>
        <p:spPr bwMode="auto">
          <a:xfrm flipH="1">
            <a:off x="78935" y="197185"/>
            <a:ext cx="654231" cy="479993"/>
          </a:xfrm>
          <a:custGeom>
            <a:avLst/>
            <a:gdLst>
              <a:gd name="T0" fmla="*/ 362 w 437"/>
              <a:gd name="T1" fmla="*/ 205 h 321"/>
              <a:gd name="T2" fmla="*/ 362 w 437"/>
              <a:gd name="T3" fmla="*/ 150 h 321"/>
              <a:gd name="T4" fmla="*/ 437 w 437"/>
              <a:gd name="T5" fmla="*/ 108 h 321"/>
              <a:gd name="T6" fmla="*/ 219 w 437"/>
              <a:gd name="T7" fmla="*/ 0 h 321"/>
              <a:gd name="T8" fmla="*/ 0 w 437"/>
              <a:gd name="T9" fmla="*/ 111 h 321"/>
              <a:gd name="T10" fmla="*/ 82 w 437"/>
              <a:gd name="T11" fmla="*/ 156 h 321"/>
              <a:gd name="T12" fmla="*/ 82 w 437"/>
              <a:gd name="T13" fmla="*/ 211 h 321"/>
              <a:gd name="T14" fmla="*/ 214 w 437"/>
              <a:gd name="T15" fmla="*/ 282 h 321"/>
              <a:gd name="T16" fmla="*/ 305 w 437"/>
              <a:gd name="T17" fmla="*/ 235 h 321"/>
              <a:gd name="T18" fmla="*/ 305 w 437"/>
              <a:gd name="T19" fmla="*/ 290 h 321"/>
              <a:gd name="T20" fmla="*/ 294 w 437"/>
              <a:gd name="T21" fmla="*/ 290 h 321"/>
              <a:gd name="T22" fmla="*/ 294 w 437"/>
              <a:gd name="T23" fmla="*/ 321 h 321"/>
              <a:gd name="T24" fmla="*/ 342 w 437"/>
              <a:gd name="T25" fmla="*/ 321 h 321"/>
              <a:gd name="T26" fmla="*/ 342 w 437"/>
              <a:gd name="T27" fmla="*/ 290 h 321"/>
              <a:gd name="T28" fmla="*/ 331 w 437"/>
              <a:gd name="T29" fmla="*/ 290 h 321"/>
              <a:gd name="T30" fmla="*/ 331 w 437"/>
              <a:gd name="T31" fmla="*/ 221 h 321"/>
              <a:gd name="T32" fmla="*/ 362 w 437"/>
              <a:gd name="T33" fmla="*/ 205 h 321"/>
              <a:gd name="T34" fmla="*/ 219 w 437"/>
              <a:gd name="T35" fmla="*/ 19 h 321"/>
              <a:gd name="T36" fmla="*/ 400 w 437"/>
              <a:gd name="T37" fmla="*/ 109 h 321"/>
              <a:gd name="T38" fmla="*/ 322 w 437"/>
              <a:gd name="T39" fmla="*/ 152 h 321"/>
              <a:gd name="T40" fmla="*/ 243 w 437"/>
              <a:gd name="T41" fmla="*/ 113 h 321"/>
              <a:gd name="T42" fmla="*/ 219 w 437"/>
              <a:gd name="T43" fmla="*/ 92 h 321"/>
              <a:gd name="T44" fmla="*/ 193 w 437"/>
              <a:gd name="T45" fmla="*/ 117 h 321"/>
              <a:gd name="T46" fmla="*/ 219 w 437"/>
              <a:gd name="T47" fmla="*/ 142 h 321"/>
              <a:gd name="T48" fmla="*/ 234 w 437"/>
              <a:gd name="T49" fmla="*/ 137 h 321"/>
              <a:gd name="T50" fmla="*/ 295 w 437"/>
              <a:gd name="T51" fmla="*/ 167 h 321"/>
              <a:gd name="T52" fmla="*/ 219 w 437"/>
              <a:gd name="T53" fmla="*/ 210 h 321"/>
              <a:gd name="T54" fmla="*/ 37 w 437"/>
              <a:gd name="T55" fmla="*/ 111 h 321"/>
              <a:gd name="T56" fmla="*/ 219 w 437"/>
              <a:gd name="T57" fmla="*/ 19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37" h="321">
                <a:moveTo>
                  <a:pt x="362" y="205"/>
                </a:moveTo>
                <a:lnTo>
                  <a:pt x="362" y="150"/>
                </a:lnTo>
                <a:lnTo>
                  <a:pt x="437" y="108"/>
                </a:lnTo>
                <a:lnTo>
                  <a:pt x="219" y="0"/>
                </a:lnTo>
                <a:lnTo>
                  <a:pt x="0" y="111"/>
                </a:lnTo>
                <a:lnTo>
                  <a:pt x="82" y="156"/>
                </a:lnTo>
                <a:lnTo>
                  <a:pt x="82" y="211"/>
                </a:lnTo>
                <a:lnTo>
                  <a:pt x="214" y="282"/>
                </a:lnTo>
                <a:lnTo>
                  <a:pt x="305" y="235"/>
                </a:lnTo>
                <a:lnTo>
                  <a:pt x="305" y="290"/>
                </a:lnTo>
                <a:lnTo>
                  <a:pt x="294" y="290"/>
                </a:lnTo>
                <a:lnTo>
                  <a:pt x="294" y="321"/>
                </a:lnTo>
                <a:lnTo>
                  <a:pt x="342" y="321"/>
                </a:lnTo>
                <a:lnTo>
                  <a:pt x="342" y="290"/>
                </a:lnTo>
                <a:lnTo>
                  <a:pt x="331" y="290"/>
                </a:lnTo>
                <a:lnTo>
                  <a:pt x="331" y="221"/>
                </a:lnTo>
                <a:lnTo>
                  <a:pt x="362" y="205"/>
                </a:lnTo>
                <a:close/>
                <a:moveTo>
                  <a:pt x="219" y="19"/>
                </a:moveTo>
                <a:lnTo>
                  <a:pt x="400" y="109"/>
                </a:lnTo>
                <a:lnTo>
                  <a:pt x="322" y="152"/>
                </a:lnTo>
                <a:lnTo>
                  <a:pt x="243" y="113"/>
                </a:lnTo>
                <a:cubicBezTo>
                  <a:pt x="242" y="101"/>
                  <a:pt x="231" y="92"/>
                  <a:pt x="219" y="92"/>
                </a:cubicBezTo>
                <a:cubicBezTo>
                  <a:pt x="205" y="92"/>
                  <a:pt x="193" y="103"/>
                  <a:pt x="193" y="117"/>
                </a:cubicBezTo>
                <a:cubicBezTo>
                  <a:pt x="193" y="131"/>
                  <a:pt x="205" y="142"/>
                  <a:pt x="219" y="142"/>
                </a:cubicBezTo>
                <a:cubicBezTo>
                  <a:pt x="224" y="142"/>
                  <a:pt x="229" y="140"/>
                  <a:pt x="234" y="137"/>
                </a:cubicBezTo>
                <a:lnTo>
                  <a:pt x="295" y="167"/>
                </a:lnTo>
                <a:lnTo>
                  <a:pt x="219" y="210"/>
                </a:lnTo>
                <a:lnTo>
                  <a:pt x="37" y="111"/>
                </a:lnTo>
                <a:lnTo>
                  <a:pt x="219" y="19"/>
                </a:lnTo>
                <a:close/>
              </a:path>
            </a:pathLst>
          </a:custGeom>
          <a:solidFill>
            <a:srgbClr val="24569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gradFill>
          <a:gsLst>
            <a:gs pos="0">
              <a:schemeClr val="bg1">
                <a:lumMod val="50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9836728" y="6478344"/>
            <a:ext cx="2679123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1865" dirty="0">
                <a:solidFill>
                  <a:srgbClr val="595959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财务会计  李爱红</a:t>
            </a:r>
            <a:endParaRPr lang="zh-CN" altLang="en-US" sz="1865" dirty="0">
              <a:solidFill>
                <a:srgbClr val="595959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矩形 33"/>
          <p:cNvSpPr>
            <a:spLocks noChangeArrowheads="1"/>
          </p:cNvSpPr>
          <p:nvPr/>
        </p:nvSpPr>
        <p:spPr bwMode="auto">
          <a:xfrm>
            <a:off x="-14818" y="347134"/>
            <a:ext cx="1695451" cy="575733"/>
          </a:xfrm>
          <a:prstGeom prst="rect">
            <a:avLst/>
          </a:prstGeom>
          <a:solidFill>
            <a:srgbClr val="008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zh-CN" altLang="zh-CN" sz="2400">
              <a:solidFill>
                <a:srgbClr val="FFFFFF"/>
              </a:solidFill>
              <a:ea typeface="造字工房悦黑体验版常规体"/>
              <a:cs typeface="造字工房悦黑体验版常规体"/>
            </a:endParaRPr>
          </a:p>
        </p:txBody>
      </p:sp>
      <p:sp>
        <p:nvSpPr>
          <p:cNvPr id="5" name="矩形 34"/>
          <p:cNvSpPr>
            <a:spLocks noChangeArrowheads="1"/>
          </p:cNvSpPr>
          <p:nvPr/>
        </p:nvSpPr>
        <p:spPr bwMode="auto">
          <a:xfrm>
            <a:off x="1790700" y="347134"/>
            <a:ext cx="97367" cy="575733"/>
          </a:xfrm>
          <a:prstGeom prst="rect">
            <a:avLst/>
          </a:prstGeom>
          <a:solidFill>
            <a:srgbClr val="008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zh-CN" altLang="zh-CN" sz="2400">
              <a:solidFill>
                <a:srgbClr val="FFFFFF"/>
              </a:solidFill>
              <a:ea typeface="造字工房悦黑体验版常规体"/>
              <a:cs typeface="造字工房悦黑体验版常规体"/>
            </a:endParaRPr>
          </a:p>
        </p:txBody>
      </p:sp>
      <p:sp>
        <p:nvSpPr>
          <p:cNvPr id="6" name="矩形 35"/>
          <p:cNvSpPr>
            <a:spLocks noChangeArrowheads="1"/>
          </p:cNvSpPr>
          <p:nvPr/>
        </p:nvSpPr>
        <p:spPr bwMode="auto">
          <a:xfrm>
            <a:off x="1974851" y="618067"/>
            <a:ext cx="84667" cy="300567"/>
          </a:xfrm>
          <a:prstGeom prst="rect">
            <a:avLst/>
          </a:prstGeom>
          <a:solidFill>
            <a:srgbClr val="008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zh-CN" altLang="zh-CN" sz="2400">
              <a:solidFill>
                <a:srgbClr val="FFFFFF"/>
              </a:solidFill>
              <a:ea typeface="造字工房悦黑体验版常规体"/>
              <a:cs typeface="造字工房悦黑体验版常规体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256367" y="228600"/>
            <a:ext cx="1631951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265" b="1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endParaRPr lang="zh-CN" altLang="en-US" sz="4265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huanheren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3477260" cy="3062605"/>
          </a:xfrm>
          <a:prstGeom prst="rect">
            <a:avLst/>
          </a:prstGeom>
        </p:spPr>
      </p:pic>
      <p:pic>
        <p:nvPicPr>
          <p:cNvPr id="8" name="图片 7" descr="chuanheren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9168765" y="3472815"/>
            <a:ext cx="3023235" cy="3385185"/>
          </a:xfrm>
          <a:prstGeom prst="rect">
            <a:avLst/>
          </a:prstGeom>
        </p:spPr>
      </p:pic>
      <p:pic>
        <p:nvPicPr>
          <p:cNvPr id="9" name="图片 8" descr="chuanheren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857750"/>
            <a:ext cx="2743200" cy="2000250"/>
          </a:xfrm>
          <a:prstGeom prst="rect">
            <a:avLst/>
          </a:prstGeom>
        </p:spPr>
      </p:pic>
      <p:pic>
        <p:nvPicPr>
          <p:cNvPr id="10" name="图片 9" descr="55454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775" y="683895"/>
            <a:ext cx="2486025" cy="2514600"/>
          </a:xfrm>
          <a:prstGeom prst="rect">
            <a:avLst/>
          </a:prstGeom>
        </p:spPr>
      </p:pic>
      <p:sp>
        <p:nvSpPr>
          <p:cNvPr id="6" name="标题"/>
          <p:cNvSpPr txBox="1">
            <a:spLocks noGrp="1"/>
          </p:cNvSpPr>
          <p:nvPr>
            <p:ph type="title" idx="1" hasCustomPrompt="1"/>
            <p:custDataLst>
              <p:tags r:id="rId10"/>
            </p:custDataLst>
          </p:nvPr>
        </p:nvSpPr>
        <p:spPr>
          <a:xfrm>
            <a:off x="4433570" y="159385"/>
            <a:ext cx="2630170" cy="19977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600" b="0" i="0" u="none" strike="noStrike" kern="1200" cap="none" spc="-1300" normalizeH="0" baseline="0" noProof="1" dirty="0">
                <a:solidFill>
                  <a:schemeClr val="accent1"/>
                </a:solidFill>
                <a:uFillTx/>
                <a:latin typeface="汉仪细秀体简 L" panose="00020600040101010101" charset="-122"/>
                <a:ea typeface="汉仪细秀体简 L" panose="00020600040101010101" charset="-122"/>
                <a:cs typeface="汉仪细秀体简 L" panose="00020600040101010101" charset="-122"/>
                <a:sym typeface="MiSans Light" panose="00000400000000000000" charset="-122"/>
              </a:defRPr>
            </a:lvl1pPr>
          </a:lstStyle>
          <a:p>
            <a:pPr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>
                <a:sym typeface="+mn-ea"/>
              </a:rPr>
              <a:t>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稻壳儿原创设计师【幻雨工作室】_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1186" b="-444"/>
          <a:stretch>
            <a:fillRect/>
          </a:stretch>
        </p:blipFill>
        <p:spPr>
          <a:xfrm flipH="1">
            <a:off x="11196241" y="5140068"/>
            <a:ext cx="995759" cy="1717931"/>
          </a:xfrm>
          <a:prstGeom prst="rect">
            <a:avLst/>
          </a:prstGeom>
        </p:spPr>
      </p:pic>
      <p:pic>
        <p:nvPicPr>
          <p:cNvPr id="8" name="稻壳儿原创设计师【幻雨工作室】_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1186" b="-444"/>
          <a:stretch>
            <a:fillRect/>
          </a:stretch>
        </p:blipFill>
        <p:spPr>
          <a:xfrm rot="10800000" flipH="1">
            <a:off x="0" y="0"/>
            <a:ext cx="995759" cy="171793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077113" y="38735"/>
            <a:ext cx="3002280" cy="638175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>
            <p:custDataLst>
              <p:tags r:id="rId5"/>
            </p:custDataLst>
          </p:nvPr>
        </p:nvCxnSpPr>
        <p:spPr>
          <a:xfrm flipV="1">
            <a:off x="2544021" y="660400"/>
            <a:ext cx="9155007" cy="16510"/>
          </a:xfrm>
          <a:prstGeom prst="line">
            <a:avLst/>
          </a:prstGeom>
          <a:ln w="31750" cap="rnd">
            <a:solidFill>
              <a:schemeClr val="accent1"/>
            </a:solidFill>
            <a:prstDash val="sysDot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518160" y="215265"/>
            <a:ext cx="102108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en-US" sz="24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第</a:t>
            </a:r>
            <a:r>
              <a:rPr lang="zh-CN" altLang="en-US" sz="24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三</a:t>
            </a:r>
            <a:r>
              <a:rPr lang="en-US" altLang="en-US" sz="24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节  </a:t>
            </a:r>
            <a:r>
              <a:rPr lang="zh-CN" altLang="en-US" sz="24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固定资产的后续计量</a:t>
            </a:r>
            <a:endParaRPr lang="zh-CN" altLang="en-US" sz="2400" b="1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7"/>
            </p:custDataLst>
          </p:nvPr>
        </p:nvSpPr>
        <p:spPr>
          <a:xfrm>
            <a:off x="0" y="1643380"/>
            <a:ext cx="499533" cy="1304290"/>
          </a:xfrm>
          <a:prstGeom prst="rect">
            <a:avLst/>
          </a:prstGeom>
          <a:solidFill>
            <a:srgbClr val="44A228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rtlCol="0">
            <a:noAutofit/>
          </a:bodyPr>
          <a:p>
            <a:pPr indent="0" fontAlgn="auto">
              <a:lnSpc>
                <a:spcPct val="90000"/>
              </a:lnSpc>
            </a:pPr>
            <a:r>
              <a:rPr lang="zh-CN" altLang="en-US" sz="2000" b="1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</a:t>
            </a:r>
            <a:r>
              <a:rPr lang="en-US" altLang="zh-CN" sz="2000" b="1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000" b="1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六</a:t>
            </a:r>
            <a:r>
              <a:rPr lang="en-US" altLang="zh-CN" sz="2000" b="1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000" b="1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章</a:t>
            </a:r>
            <a:r>
              <a:rPr lang="en-US" altLang="zh-CN" sz="2000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endParaRPr lang="zh-CN" altLang="en-US" sz="2000">
              <a:solidFill>
                <a:schemeClr val="lt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8"/>
            </p:custDataLst>
          </p:nvPr>
        </p:nvSpPr>
        <p:spPr>
          <a:xfrm>
            <a:off x="847" y="3608705"/>
            <a:ext cx="499533" cy="1807845"/>
          </a:xfrm>
          <a:prstGeom prst="rect">
            <a:avLst/>
          </a:prstGeom>
          <a:solidFill>
            <a:srgbClr val="4AAB2D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rtlCol="0">
            <a:noAutofit/>
          </a:bodyPr>
          <a:p>
            <a:pPr marL="0" lvl="1" indent="0" algn="dist" fontAlgn="auto">
              <a:lnSpc>
                <a:spcPct val="90000"/>
              </a:lnSpc>
            </a:pPr>
            <a:r>
              <a:rPr lang="en-US" altLang="zh-CN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2000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固定资产</a:t>
            </a:r>
            <a:endParaRPr lang="zh-CN" sz="2000">
              <a:solidFill>
                <a:schemeClr val="lt1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3961-E187-4554-968E-6232EAE59B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8230-3405-4800-A671-039EF01AF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3961-E187-4554-968E-6232EAE59B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8230-3405-4800-A671-039EF01AF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3961-E187-4554-968E-6232EAE59B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8230-3405-4800-A671-039EF01AF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3961-E187-4554-968E-6232EAE59B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8230-3405-4800-A671-039EF01AF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3961-E187-4554-968E-6232EAE59B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8230-3405-4800-A671-039EF01AF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3" Type="http://schemas.openxmlformats.org/officeDocument/2006/relationships/theme" Target="../theme/theme2.xml"/><Relationship Id="rId22" Type="http://schemas.openxmlformats.org/officeDocument/2006/relationships/tags" Target="../tags/tag83.xml"/><Relationship Id="rId21" Type="http://schemas.openxmlformats.org/officeDocument/2006/relationships/tags" Target="../tags/tag82.xml"/><Relationship Id="rId20" Type="http://schemas.openxmlformats.org/officeDocument/2006/relationships/tags" Target="../tags/tag81.xml"/><Relationship Id="rId2" Type="http://schemas.openxmlformats.org/officeDocument/2006/relationships/slideLayout" Target="../slideLayouts/slideLayout21.xml"/><Relationship Id="rId19" Type="http://schemas.openxmlformats.org/officeDocument/2006/relationships/tags" Target="../tags/tag80.xml"/><Relationship Id="rId18" Type="http://schemas.openxmlformats.org/officeDocument/2006/relationships/tags" Target="../tags/tag79.xml"/><Relationship Id="rId17" Type="http://schemas.openxmlformats.org/officeDocument/2006/relationships/tags" Target="../tags/tag78.xml"/><Relationship Id="rId16" Type="http://schemas.openxmlformats.org/officeDocument/2006/relationships/image" Target="../media/image7.png"/><Relationship Id="rId15" Type="http://schemas.openxmlformats.org/officeDocument/2006/relationships/tags" Target="../tags/tag77.xml"/><Relationship Id="rId14" Type="http://schemas.openxmlformats.org/officeDocument/2006/relationships/image" Target="../media/image6.png"/><Relationship Id="rId13" Type="http://schemas.openxmlformats.org/officeDocument/2006/relationships/tags" Target="../tags/tag76.xml"/><Relationship Id="rId12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.xml"/><Relationship Id="rId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9" Type="http://schemas.openxmlformats.org/officeDocument/2006/relationships/theme" Target="../theme/theme3.xml"/><Relationship Id="rId18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F3961-E187-4554-968E-6232EAE59B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B8230-3405-4800-A671-039EF01AF89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huanheren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>
            <a:alphaModFix amt="48000"/>
          </a:blip>
          <a:srcRect/>
          <a:stretch>
            <a:fillRect/>
          </a:stretch>
        </p:blipFill>
        <p:spPr>
          <a:xfrm>
            <a:off x="0" y="0"/>
            <a:ext cx="2547620" cy="2244090"/>
          </a:xfrm>
          <a:prstGeom prst="rect">
            <a:avLst/>
          </a:prstGeom>
        </p:spPr>
      </p:pic>
      <p:pic>
        <p:nvPicPr>
          <p:cNvPr id="8" name="图片 7" descr="chuanheren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>
            <a:alphaModFix amt="80000"/>
          </a:blip>
          <a:srcRect/>
          <a:stretch>
            <a:fillRect/>
          </a:stretch>
        </p:blipFill>
        <p:spPr>
          <a:xfrm>
            <a:off x="10366375" y="4813935"/>
            <a:ext cx="1825625" cy="2044065"/>
          </a:xfrm>
          <a:prstGeom prst="rect">
            <a:avLst/>
          </a:prstGeom>
        </p:spPr>
      </p:pic>
      <p:sp>
        <p:nvSpPr>
          <p:cNvPr id="9" name="日期占位符 8"/>
          <p:cNvSpPr>
            <a:spLocks noGrp="1"/>
          </p:cNvSpPr>
          <p:nvPr>
            <p:ph type="dt" sz="half" idx="10"/>
            <p:custDataLst>
              <p:tags r:id="rId17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cs typeface="MiSans Light" panose="00000400000000000000" charset="-122"/>
              </a:defRPr>
            </a:lvl1pPr>
          </a:lstStyle>
          <a:p>
            <a:fld id="{297C79FE-DCC0-4620-A566-16CA7A0CE41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cs typeface="MiSans Light" panose="000004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cs typeface="MiSans Light" panose="00000400000000000000" charset="-122"/>
              </a:defRPr>
            </a:lvl1pPr>
          </a:lstStyle>
          <a:p>
            <a:fld id="{515A922F-1294-4387-9CB3-FCC8465D972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Char char="●"/>
            </a:pPr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marR="0" lvl="1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Char char="●"/>
              <a:tabLst>
                <a:tab pos="1609725" algn="l"/>
              </a:tabLst>
            </a:pPr>
            <a:r>
              <a:rPr lang="zh-CN" altLang="en-US" dirty="0"/>
              <a:t>二级</a:t>
            </a:r>
            <a:endParaRPr lang="zh-CN" altLang="en-US" dirty="0"/>
          </a:p>
          <a:p>
            <a:pPr marR="0" lvl="2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Char char="●"/>
            </a:pPr>
            <a:r>
              <a:rPr lang="zh-CN" altLang="en-US" dirty="0"/>
              <a:t>三级</a:t>
            </a:r>
            <a:endParaRPr lang="zh-CN" altLang="en-US" dirty="0"/>
          </a:p>
          <a:p>
            <a:pPr marR="0" lvl="3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charset="0"/>
              <a:buChar char=""/>
            </a:pPr>
            <a:r>
              <a:rPr lang="zh-CN" altLang="en-US" dirty="0"/>
              <a:t>四级</a:t>
            </a:r>
            <a:endParaRPr lang="zh-CN" altLang="en-US" dirty="0"/>
          </a:p>
          <a:p>
            <a:pPr marR="0" lvl="4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0" rtlCol="0" anchor="ctr" anchorCtr="0">
            <a:normAutofit/>
          </a:bodyPr>
          <a:lstStyle/>
          <a:p>
            <a:pPr marL="0" marR="0" lvl="0" fontAlgn="auto">
              <a:lnSpc>
                <a:spcPct val="100000"/>
              </a:lnSpc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KSO_TEMPLATE" hidden="1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3200" b="0" i="0" u="none" strike="noStrike" kern="1200" cap="none" spc="300" normalizeH="0" baseline="0" smtClean="0">
          <a:ln>
            <a:noFill/>
            <a:prstDash val="sysDot"/>
          </a:ln>
          <a:solidFill>
            <a:schemeClr val="accent1"/>
          </a:solidFill>
          <a:latin typeface="汉仪细秀体简 L" panose="00020600040101010101" charset="-122"/>
          <a:ea typeface="汉仪细秀体简 L" panose="00020600040101010101" charset="-122"/>
          <a:cs typeface="MiSans Light" panose="00000400000000000000" charset="-122"/>
          <a:sym typeface="MiSans Light" panose="000004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zh-CN" altLang="en-US" sz="1800" b="0" i="0" u="none" strike="noStrike" kern="1200" cap="none" spc="150" normalizeH="0" baseline="0" dirty="0">
          <a:ln>
            <a:noFill/>
            <a:prstDash val="sysDot"/>
          </a:ln>
          <a:solidFill>
            <a:schemeClr val="tx1">
              <a:lumMod val="75000"/>
              <a:lumOff val="25000"/>
            </a:schemeClr>
          </a:solidFill>
          <a:uFillTx/>
          <a:latin typeface="+mn-ea"/>
          <a:ea typeface="+mn-ea"/>
          <a:cs typeface="MiSans Light" panose="00000400000000000000" charset="-122"/>
          <a:sym typeface="MiSans Light" panose="00000400000000000000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dirty="0">
          <a:solidFill>
            <a:schemeClr val="tx1">
              <a:lumMod val="50000"/>
              <a:lumOff val="50000"/>
            </a:schemeClr>
          </a:solidFill>
          <a:uFillTx/>
          <a:latin typeface="+mn-ea"/>
          <a:ea typeface="+mn-ea"/>
          <a:cs typeface="MiSans Light" panose="00000400000000000000" charset="-122"/>
          <a:sym typeface="MiSans Light" panose="00000400000000000000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dirty="0">
          <a:solidFill>
            <a:schemeClr val="tx1">
              <a:lumMod val="50000"/>
              <a:lumOff val="50000"/>
            </a:schemeClr>
          </a:solidFill>
          <a:uFillTx/>
          <a:latin typeface="+mn-ea"/>
          <a:ea typeface="+mn-ea"/>
          <a:cs typeface="MiSans Light" panose="00000400000000000000" charset="-122"/>
          <a:sym typeface="MiSans Light" panose="00000400000000000000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dirty="0">
          <a:solidFill>
            <a:schemeClr val="tx1">
              <a:lumMod val="50000"/>
              <a:lumOff val="50000"/>
            </a:schemeClr>
          </a:solidFill>
          <a:uFillTx/>
          <a:latin typeface="+mn-ea"/>
          <a:ea typeface="+mn-ea"/>
          <a:cs typeface="MiSans Light" panose="00000400000000000000" charset="-122"/>
          <a:sym typeface="MiSans Light" panose="00000400000000000000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dirty="0">
          <a:solidFill>
            <a:schemeClr val="tx1">
              <a:lumMod val="50000"/>
              <a:lumOff val="50000"/>
            </a:schemeClr>
          </a:solidFill>
          <a:uFillTx/>
          <a:latin typeface="+mn-ea"/>
          <a:ea typeface="+mn-ea"/>
          <a:cs typeface="MiSans Light" panose="00000400000000000000" charset="-122"/>
          <a:sym typeface="MiSans Light" panose="000004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F3961-E187-4554-968E-6232EAE59B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B8230-3405-4800-A671-039EF01AF89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tags" Target="../tags/tag129.xml"/><Relationship Id="rId7" Type="http://schemas.openxmlformats.org/officeDocument/2006/relationships/tags" Target="../tags/tag128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4" Type="http://schemas.openxmlformats.org/officeDocument/2006/relationships/notesSlide" Target="../notesSlides/notesSlide9.xml"/><Relationship Id="rId13" Type="http://schemas.openxmlformats.org/officeDocument/2006/relationships/slideLayout" Target="../slideLayouts/slideLayout20.xml"/><Relationship Id="rId12" Type="http://schemas.openxmlformats.org/officeDocument/2006/relationships/tags" Target="../tags/tag133.xml"/><Relationship Id="rId11" Type="http://schemas.openxmlformats.org/officeDocument/2006/relationships/tags" Target="../tags/tag132.xml"/><Relationship Id="rId10" Type="http://schemas.openxmlformats.org/officeDocument/2006/relationships/tags" Target="../tags/tag131.xml"/><Relationship Id="rId1" Type="http://schemas.openxmlformats.org/officeDocument/2006/relationships/tags" Target="../tags/tag12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5.png"/><Relationship Id="rId1" Type="http://schemas.openxmlformats.org/officeDocument/2006/relationships/image" Target="../media/image114.pn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6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7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8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9.png"/></Relationships>
</file>

<file path=ppt/slides/_rels/slide10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image" Target="../media/image120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3.pn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4.png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5.pn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7.png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8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0.png"/><Relationship Id="rId1" Type="http://schemas.openxmlformats.org/officeDocument/2006/relationships/image" Target="../media/image129.png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1.png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2.png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3.png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4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5.png"/><Relationship Id="rId1" Type="http://schemas.openxmlformats.org/officeDocument/2006/relationships/image" Target="../media/image76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7.png"/><Relationship Id="rId1" Type="http://schemas.openxmlformats.org/officeDocument/2006/relationships/image" Target="../media/image136.png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9.png"/></Relationships>
</file>

<file path=ppt/slides/_rels/slide1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43.png"/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image" Target="../media/image140.png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4.png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5.png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6.png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7.png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35.xml"/><Relationship Id="rId2" Type="http://schemas.openxmlformats.org/officeDocument/2006/relationships/image" Target="../media/image32.jpeg"/><Relationship Id="rId1" Type="http://schemas.openxmlformats.org/officeDocument/2006/relationships/tags" Target="../tags/tag1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image" Target="../media/image33.png"/><Relationship Id="rId1" Type="http://schemas.openxmlformats.org/officeDocument/2006/relationships/tags" Target="../tags/tag1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6.png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microsoft.com/office/2007/relationships/diagramDrawing" Target="../diagrams/drawing1.xml"/><Relationship Id="rId7" Type="http://schemas.openxmlformats.org/officeDocument/2006/relationships/diagramColors" Target="../diagrams/colors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1.png"/><Relationship Id="rId1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4.xml"/><Relationship Id="rId10" Type="http://schemas.openxmlformats.org/officeDocument/2006/relationships/image" Target="../media/image30.png"/><Relationship Id="rId1" Type="http://schemas.openxmlformats.org/officeDocument/2006/relationships/diagramData" Target="../diagrams/data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4.png"/><Relationship Id="rId1" Type="http://schemas.openxmlformats.org/officeDocument/2006/relationships/image" Target="../media/image7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6.png"/><Relationship Id="rId1" Type="http://schemas.openxmlformats.org/officeDocument/2006/relationships/image" Target="../media/image75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7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8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3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9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43.xml"/><Relationship Id="rId1" Type="http://schemas.openxmlformats.org/officeDocument/2006/relationships/tags" Target="../tags/tag14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2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3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4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5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6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7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8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9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0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image" Target="../media/image31.jpeg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5" Type="http://schemas.openxmlformats.org/officeDocument/2006/relationships/notesSlide" Target="../notesSlides/notesSlide7.xml"/><Relationship Id="rId14" Type="http://schemas.openxmlformats.org/officeDocument/2006/relationships/slideLayout" Target="../slideLayouts/slideLayout4.xml"/><Relationship Id="rId13" Type="http://schemas.openxmlformats.org/officeDocument/2006/relationships/tags" Target="../tags/tag109.xml"/><Relationship Id="rId12" Type="http://schemas.openxmlformats.org/officeDocument/2006/relationships/tags" Target="../tags/tag108.xml"/><Relationship Id="rId11" Type="http://schemas.openxmlformats.org/officeDocument/2006/relationships/tags" Target="../tags/tag107.xml"/><Relationship Id="rId10" Type="http://schemas.openxmlformats.org/officeDocument/2006/relationships/tags" Target="../tags/tag106.xml"/><Relationship Id="rId1" Type="http://schemas.openxmlformats.org/officeDocument/2006/relationships/tags" Target="../tags/tag9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2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3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4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5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6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7.png"/></Relationships>
</file>

<file path=ppt/slides/_rels/slide8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image" Target="../media/image98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2.png"/><Relationship Id="rId1" Type="http://schemas.openxmlformats.org/officeDocument/2006/relationships/image" Target="../media/image101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3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4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4" Type="http://schemas.openxmlformats.org/officeDocument/2006/relationships/notesSlide" Target="../notesSlides/notesSlide8.xml"/><Relationship Id="rId13" Type="http://schemas.openxmlformats.org/officeDocument/2006/relationships/slideLayout" Target="../slideLayouts/slideLayout4.xml"/><Relationship Id="rId12" Type="http://schemas.openxmlformats.org/officeDocument/2006/relationships/tags" Target="../tags/tag121.xml"/><Relationship Id="rId11" Type="http://schemas.openxmlformats.org/officeDocument/2006/relationships/tags" Target="../tags/tag120.xml"/><Relationship Id="rId10" Type="http://schemas.openxmlformats.org/officeDocument/2006/relationships/tags" Target="../tags/tag119.xml"/><Relationship Id="rId1" Type="http://schemas.openxmlformats.org/officeDocument/2006/relationships/tags" Target="../tags/tag110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5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6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7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8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9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3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0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1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2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696845" y="1828800"/>
            <a:ext cx="825881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800" b="1" spc="-500" dirty="0" smtClean="0">
                <a:ln>
                  <a:noFill/>
                  <a:prstDash val="sysDot"/>
                </a:ln>
                <a:solidFill>
                  <a:schemeClr val="accent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第六章 </a:t>
            </a:r>
            <a:r>
              <a:rPr lang="zh-CN" altLang="en-US" sz="6800" b="1" spc="-500" dirty="0" smtClean="0">
                <a:ln>
                  <a:noFill/>
                  <a:prstDash val="sysDot"/>
                </a:ln>
                <a:solidFill>
                  <a:schemeClr val="accent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固定资产系统</a:t>
            </a:r>
            <a:endParaRPr lang="zh-CN" altLang="en-US" sz="6800" b="1" spc="-500" dirty="0" smtClean="0">
              <a:ln>
                <a:noFill/>
                <a:prstDash val="sysDot"/>
              </a:ln>
              <a:solidFill>
                <a:schemeClr val="accent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38600" y="3950970"/>
            <a:ext cx="5047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ln>
                  <a:noFill/>
                  <a:prstDash val="sysDot"/>
                </a:ln>
                <a:solidFill>
                  <a:schemeClr val="accent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MiSans Light" panose="00000400000000000000" charset="-122"/>
              </a:rPr>
              <a:t>主讲人：唐利红</a:t>
            </a:r>
            <a:endParaRPr lang="zh-CN" altLang="en-US" sz="2800" b="1">
              <a:ln>
                <a:noFill/>
                <a:prstDash val="sysDot"/>
              </a:ln>
              <a:solidFill>
                <a:schemeClr val="accent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MiSans Light" panose="000004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/>
          <p:cNvSpPr txBox="1"/>
          <p:nvPr/>
        </p:nvSpPr>
        <p:spPr>
          <a:xfrm>
            <a:off x="338359" y="2219405"/>
            <a:ext cx="2805024" cy="1351280"/>
          </a:xfrm>
          <a:prstGeom prst="rect">
            <a:avLst/>
          </a:prstGeom>
          <a:noFill/>
        </p:spPr>
        <p:txBody>
          <a:bodyPr wrap="square" lIns="121817" tIns="60906" rIns="121817" bIns="60906">
            <a:spAutoFit/>
          </a:bodyPr>
          <a:lstStyle/>
          <a:p>
            <a:pPr algn="r">
              <a:defRPr/>
            </a:pPr>
            <a:r>
              <a:rPr lang="zh-CN" altLang="en-US" sz="4800" b="1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endParaRPr lang="en-US" altLang="zh-CN" sz="4800" b="1" spc="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r>
              <a:rPr lang="en-US" altLang="zh-CN" sz="3200" b="1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zh-CN" sz="3200" b="1" spc="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>
            <p:custDataLst>
              <p:tags r:id="rId1"/>
            </p:custDataLst>
          </p:nvPr>
        </p:nvSpPr>
        <p:spPr>
          <a:xfrm>
            <a:off x="5097171" y="1483637"/>
            <a:ext cx="512660" cy="511238"/>
          </a:xfrm>
          <a:prstGeom prst="roundRect">
            <a:avLst/>
          </a:prstGeom>
          <a:solidFill>
            <a:srgbClr val="87A49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9" tIns="60914" rIns="121829" bIns="60914" anchor="ctr"/>
          <a:lstStyle/>
          <a:p>
            <a:pPr algn="ctr">
              <a:defRPr/>
            </a:pPr>
            <a:r>
              <a:rPr lang="en-US" altLang="zh-CN" sz="4400" b="1" kern="1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en-US" altLang="zh-CN" sz="4400" b="1" kern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6" name="组合 25"/>
          <p:cNvGrpSpPr/>
          <p:nvPr>
            <p:custDataLst>
              <p:tags r:id="rId2"/>
            </p:custDataLst>
          </p:nvPr>
        </p:nvGrpSpPr>
        <p:grpSpPr>
          <a:xfrm>
            <a:off x="5963499" y="1483637"/>
            <a:ext cx="4398248" cy="541309"/>
            <a:chOff x="6315198" y="1573727"/>
            <a:chExt cx="3744416" cy="541591"/>
          </a:xfrm>
          <a:solidFill>
            <a:srgbClr val="87A498"/>
          </a:solidFill>
        </p:grpSpPr>
        <p:sp>
          <p:nvSpPr>
            <p:cNvPr id="27" name="圆角矩形 26"/>
            <p:cNvSpPr/>
            <p:nvPr>
              <p:custDataLst>
                <p:tags r:id="rId3"/>
              </p:custDataLst>
            </p:nvPr>
          </p:nvSpPr>
          <p:spPr>
            <a:xfrm>
              <a:off x="6315198" y="1573727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7" tIns="60948" rIns="121897" bIns="60948" anchor="ctr"/>
            <a:lstStyle/>
            <a:p>
              <a:pPr>
                <a:defRPr/>
              </a:pPr>
              <a:endPara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8" name="矩形 27"/>
            <p:cNvSpPr/>
            <p:nvPr>
              <p:custDataLst>
                <p:tags r:id="rId4"/>
              </p:custDataLst>
            </p:nvPr>
          </p:nvSpPr>
          <p:spPr>
            <a:xfrm>
              <a:off x="6440851" y="1625478"/>
              <a:ext cx="3333130" cy="489840"/>
            </a:xfrm>
            <a:prstGeom prst="rect">
              <a:avLst/>
            </a:prstGeom>
            <a:grpFill/>
          </p:spPr>
          <p:txBody>
            <a:bodyPr wrap="square" lIns="121897" tIns="60948" rIns="121897" bIns="60948">
              <a:spAutoFit/>
            </a:bodyPr>
            <a:lstStyle/>
            <a:p>
              <a:pPr>
                <a:defRPr/>
              </a:pPr>
              <a:r>
                <a:rPr lang="zh-CN" altLang="en-US" sz="2400" b="1" kern="1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固定资产管理的账务处理</a:t>
              </a:r>
              <a:endParaRPr lang="zh-CN" altLang="en-US" sz="2400" b="1" kern="1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圆角矩形 28"/>
          <p:cNvSpPr/>
          <p:nvPr>
            <p:custDataLst>
              <p:tags r:id="rId5"/>
            </p:custDataLst>
          </p:nvPr>
        </p:nvSpPr>
        <p:spPr>
          <a:xfrm>
            <a:off x="5170502" y="2727134"/>
            <a:ext cx="512660" cy="511237"/>
          </a:xfrm>
          <a:prstGeom prst="roundRect">
            <a:avLst/>
          </a:prstGeom>
          <a:solidFill>
            <a:srgbClr val="87A49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9" tIns="60914" rIns="121829" bIns="60914" anchor="ctr"/>
          <a:lstStyle/>
          <a:p>
            <a:pPr algn="ctr">
              <a:defRPr/>
            </a:pPr>
            <a:r>
              <a:rPr lang="en-US" altLang="zh-CN" sz="4400" b="1" kern="1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4400" b="1" kern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6" name="组合 15"/>
          <p:cNvGrpSpPr/>
          <p:nvPr>
            <p:custDataLst>
              <p:tags r:id="rId6"/>
            </p:custDataLst>
          </p:nvPr>
        </p:nvGrpSpPr>
        <p:grpSpPr>
          <a:xfrm>
            <a:off x="5969642" y="2666945"/>
            <a:ext cx="4398247" cy="543299"/>
            <a:chOff x="6315199" y="2410178"/>
            <a:chExt cx="3744416" cy="543583"/>
          </a:xfrm>
          <a:solidFill>
            <a:srgbClr val="87A498"/>
          </a:solidFill>
        </p:grpSpPr>
        <p:sp>
          <p:nvSpPr>
            <p:cNvPr id="17" name="圆角矩形 30"/>
            <p:cNvSpPr/>
            <p:nvPr>
              <p:custDataLst>
                <p:tags r:id="rId7"/>
              </p:custDataLst>
            </p:nvPr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7" tIns="60948" rIns="121897" bIns="60948" anchor="ctr"/>
            <a:lstStyle/>
            <a:p>
              <a:pPr>
                <a:defRPr/>
              </a:pPr>
              <a:endPara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8"/>
              </p:custDataLst>
            </p:nvPr>
          </p:nvSpPr>
          <p:spPr>
            <a:xfrm>
              <a:off x="6413092" y="2463920"/>
              <a:ext cx="3543519" cy="489841"/>
            </a:xfrm>
            <a:prstGeom prst="rect">
              <a:avLst/>
            </a:prstGeom>
            <a:grpFill/>
          </p:spPr>
          <p:txBody>
            <a:bodyPr wrap="square" lIns="121897" tIns="60948" rIns="121897" bIns="60948">
              <a:spAutoFit/>
            </a:bodyPr>
            <a:lstStyle/>
            <a:p>
              <a:pPr>
                <a:defRPr/>
              </a:pPr>
              <a:r>
                <a:rPr lang="zh-CN" altLang="en-US" sz="2400" b="1" kern="1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系统初始</a:t>
              </a:r>
              <a:r>
                <a:rPr lang="zh-CN" altLang="en-US" sz="2400" b="1" kern="1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化</a:t>
              </a:r>
              <a:endParaRPr lang="zh-CN" altLang="en-US" sz="2400" b="1" kern="1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</p:grpSp>
      <p:sp>
        <p:nvSpPr>
          <p:cNvPr id="20" name="圆角矩形 28"/>
          <p:cNvSpPr/>
          <p:nvPr>
            <p:custDataLst>
              <p:tags r:id="rId9"/>
            </p:custDataLst>
          </p:nvPr>
        </p:nvSpPr>
        <p:spPr>
          <a:xfrm>
            <a:off x="5170502" y="3918276"/>
            <a:ext cx="512660" cy="511238"/>
          </a:xfrm>
          <a:prstGeom prst="roundRect">
            <a:avLst/>
          </a:prstGeom>
          <a:solidFill>
            <a:srgbClr val="87A49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9" tIns="60914" rIns="121829" bIns="60914" anchor="ctr"/>
          <a:lstStyle/>
          <a:p>
            <a:pPr algn="ctr">
              <a:defRPr/>
            </a:pPr>
            <a:r>
              <a:rPr lang="en-US" altLang="zh-CN" sz="4400" b="1" kern="1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en-US" altLang="zh-CN" sz="4400" b="1" kern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>
            <p:custDataLst>
              <p:tags r:id="rId10"/>
            </p:custDataLst>
          </p:nvPr>
        </p:nvGrpSpPr>
        <p:grpSpPr>
          <a:xfrm>
            <a:off x="5963178" y="3858087"/>
            <a:ext cx="4396701" cy="549774"/>
            <a:chOff x="6315199" y="2410178"/>
            <a:chExt cx="3744416" cy="550061"/>
          </a:xfrm>
          <a:solidFill>
            <a:srgbClr val="87A498"/>
          </a:solidFill>
        </p:grpSpPr>
        <p:sp>
          <p:nvSpPr>
            <p:cNvPr id="22" name="圆角矩形 30"/>
            <p:cNvSpPr/>
            <p:nvPr>
              <p:custDataLst>
                <p:tags r:id="rId11"/>
              </p:custDataLst>
            </p:nvPr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7" tIns="60948" rIns="121897" bIns="60948" anchor="ctr"/>
            <a:lstStyle/>
            <a:p>
              <a:pPr>
                <a:defRPr/>
              </a:pPr>
              <a:endPara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3" name="矩形 22"/>
            <p:cNvSpPr/>
            <p:nvPr>
              <p:custDataLst>
                <p:tags r:id="rId12"/>
              </p:custDataLst>
            </p:nvPr>
          </p:nvSpPr>
          <p:spPr>
            <a:xfrm>
              <a:off x="6441170" y="2470398"/>
              <a:ext cx="3419820" cy="489841"/>
            </a:xfrm>
            <a:prstGeom prst="rect">
              <a:avLst/>
            </a:prstGeom>
            <a:grpFill/>
          </p:spPr>
          <p:txBody>
            <a:bodyPr wrap="square" lIns="121897" tIns="60948" rIns="121897" bIns="60948">
              <a:spAutoFit/>
            </a:bodyPr>
            <a:lstStyle/>
            <a:p>
              <a:pPr>
                <a:defRPr/>
              </a:pPr>
              <a:r>
                <a:rPr lang="zh-CN" altLang="en-US" sz="2400" b="1" kern="1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业务处理</a:t>
              </a:r>
              <a:endParaRPr lang="zh-CN" altLang="en-US" sz="2400" b="1" kern="1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7 0.04121 L -2.5E-6 -3.7037E-6 " pathEditMode="relative" rAng="0" ptsTypes="AA">
                                      <p:cBhvr>
                                        <p:cTn id="16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737 0.04121 L -2.08333E-6 -3.7037E-6 " pathEditMode="relative" rAng="0" ptsTypes="AA">
                                      <p:cBhvr>
                                        <p:cTn id="24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737 0.0412 L -2.08333E-6 -3.7037E-7 " pathEditMode="relative" rAng="0" ptsTypes="AA">
                                      <p:cBhvr>
                                        <p:cTn id="32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25" grpId="0" bldLvl="0" animBg="1"/>
      <p:bldP spid="25" grpId="1" bldLvl="0" animBg="1"/>
      <p:bldP spid="29" grpId="0" bldLvl="0" animBg="1"/>
      <p:bldP spid="29" grpId="1" bldLvl="0" animBg="1"/>
      <p:bldP spid="20" grpId="0" bldLvl="0" animBg="1"/>
      <p:bldP spid="20" grpId="1" bldLvl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6.3.6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资产处置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2227" name="图片 1"/>
          <p:cNvPicPr>
            <a:picLocks noChangeAspect="1"/>
          </p:cNvPicPr>
          <p:nvPr/>
        </p:nvPicPr>
        <p:blipFill>
          <a:blip r:embed="rId1"/>
          <a:srcRect t="14398" b="8244"/>
          <a:stretch>
            <a:fillRect/>
          </a:stretch>
        </p:blipFill>
        <p:spPr>
          <a:xfrm>
            <a:off x="609600" y="1295400"/>
            <a:ext cx="5645150" cy="3677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295400"/>
            <a:ext cx="5645150" cy="36779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6.3.7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资产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盘点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4274" name="TextBox 3"/>
          <p:cNvSpPr txBox="1"/>
          <p:nvPr/>
        </p:nvSpPr>
        <p:spPr>
          <a:xfrm>
            <a:off x="1676718" y="1371600"/>
            <a:ext cx="1250950" cy="41275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p>
            <a:pPr algn="just" eaLnBrk="0"/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实验资料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427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718" y="2667000"/>
            <a:ext cx="8863330" cy="1403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6.3.7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资产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盘点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1219200"/>
            <a:ext cx="7353300" cy="55149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6.3.7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资产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盘点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270000"/>
            <a:ext cx="7410450" cy="1857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943600" y="762635"/>
            <a:ext cx="4419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1.资产盘点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6.3.7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资产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盘点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371600"/>
            <a:ext cx="8670925" cy="50520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943600" y="762635"/>
            <a:ext cx="4419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1.资产盘点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6.3.7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资产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盘点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1270000"/>
            <a:ext cx="10391775" cy="27527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038600"/>
            <a:ext cx="5205730" cy="28333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800600"/>
            <a:ext cx="2457450" cy="16383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943600" y="762635"/>
            <a:ext cx="4419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1.资产盘点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6.3.7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资产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盘点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1447800"/>
            <a:ext cx="9239885" cy="25850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943600" y="762635"/>
            <a:ext cx="4419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1.资产盘点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6.3.7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资产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盘点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345" y="1447800"/>
            <a:ext cx="11344275" cy="16916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943600" y="762635"/>
            <a:ext cx="4419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1.资产盘点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6.3.7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资产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盘点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43600" y="762635"/>
            <a:ext cx="4419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1.资产盘点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7347" name="图片 1"/>
          <p:cNvPicPr>
            <a:picLocks noChangeAspect="1"/>
          </p:cNvPicPr>
          <p:nvPr/>
        </p:nvPicPr>
        <p:blipFill>
          <a:blip r:embed="rId1"/>
          <a:srcRect t="32266" b="7186"/>
          <a:stretch>
            <a:fillRect/>
          </a:stretch>
        </p:blipFill>
        <p:spPr>
          <a:xfrm>
            <a:off x="990600" y="1371600"/>
            <a:ext cx="9719310" cy="39649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6.3.7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资产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盘点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43600" y="762635"/>
            <a:ext cx="4419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汇总结果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</a:t>
            </a:r>
            <a:endParaRPr lang="zh-CN" altLang="en-US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6275" y="1371600"/>
            <a:ext cx="9686925" cy="48291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平行四边形 29"/>
          <p:cNvSpPr/>
          <p:nvPr/>
        </p:nvSpPr>
        <p:spPr>
          <a:xfrm>
            <a:off x="1680371" y="973456"/>
            <a:ext cx="7294563" cy="623887"/>
          </a:xfrm>
          <a:prstGeom prst="parallelogram">
            <a:avLst>
              <a:gd name="adj" fmla="val 0"/>
            </a:avLst>
          </a:prstGeom>
          <a:ln w="190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63905" y="2218373"/>
            <a:ext cx="10515600" cy="1500187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例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：企业购入一台不需要安装的设备，取得增值税专用发票，买价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20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万元，增值税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2.6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万元。发生运费并取得增值税专用发票，发票注明运费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3000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元，增值税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270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元。所有款项均以银行存款付清，其增值税进项税额可以抵扣。</a:t>
            </a:r>
            <a:endParaRPr lang="zh-CN" altLang="en-US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buFont typeface="Wingdings 2" panose="05020102010507070707" pitchFamily="18" charset="2"/>
              <a:buNone/>
            </a:pPr>
            <a:endParaRPr lang="zh-CN" altLang="en-US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4681" y="3844341"/>
            <a:ext cx="51016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借：固定资产                  </a:t>
            </a:r>
            <a:r>
              <a:rPr lang="en-US" altLang="zh-CN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203 000</a:t>
            </a:r>
            <a:endParaRPr lang="en-US" altLang="zh-CN" sz="2000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应交税费</a:t>
            </a:r>
            <a:r>
              <a:rPr lang="en-US" altLang="zh-CN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应交增值税（进）</a:t>
            </a:r>
            <a:r>
              <a:rPr lang="en-US" altLang="zh-CN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26 270</a:t>
            </a:r>
            <a:endParaRPr lang="en-US" altLang="zh-CN" sz="2000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贷：银行存款              </a:t>
            </a:r>
            <a:r>
              <a:rPr lang="en-US" altLang="zh-CN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229 270      </a:t>
            </a:r>
            <a:endParaRPr lang="en-US" altLang="zh-CN" sz="2000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38630" y="973455"/>
            <a:ext cx="7556500" cy="1139825"/>
            <a:chOff x="3232" y="4049"/>
            <a:chExt cx="11900" cy="1795"/>
          </a:xfrm>
        </p:grpSpPr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6798" y="4049"/>
              <a:ext cx="1360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accent2"/>
                </a:buClr>
                <a:buSzPct val="80000"/>
                <a:buFontTx/>
                <a:buNone/>
              </a:pPr>
              <a:r>
                <a:rPr kumimoji="1" lang="en-US" altLang="zh-CN" sz="16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203000</a:t>
              </a:r>
              <a:endParaRPr kumimoji="1" lang="zh-CN" altLang="en-US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6525" y="4834"/>
              <a:ext cx="1133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accent2"/>
                </a:buClr>
                <a:buSzPct val="80000"/>
                <a:buFontTx/>
                <a:buNone/>
              </a:pPr>
              <a:r>
                <a:rPr kumimoji="1" lang="en-US" altLang="zh-CN" sz="16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26270</a:t>
              </a:r>
              <a:endParaRPr kumimoji="1" lang="zh-CN" altLang="en-US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V="1">
              <a:off x="5390" y="4491"/>
              <a:ext cx="2948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6525" y="4491"/>
              <a:ext cx="1915" cy="1018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4" name="Text Box 18"/>
            <p:cNvSpPr txBox="1">
              <a:spLocks noChangeArrowheads="1"/>
            </p:cNvSpPr>
            <p:nvPr/>
          </p:nvSpPr>
          <p:spPr bwMode="auto">
            <a:xfrm>
              <a:off x="8260" y="4181"/>
              <a:ext cx="2518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▲固定资产</a:t>
              </a:r>
              <a:endParaRPr kumimoji="1"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5" name="Text Box 19"/>
            <p:cNvSpPr txBox="1">
              <a:spLocks noChangeArrowheads="1"/>
            </p:cNvSpPr>
            <p:nvPr/>
          </p:nvSpPr>
          <p:spPr bwMode="auto">
            <a:xfrm>
              <a:off x="3232" y="4091"/>
              <a:ext cx="2505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银行存款▲</a:t>
              </a:r>
              <a:endParaRPr kumimoji="1"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>
              <a:off x="8260" y="5214"/>
              <a:ext cx="6873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▲应交税费</a:t>
              </a:r>
              <a:r>
                <a:rPr kumimoji="1" lang="en-US" altLang="zh-CN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-</a:t>
              </a:r>
              <a:r>
                <a:rPr kumimoji="1"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应交增值税（进项税额</a:t>
              </a:r>
              <a:r>
                <a:rPr kumimoji="1" lang="en-US" altLang="zh-CN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）</a:t>
              </a:r>
              <a:endParaRPr kumimoji="1"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344357" y="119473"/>
            <a:ext cx="652666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/>
            </a:lvl1pPr>
          </a:lstStyle>
          <a:p>
            <a:pPr algn="l"/>
            <a:r>
              <a:rPr lang="zh-CN" altLang="en-US" sz="2800" dirty="0"/>
              <a:t>购入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</a:rPr>
              <a:t>不需要安装的固定资产</a:t>
            </a:r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49" charset="-122"/>
              </a:rPr>
              <a:t> </a:t>
            </a:r>
            <a:endParaRPr lang="en-US" altLang="zh-CN" sz="2800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655067" y="4853325"/>
            <a:ext cx="2392117" cy="1077453"/>
            <a:chOff x="6191512" y="1431418"/>
            <a:chExt cx="3916717" cy="2919477"/>
          </a:xfrm>
        </p:grpSpPr>
        <p:sp>
          <p:nvSpPr>
            <p:cNvPr id="15" name="矩形 14"/>
            <p:cNvSpPr/>
            <p:nvPr/>
          </p:nvSpPr>
          <p:spPr>
            <a:xfrm>
              <a:off x="6191512" y="1464697"/>
              <a:ext cx="3916717" cy="7755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zh-CN" altLang="en-US" sz="1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应交税费</a:t>
              </a:r>
              <a:r>
                <a:rPr lang="en-US" altLang="zh-CN" sz="1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-</a:t>
              </a:r>
              <a:r>
                <a:rPr lang="zh-CN" altLang="en-US" sz="1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应交值税</a:t>
              </a:r>
              <a:r>
                <a:rPr lang="en-US" altLang="zh-CN" sz="1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(</a:t>
              </a:r>
              <a:r>
                <a:rPr lang="zh-CN" altLang="en-US" sz="1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进</a:t>
              </a:r>
              <a:r>
                <a:rPr lang="en-US" altLang="zh-CN" sz="1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)</a:t>
              </a:r>
              <a:endParaRPr lang="zh-CN" altLang="en-US" sz="1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6266861" y="2460898"/>
              <a:ext cx="3455021" cy="1889997"/>
              <a:chOff x="2704116" y="2493389"/>
              <a:chExt cx="3455021" cy="1889997"/>
            </a:xfrm>
          </p:grpSpPr>
          <p:cxnSp>
            <p:nvCxnSpPr>
              <p:cNvPr id="18" name="直接连接符 17"/>
              <p:cNvCxnSpPr>
                <a:cxnSpLocks noChangeShapeType="1"/>
              </p:cNvCxnSpPr>
              <p:nvPr/>
            </p:nvCxnSpPr>
            <p:spPr bwMode="auto">
              <a:xfrm>
                <a:off x="2704116" y="2493389"/>
                <a:ext cx="3455021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直接连接符 18"/>
              <p:cNvCxnSpPr/>
              <p:nvPr/>
            </p:nvCxnSpPr>
            <p:spPr bwMode="auto">
              <a:xfrm>
                <a:off x="4431627" y="2493389"/>
                <a:ext cx="0" cy="1889997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7" name="矩形 16"/>
            <p:cNvSpPr/>
            <p:nvPr/>
          </p:nvSpPr>
          <p:spPr>
            <a:xfrm>
              <a:off x="8838041" y="1431418"/>
              <a:ext cx="302468" cy="7755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endParaRPr lang="zh-CN" altLang="en-US" sz="1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794529" y="3911673"/>
            <a:ext cx="2110138" cy="941652"/>
            <a:chOff x="5351337" y="2965493"/>
            <a:chExt cx="3484958" cy="1273659"/>
          </a:xfrm>
        </p:grpSpPr>
        <p:grpSp>
          <p:nvGrpSpPr>
            <p:cNvPr id="21" name="组合 20"/>
            <p:cNvGrpSpPr/>
            <p:nvPr/>
          </p:nvGrpSpPr>
          <p:grpSpPr>
            <a:xfrm>
              <a:off x="5351337" y="3406746"/>
              <a:ext cx="3484958" cy="832406"/>
              <a:chOff x="2704116" y="2493389"/>
              <a:chExt cx="3677535" cy="1889997"/>
            </a:xfrm>
          </p:grpSpPr>
          <p:cxnSp>
            <p:nvCxnSpPr>
              <p:cNvPr id="23" name="直接连接符 22"/>
              <p:cNvCxnSpPr>
                <a:cxnSpLocks noChangeShapeType="1"/>
              </p:cNvCxnSpPr>
              <p:nvPr/>
            </p:nvCxnSpPr>
            <p:spPr bwMode="auto">
              <a:xfrm>
                <a:off x="2704116" y="2493389"/>
                <a:ext cx="3677535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直接连接符 23"/>
              <p:cNvCxnSpPr/>
              <p:nvPr/>
            </p:nvCxnSpPr>
            <p:spPr bwMode="auto">
              <a:xfrm>
                <a:off x="4417690" y="2493389"/>
                <a:ext cx="0" cy="1889997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" name="TextBox 20"/>
            <p:cNvSpPr txBox="1"/>
            <p:nvPr/>
          </p:nvSpPr>
          <p:spPr>
            <a:xfrm>
              <a:off x="6027987" y="2965493"/>
              <a:ext cx="1832511" cy="457867"/>
            </a:xfrm>
            <a:prstGeom prst="rect">
              <a:avLst/>
            </a:prstGeom>
            <a:noFill/>
          </p:spPr>
          <p:txBody>
            <a:bodyPr wrap="square" lIns="121881" tIns="60940" rIns="121881" bIns="60940" rtlCol="0">
              <a:spAutoFit/>
            </a:bodyPr>
            <a:lstStyle/>
            <a:p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固定资产</a:t>
              </a: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340411" y="4603750"/>
            <a:ext cx="1650111" cy="1436640"/>
            <a:chOff x="5351337" y="3150586"/>
            <a:chExt cx="3484958" cy="1088566"/>
          </a:xfrm>
        </p:grpSpPr>
        <p:grpSp>
          <p:nvGrpSpPr>
            <p:cNvPr id="28" name="组合 27"/>
            <p:cNvGrpSpPr/>
            <p:nvPr/>
          </p:nvGrpSpPr>
          <p:grpSpPr>
            <a:xfrm>
              <a:off x="5351337" y="3406746"/>
              <a:ext cx="3484958" cy="832406"/>
              <a:chOff x="2704116" y="2493389"/>
              <a:chExt cx="3677535" cy="1889997"/>
            </a:xfrm>
          </p:grpSpPr>
          <p:cxnSp>
            <p:nvCxnSpPr>
              <p:cNvPr id="33" name="直接连接符 32"/>
              <p:cNvCxnSpPr>
                <a:cxnSpLocks noChangeShapeType="1"/>
              </p:cNvCxnSpPr>
              <p:nvPr/>
            </p:nvCxnSpPr>
            <p:spPr bwMode="auto">
              <a:xfrm>
                <a:off x="2704116" y="2493389"/>
                <a:ext cx="3677535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直接连接符 35"/>
              <p:cNvCxnSpPr/>
              <p:nvPr/>
            </p:nvCxnSpPr>
            <p:spPr bwMode="auto">
              <a:xfrm>
                <a:off x="4542883" y="2493389"/>
                <a:ext cx="0" cy="1889997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9" name="TextBox 20"/>
            <p:cNvSpPr txBox="1"/>
            <p:nvPr/>
          </p:nvSpPr>
          <p:spPr>
            <a:xfrm>
              <a:off x="6206963" y="3150586"/>
              <a:ext cx="2071706" cy="254528"/>
            </a:xfrm>
            <a:prstGeom prst="rect">
              <a:avLst/>
            </a:prstGeom>
            <a:noFill/>
          </p:spPr>
          <p:txBody>
            <a:bodyPr wrap="square" lIns="121881" tIns="60940" rIns="121881" bIns="60940" rtlCol="0">
              <a:spAutoFit/>
            </a:bodyPr>
            <a:lstStyle/>
            <a:p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银行存款</a:t>
              </a: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cxnSp>
        <p:nvCxnSpPr>
          <p:cNvPr id="38" name="直接箭头连接符 37"/>
          <p:cNvCxnSpPr/>
          <p:nvPr/>
        </p:nvCxnSpPr>
        <p:spPr bwMode="auto">
          <a:xfrm>
            <a:off x="7341436" y="5446409"/>
            <a:ext cx="186280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连接符: 曲线 38"/>
          <p:cNvCxnSpPr/>
          <p:nvPr/>
        </p:nvCxnSpPr>
        <p:spPr bwMode="auto">
          <a:xfrm flipV="1">
            <a:off x="7309798" y="4443287"/>
            <a:ext cx="2227962" cy="78089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" grpId="0" build="p"/>
      <p:bldP spid="6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6.3.7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资产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盘点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43600" y="762635"/>
            <a:ext cx="4419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汇总结果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</a:t>
            </a:r>
            <a:endParaRPr lang="zh-CN" altLang="en-US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8371" name="图片 1"/>
          <p:cNvPicPr>
            <a:picLocks noChangeAspect="1"/>
          </p:cNvPicPr>
          <p:nvPr/>
        </p:nvPicPr>
        <p:blipFill>
          <a:blip r:embed="rId1"/>
          <a:srcRect t="41899" b="21481"/>
          <a:stretch>
            <a:fillRect/>
          </a:stretch>
        </p:blipFill>
        <p:spPr>
          <a:xfrm>
            <a:off x="609600" y="1676400"/>
            <a:ext cx="10321925" cy="27317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6.3.7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资产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盘点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43600" y="762635"/>
            <a:ext cx="4419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资产盘亏</a:t>
            </a:r>
            <a:endParaRPr lang="zh-CN" altLang="en-US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322705"/>
            <a:ext cx="7353300" cy="50482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6.3.7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资产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盘点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43600" y="762635"/>
            <a:ext cx="4419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资产盘亏</a:t>
            </a:r>
            <a:endParaRPr lang="zh-CN" altLang="en-US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9395" name="图片 1"/>
          <p:cNvPicPr>
            <a:picLocks noChangeAspect="1"/>
          </p:cNvPicPr>
          <p:nvPr/>
        </p:nvPicPr>
        <p:blipFill>
          <a:blip r:embed="rId1"/>
          <a:srcRect t="20132" b="56918"/>
          <a:stretch>
            <a:fillRect/>
          </a:stretch>
        </p:blipFill>
        <p:spPr>
          <a:xfrm>
            <a:off x="586740" y="1371600"/>
            <a:ext cx="10490200" cy="190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191000"/>
            <a:ext cx="10476865" cy="15703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6.3.7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资产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盘点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43600" y="762635"/>
            <a:ext cx="4419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批准前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会计处理</a:t>
            </a:r>
            <a:endParaRPr lang="zh-CN" altLang="en-US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0419" name="图片 1"/>
          <p:cNvPicPr>
            <a:picLocks noChangeAspect="1"/>
          </p:cNvPicPr>
          <p:nvPr/>
        </p:nvPicPr>
        <p:blipFill>
          <a:blip r:embed="rId1"/>
          <a:srcRect t="37280" b="17595"/>
          <a:stretch>
            <a:fillRect/>
          </a:stretch>
        </p:blipFill>
        <p:spPr>
          <a:xfrm>
            <a:off x="990600" y="1600200"/>
            <a:ext cx="10287000" cy="26314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6.3.7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资产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盘点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43600" y="762635"/>
            <a:ext cx="4419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批准前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会计处理</a:t>
            </a:r>
            <a:endParaRPr lang="zh-CN" altLang="en-US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371600"/>
            <a:ext cx="9631680" cy="35420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6.3.7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资产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盘点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43600" y="762635"/>
            <a:ext cx="4419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批准前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会计处理</a:t>
            </a:r>
            <a:endParaRPr lang="zh-CN" altLang="en-US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600200"/>
            <a:ext cx="11205210" cy="29883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6.3.7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资产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盘点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43600" y="762635"/>
            <a:ext cx="4419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批准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后会计处理</a:t>
            </a:r>
            <a:endParaRPr lang="zh-CN" altLang="en-US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2467" name="图片 1"/>
          <p:cNvPicPr>
            <a:picLocks noChangeAspect="1"/>
          </p:cNvPicPr>
          <p:nvPr/>
        </p:nvPicPr>
        <p:blipFill>
          <a:blip r:embed="rId1"/>
          <a:srcRect t="6945" b="8366"/>
          <a:stretch>
            <a:fillRect/>
          </a:stretch>
        </p:blipFill>
        <p:spPr>
          <a:xfrm>
            <a:off x="1335405" y="1772285"/>
            <a:ext cx="6473825" cy="37442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6.3.8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资产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对账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1295400"/>
            <a:ext cx="6080125" cy="49345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296035"/>
            <a:ext cx="3371850" cy="29241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086600" y="4267200"/>
            <a:ext cx="6342380" cy="2362835"/>
          </a:xfrm>
          <a:prstGeom prst="rect">
            <a:avLst/>
          </a:prstGeom>
        </p:spPr>
        <p:txBody>
          <a:bodyPr wrap="square" rtlCol="0" anchor="t">
            <a:noAutofit/>
          </a:bodyPr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企业应用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平台：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chemeClr val="tx1"/>
                </a:solidFill>
                <a:latin typeface="+mj-ea"/>
                <a:ea typeface="+mj-ea"/>
                <a:cs typeface="+mn-ea"/>
                <a:sym typeface="+mn-ea"/>
              </a:rPr>
              <a:t>—资产对账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 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对账</a:t>
            </a:r>
            <a:endParaRPr lang="zh-CN" altLang="en-US" sz="2400" b="1">
              <a:solidFill>
                <a:srgbClr val="C00000"/>
              </a:solidFill>
              <a:highlight>
                <a:srgbClr val="FFFF00"/>
              </a:highligh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—对账条件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勾选1601 1602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 点击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确定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”</a:t>
            </a:r>
            <a:endParaRPr lang="en-US" altLang="zh-CN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38200" y="721360"/>
            <a:ext cx="8681720" cy="87884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160000"/>
              </a:lnSpc>
            </a:pPr>
            <a:r>
              <a:rPr lang="zh-CN" altLang="en-US" sz="3200" b="1">
                <a:latin typeface="+mj-ea"/>
                <a:ea typeface="+mj-ea"/>
                <a:cs typeface="+mn-ea"/>
                <a:sym typeface="+mn-ea"/>
              </a:rPr>
              <a:t>—对账界面，对账差异不为</a:t>
            </a:r>
            <a:r>
              <a:rPr lang="en-US" altLang="zh-CN" sz="32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0</a:t>
            </a:r>
            <a:r>
              <a:rPr lang="en-US" altLang="zh-CN" sz="3200" b="1">
                <a:latin typeface="+mj-ea"/>
                <a:ea typeface="+mj-ea"/>
                <a:cs typeface="+mn-ea"/>
                <a:sym typeface="+mn-ea"/>
              </a:rPr>
              <a:t>   </a:t>
            </a:r>
            <a:r>
              <a:rPr lang="zh-CN" altLang="en-US" sz="32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对账</a:t>
            </a:r>
            <a:r>
              <a:rPr lang="zh-CN" altLang="en-US" sz="32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不平衡？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b="20639"/>
          <a:stretch>
            <a:fillRect/>
          </a:stretch>
        </p:blipFill>
        <p:spPr>
          <a:xfrm>
            <a:off x="838200" y="1600200"/>
            <a:ext cx="10003155" cy="13722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38200" y="3048635"/>
            <a:ext cx="1086802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2023年1月31日，由贺青春(W03)登录企业应用平台，对所有记账凭证进行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出纳签字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2023年1月31日，由王钰茹(W01)登录企业应用平台，对所有记账凭证进行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审核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2023年1月31日，由赵凯杰(W02)登录企业应用平台，对所有记账凭证进行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记账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5539" name="图片 1"/>
          <p:cNvPicPr>
            <a:picLocks noChangeAspect="1"/>
          </p:cNvPicPr>
          <p:nvPr/>
        </p:nvPicPr>
        <p:blipFill>
          <a:blip r:embed="rId2"/>
          <a:srcRect l="6211" t="39060" r="7176" b="11759"/>
          <a:stretch>
            <a:fillRect/>
          </a:stretch>
        </p:blipFill>
        <p:spPr>
          <a:xfrm>
            <a:off x="838200" y="3998595"/>
            <a:ext cx="10003155" cy="17291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838200" y="5791200"/>
            <a:ext cx="8681720" cy="87884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160000"/>
              </a:lnSpc>
            </a:pPr>
            <a:r>
              <a:rPr lang="zh-CN" altLang="en-US" sz="3200" b="1">
                <a:latin typeface="+mj-ea"/>
                <a:ea typeface="+mj-ea"/>
                <a:cs typeface="+mn-ea"/>
                <a:sym typeface="+mn-ea"/>
              </a:rPr>
              <a:t>—对账界面，对账差异为</a:t>
            </a:r>
            <a:r>
              <a:rPr lang="en-US" altLang="zh-CN" sz="32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0</a:t>
            </a:r>
            <a:r>
              <a:rPr lang="en-US" altLang="zh-CN" sz="3200" b="1">
                <a:latin typeface="+mj-ea"/>
                <a:ea typeface="+mj-ea"/>
                <a:cs typeface="+mn-ea"/>
                <a:sym typeface="+mn-ea"/>
              </a:rPr>
              <a:t>   </a:t>
            </a:r>
            <a:r>
              <a:rPr lang="zh-CN" altLang="en-US" sz="32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对账</a:t>
            </a:r>
            <a:r>
              <a:rPr lang="zh-CN" altLang="en-US" sz="32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平衡！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7" grpId="0"/>
      <p:bldP spid="7" grpId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6.3.9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月末结账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6562" name="TextBox 3"/>
          <p:cNvSpPr txBox="1"/>
          <p:nvPr/>
        </p:nvSpPr>
        <p:spPr>
          <a:xfrm>
            <a:off x="1523683" y="1447800"/>
            <a:ext cx="1250950" cy="41275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p>
            <a:pPr algn="just" eaLnBrk="0"/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实验资料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56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2819400"/>
            <a:ext cx="8150225" cy="737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86460" y="37550"/>
            <a:ext cx="8457883" cy="2731898"/>
            <a:chOff x="2438" y="1772"/>
            <a:chExt cx="13320" cy="4323"/>
          </a:xfrm>
        </p:grpSpPr>
        <p:sp>
          <p:nvSpPr>
            <p:cNvPr id="27" name="平行四边形 26"/>
            <p:cNvSpPr/>
            <p:nvPr/>
          </p:nvSpPr>
          <p:spPr>
            <a:xfrm>
              <a:off x="3388" y="4110"/>
              <a:ext cx="12370" cy="1700"/>
            </a:xfrm>
            <a:prstGeom prst="parallelogram">
              <a:avLst>
                <a:gd name="adj" fmla="val 0"/>
              </a:avLst>
            </a:prstGeom>
            <a:ln w="19050"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6" name="Line 12"/>
            <p:cNvSpPr>
              <a:spLocks noChangeShapeType="1"/>
            </p:cNvSpPr>
            <p:nvPr/>
          </p:nvSpPr>
          <p:spPr bwMode="auto">
            <a:xfrm flipV="1">
              <a:off x="8685" y="5038"/>
              <a:ext cx="1585" cy="522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" name="Line 16"/>
            <p:cNvSpPr>
              <a:spLocks noChangeShapeType="1"/>
            </p:cNvSpPr>
            <p:nvPr/>
          </p:nvSpPr>
          <p:spPr bwMode="auto">
            <a:xfrm flipV="1">
              <a:off x="9903" y="5083"/>
              <a:ext cx="567" cy="10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V="1">
              <a:off x="12428" y="4908"/>
              <a:ext cx="1247" cy="0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auto">
            <a:xfrm>
              <a:off x="10040" y="4545"/>
              <a:ext cx="2340" cy="1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2000">
                  <a:latin typeface="黑体" panose="02010609060101010101" pitchFamily="49" charset="-122"/>
                  <a:ea typeface="黑体" panose="02010609060101010101" pitchFamily="49" charset="-122"/>
                </a:rPr>
                <a:t>▲</a:t>
              </a:r>
              <a:r>
                <a:rPr lang="zh-CN" altLang="en-US" sz="2000">
                  <a:latin typeface="黑体" panose="02010609060101010101" pitchFamily="49" charset="-122"/>
                  <a:ea typeface="黑体" panose="02010609060101010101" pitchFamily="49" charset="-122"/>
                </a:rPr>
                <a:t>在建工程</a:t>
              </a:r>
              <a:r>
                <a:rPr lang="en-US" altLang="zh-CN" sz="1600">
                  <a:latin typeface="黑体" panose="02010609060101010101" pitchFamily="49" charset="-122"/>
                  <a:ea typeface="黑体" panose="02010609060101010101" pitchFamily="49" charset="-122"/>
                </a:rPr>
                <a:t>--</a:t>
              </a:r>
              <a:r>
                <a:rPr lang="zh-CN" altLang="en-US" sz="1600">
                  <a:latin typeface="黑体" panose="02010609060101010101" pitchFamily="49" charset="-122"/>
                  <a:ea typeface="黑体" panose="02010609060101010101" pitchFamily="49" charset="-122"/>
                </a:rPr>
                <a:t>在安装设备</a:t>
              </a:r>
              <a:endParaRPr lang="zh-CN" altLang="en-US" sz="16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6370" y="5220"/>
              <a:ext cx="2493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CN" altLang="en-US" sz="2000">
                  <a:latin typeface="黑体" panose="02010609060101010101" pitchFamily="49" charset="-122"/>
                  <a:ea typeface="黑体" panose="02010609060101010101" pitchFamily="49" charset="-122"/>
                </a:rPr>
                <a:t>原材料等</a:t>
              </a:r>
              <a:r>
                <a:rPr lang="en-US" altLang="zh-CN" sz="2000">
                  <a:latin typeface="黑体" panose="02010609060101010101" pitchFamily="49" charset="-122"/>
                  <a:ea typeface="黑体" panose="02010609060101010101" pitchFamily="49" charset="-122"/>
                </a:rPr>
                <a:t>▲</a:t>
              </a:r>
              <a:endParaRPr lang="zh-CN" altLang="en-US" sz="20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0" name="Text Box 38"/>
            <p:cNvSpPr txBox="1">
              <a:spLocks noChangeArrowheads="1"/>
            </p:cNvSpPr>
            <p:nvPr/>
          </p:nvSpPr>
          <p:spPr bwMode="auto">
            <a:xfrm>
              <a:off x="13298" y="4575"/>
              <a:ext cx="2380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2000">
                  <a:latin typeface="黑体" panose="02010609060101010101" pitchFamily="49" charset="-122"/>
                  <a:ea typeface="黑体" panose="02010609060101010101" pitchFamily="49" charset="-122"/>
                </a:rPr>
                <a:t>▲</a:t>
              </a:r>
              <a:r>
                <a:rPr lang="zh-CN" altLang="en-US" sz="2000">
                  <a:latin typeface="黑体" panose="02010609060101010101" pitchFamily="49" charset="-122"/>
                  <a:ea typeface="黑体" panose="02010609060101010101" pitchFamily="49" charset="-122"/>
                </a:rPr>
                <a:t>固定资产</a:t>
              </a:r>
              <a:endParaRPr lang="zh-CN" altLang="en-US" sz="20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1" name="Text Box 39"/>
            <p:cNvSpPr txBox="1">
              <a:spLocks noChangeArrowheads="1"/>
            </p:cNvSpPr>
            <p:nvPr/>
          </p:nvSpPr>
          <p:spPr bwMode="auto">
            <a:xfrm>
              <a:off x="6785" y="4510"/>
              <a:ext cx="2335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2000">
                  <a:latin typeface="黑体" panose="02010609060101010101" pitchFamily="49" charset="-122"/>
                  <a:ea typeface="黑体" panose="02010609060101010101" pitchFamily="49" charset="-122"/>
                </a:rPr>
                <a:t>▲</a:t>
              </a:r>
              <a:r>
                <a:rPr lang="zh-CN" altLang="en-US" sz="2000">
                  <a:latin typeface="黑体" panose="02010609060101010101" pitchFamily="49" charset="-122"/>
                  <a:ea typeface="黑体" panose="02010609060101010101" pitchFamily="49" charset="-122"/>
                </a:rPr>
                <a:t>工程物资</a:t>
              </a:r>
              <a:endParaRPr lang="zh-CN" altLang="en-US" sz="20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3" name="Text Box 41"/>
            <p:cNvSpPr txBox="1">
              <a:spLocks noChangeArrowheads="1"/>
            </p:cNvSpPr>
            <p:nvPr/>
          </p:nvSpPr>
          <p:spPr bwMode="auto">
            <a:xfrm>
              <a:off x="3195" y="4513"/>
              <a:ext cx="2325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CN" altLang="en-US" sz="2000">
                  <a:latin typeface="黑体" panose="02010609060101010101" pitchFamily="49" charset="-122"/>
                  <a:ea typeface="黑体" panose="02010609060101010101" pitchFamily="49" charset="-122"/>
                </a:rPr>
                <a:t>银行存款</a:t>
              </a:r>
              <a:r>
                <a:rPr lang="en-US" altLang="zh-CN" sz="2000">
                  <a:latin typeface="黑体" panose="02010609060101010101" pitchFamily="49" charset="-122"/>
                  <a:ea typeface="黑体" panose="02010609060101010101" pitchFamily="49" charset="-122"/>
                </a:rPr>
                <a:t>▲</a:t>
              </a:r>
              <a:endParaRPr lang="zh-CN" altLang="en-US" sz="20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24" name="直接箭头连接符 23"/>
            <p:cNvCxnSpPr/>
            <p:nvPr/>
          </p:nvCxnSpPr>
          <p:spPr>
            <a:xfrm flipV="1">
              <a:off x="5420" y="4858"/>
              <a:ext cx="1703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>
              <a:off x="8888" y="4835"/>
              <a:ext cx="1362" cy="0"/>
            </a:xfrm>
            <a:prstGeom prst="straightConnector1">
              <a:avLst/>
            </a:prstGeom>
            <a:ln w="28575">
              <a:solidFill>
                <a:srgbClr val="0000CC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流程图: 联系 37"/>
            <p:cNvSpPr/>
            <p:nvPr/>
          </p:nvSpPr>
          <p:spPr>
            <a:xfrm>
              <a:off x="9265" y="4655"/>
              <a:ext cx="600" cy="360"/>
            </a:xfrm>
            <a:prstGeom prst="flowChartConnector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A2</a:t>
              </a:r>
              <a:endParaRPr lang="zh-CN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流程图: 联系 38"/>
            <p:cNvSpPr/>
            <p:nvPr/>
          </p:nvSpPr>
          <p:spPr>
            <a:xfrm>
              <a:off x="12583" y="4745"/>
              <a:ext cx="372" cy="29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defRPr/>
              </a:pPr>
              <a:r>
                <a:rPr lang="en-US" altLang="zh-CN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CN" alt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流程图: 联系 39"/>
            <p:cNvSpPr/>
            <p:nvPr/>
          </p:nvSpPr>
          <p:spPr>
            <a:xfrm>
              <a:off x="9025" y="5198"/>
              <a:ext cx="580" cy="282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A3</a:t>
              </a:r>
              <a:endParaRPr lang="zh-CN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流程图: 联系 40"/>
            <p:cNvSpPr/>
            <p:nvPr/>
          </p:nvSpPr>
          <p:spPr>
            <a:xfrm>
              <a:off x="9815" y="5610"/>
              <a:ext cx="580" cy="228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defRPr/>
              </a:pPr>
              <a:r>
                <a:rPr lang="en-US" altLang="zh-CN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A4</a:t>
              </a:r>
              <a:endParaRPr lang="zh-CN" alt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流程图: 联系 41"/>
            <p:cNvSpPr/>
            <p:nvPr/>
          </p:nvSpPr>
          <p:spPr>
            <a:xfrm>
              <a:off x="5445" y="4673"/>
              <a:ext cx="590" cy="365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defRPr/>
              </a:pPr>
              <a:r>
                <a:rPr lang="en-US" altLang="zh-CN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A1</a:t>
              </a:r>
              <a:endParaRPr lang="zh-CN" alt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 Box 21"/>
            <p:cNvSpPr txBox="1">
              <a:spLocks noChangeArrowheads="1"/>
            </p:cNvSpPr>
            <p:nvPr/>
          </p:nvSpPr>
          <p:spPr bwMode="auto">
            <a:xfrm>
              <a:off x="6758" y="3360"/>
              <a:ext cx="6622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2000">
                  <a:latin typeface="黑体" panose="02010609060101010101" pitchFamily="49" charset="-122"/>
                  <a:ea typeface="黑体" panose="02010609060101010101" pitchFamily="49" charset="-122"/>
                </a:rPr>
                <a:t>▲</a:t>
              </a:r>
              <a:r>
                <a:rPr lang="zh-CN" altLang="en-US" sz="2000">
                  <a:latin typeface="黑体" panose="02010609060101010101" pitchFamily="49" charset="-122"/>
                  <a:ea typeface="黑体" panose="02010609060101010101" pitchFamily="49" charset="-122"/>
                </a:rPr>
                <a:t>应交税费</a:t>
              </a:r>
              <a:r>
                <a:rPr lang="en-US" altLang="zh-CN" sz="1800">
                  <a:latin typeface="黑体" panose="02010609060101010101" pitchFamily="49" charset="-122"/>
                  <a:ea typeface="黑体" panose="02010609060101010101" pitchFamily="49" charset="-122"/>
                </a:rPr>
                <a:t>-</a:t>
              </a:r>
              <a:r>
                <a:rPr lang="zh-CN" altLang="en-US" sz="1800">
                  <a:latin typeface="黑体" panose="02010609060101010101" pitchFamily="49" charset="-122"/>
                  <a:ea typeface="黑体" panose="02010609060101010101" pitchFamily="49" charset="-122"/>
                </a:rPr>
                <a:t>应交增值税（进项税额）</a:t>
              </a:r>
              <a:endParaRPr lang="zh-CN" altLang="en-US" sz="18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36" name="直接箭头连接符 35"/>
            <p:cNvCxnSpPr/>
            <p:nvPr/>
          </p:nvCxnSpPr>
          <p:spPr>
            <a:xfrm flipV="1">
              <a:off x="6238" y="3910"/>
              <a:ext cx="707" cy="91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2438" y="1772"/>
              <a:ext cx="10278" cy="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200" b="1"/>
              </a:lvl1pPr>
            </a:lstStyle>
            <a:p>
              <a:pPr algn="l"/>
              <a:r>
                <a:rPr lang="zh-CN" altLang="en-US" dirty="0"/>
                <a:t> </a:t>
              </a:r>
              <a:r>
                <a:rPr lang="zh-CN" altLang="en-US" sz="2800" dirty="0"/>
                <a:t>购入</a:t>
              </a:r>
              <a:r>
                <a:rPr lang="zh-CN" altLang="en-US" sz="2800" dirty="0">
                  <a:solidFill>
                    <a:srgbClr val="000000"/>
                  </a:solidFill>
                  <a:latin typeface="黑体" panose="02010609060101010101" pitchFamily="49" charset="-122"/>
                </a:rPr>
                <a:t>需要安装的固定资产</a:t>
              </a:r>
              <a:r>
                <a:rPr lang="en-US" altLang="zh-CN" dirty="0">
                  <a:solidFill>
                    <a:srgbClr val="000000"/>
                  </a:solidFill>
                  <a:latin typeface="黑体" panose="02010609060101010101" pitchFamily="49" charset="-122"/>
                </a:rPr>
                <a:t>  </a:t>
              </a:r>
              <a:endParaRPr lang="zh-CN" altLang="en-US" dirty="0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>
          <a:xfrm>
            <a:off x="958215" y="2898140"/>
            <a:ext cx="11028680" cy="149987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先通过“在建工程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在安装设备”项目核算，安装完毕后再转入“固定资产”项目。</a:t>
            </a:r>
            <a:endParaRPr lang="zh-CN" altLang="en-US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zh-CN" altLang="en-US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958215" y="3806190"/>
            <a:ext cx="392176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附注：</a:t>
            </a:r>
            <a:r>
              <a:rPr lang="en-US" altLang="zh-CN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A1——</a:t>
            </a:r>
            <a:r>
              <a:rPr lang="zh-CN" altLang="en-US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购买需安装的机器设备  </a:t>
            </a:r>
            <a:endParaRPr lang="zh-CN" altLang="en-US" sz="18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1656080" y="4689475"/>
            <a:ext cx="799973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A3——</a:t>
            </a:r>
            <a:r>
              <a:rPr lang="zh-CN" altLang="en-US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将从原材料仓库领用的材料投入安装（如果直接以货币资产从市场购得，应直接反映银行存款的减少）</a:t>
            </a:r>
            <a:endParaRPr lang="zh-CN" altLang="en-US" sz="18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TextBox 29"/>
          <p:cNvSpPr txBox="1">
            <a:spLocks noChangeArrowheads="1"/>
          </p:cNvSpPr>
          <p:nvPr/>
        </p:nvSpPr>
        <p:spPr bwMode="auto">
          <a:xfrm>
            <a:off x="1656080" y="5295900"/>
            <a:ext cx="743394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A4——</a:t>
            </a:r>
            <a:r>
              <a:rPr lang="zh-CN" altLang="en-US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安装人工费的处理（如本企业职工，应通过“应付职工薪酬”）。  </a:t>
            </a:r>
            <a:endParaRPr lang="zh-CN" altLang="en-US" sz="18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30"/>
          <p:cNvSpPr txBox="1">
            <a:spLocks noChangeArrowheads="1"/>
          </p:cNvSpPr>
          <p:nvPr/>
        </p:nvSpPr>
        <p:spPr bwMode="auto">
          <a:xfrm>
            <a:off x="1656080" y="5582920"/>
            <a:ext cx="346519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B——</a:t>
            </a:r>
            <a:r>
              <a:rPr lang="zh-CN" altLang="en-US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设备安装完工，交付使用。         </a:t>
            </a:r>
            <a:endParaRPr lang="zh-CN" altLang="en-US" sz="18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Box 31"/>
          <p:cNvSpPr txBox="1">
            <a:spLocks noChangeArrowheads="1"/>
          </p:cNvSpPr>
          <p:nvPr/>
        </p:nvSpPr>
        <p:spPr bwMode="auto">
          <a:xfrm>
            <a:off x="1656080" y="5871845"/>
            <a:ext cx="66122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***讨论：关于</a:t>
            </a:r>
            <a:r>
              <a:rPr lang="en-US" altLang="zh-CN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A1</a:t>
            </a:r>
            <a:r>
              <a:rPr lang="zh-CN" altLang="en-US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en-US" altLang="zh-CN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A2</a:t>
            </a:r>
            <a:r>
              <a:rPr lang="zh-CN" altLang="en-US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的关系，即要不要经过“工程物资”项目。         </a:t>
            </a:r>
            <a:endParaRPr lang="zh-CN" altLang="en-US" sz="18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TextBox 27"/>
          <p:cNvSpPr txBox="1">
            <a:spLocks noChangeArrowheads="1"/>
          </p:cNvSpPr>
          <p:nvPr/>
        </p:nvSpPr>
        <p:spPr bwMode="auto">
          <a:xfrm>
            <a:off x="1656080" y="4255772"/>
            <a:ext cx="28082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A2——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将机器设备投入安装</a:t>
            </a:r>
            <a:endParaRPr lang="zh-CN" altLang="en-US" sz="16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6.3.9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月末结账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219200"/>
            <a:ext cx="6250305" cy="56095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543800" y="1524000"/>
            <a:ext cx="3472180" cy="3813810"/>
          </a:xfrm>
          <a:prstGeom prst="rect">
            <a:avLst/>
          </a:prstGeom>
        </p:spPr>
        <p:txBody>
          <a:bodyPr wrap="square" rtlCol="0" anchor="t">
            <a:noAutofit/>
          </a:bodyPr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W02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企业应用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平台：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业务导航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财务会计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—固定资产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期末处理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highlight>
                  <a:srgbClr val="FFFF00"/>
                </a:highlight>
                <a:latin typeface="+mj-ea"/>
                <a:ea typeface="+mj-ea"/>
                <a:cs typeface="+mn-ea"/>
                <a:sym typeface="+mn-ea"/>
              </a:rPr>
              <a:t>月末结账</a:t>
            </a:r>
            <a:endParaRPr lang="zh-CN" altLang="en-US" sz="2400" b="1">
              <a:solidFill>
                <a:srgbClr val="C00000"/>
              </a:solidFill>
              <a:highlight>
                <a:srgbClr val="FFFF00"/>
              </a:highligh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endParaRPr lang="zh-CN" altLang="en-US" sz="2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6.3.9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月末结账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311910"/>
            <a:ext cx="3590925" cy="31934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705" y="1219200"/>
            <a:ext cx="2876550" cy="3286125"/>
          </a:xfrm>
          <a:prstGeom prst="rect">
            <a:avLst/>
          </a:prstGeom>
        </p:spPr>
      </p:pic>
      <p:pic>
        <p:nvPicPr>
          <p:cNvPr id="67587" name="图片 2"/>
          <p:cNvPicPr>
            <a:picLocks noChangeAspect="1"/>
          </p:cNvPicPr>
          <p:nvPr/>
        </p:nvPicPr>
        <p:blipFill>
          <a:blip r:embed="rId3"/>
          <a:srcRect b="18901"/>
          <a:stretch>
            <a:fillRect/>
          </a:stretch>
        </p:blipFill>
        <p:spPr>
          <a:xfrm>
            <a:off x="7924800" y="838835"/>
            <a:ext cx="2642870" cy="1638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88" name="图片 4"/>
          <p:cNvPicPr>
            <a:picLocks noChangeAspect="1"/>
          </p:cNvPicPr>
          <p:nvPr/>
        </p:nvPicPr>
        <p:blipFill>
          <a:blip r:embed="rId4"/>
          <a:srcRect b="17631"/>
          <a:stretch>
            <a:fillRect/>
          </a:stretch>
        </p:blipFill>
        <p:spPr>
          <a:xfrm>
            <a:off x="7924800" y="2514918"/>
            <a:ext cx="4064000" cy="19424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6.3.10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账表查询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8610" name="TextBox 3"/>
          <p:cNvSpPr txBox="1"/>
          <p:nvPr/>
        </p:nvSpPr>
        <p:spPr>
          <a:xfrm>
            <a:off x="1665288" y="1447800"/>
            <a:ext cx="1250950" cy="41275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p>
            <a:pPr algn="just" eaLnBrk="0"/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实验资料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861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5605" y="2819400"/>
            <a:ext cx="3947795" cy="11664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6.3.10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账表查询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295400"/>
            <a:ext cx="6535420" cy="54311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543800" y="1524000"/>
            <a:ext cx="3472180" cy="3813810"/>
          </a:xfrm>
          <a:prstGeom prst="rect">
            <a:avLst/>
          </a:prstGeom>
        </p:spPr>
        <p:txBody>
          <a:bodyPr wrap="square" rtlCol="0" anchor="t">
            <a:noAutofit/>
          </a:bodyPr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W02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企业应用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平台：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业务导航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财务会计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—固定资产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统计表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highlight>
                  <a:srgbClr val="FFFF00"/>
                </a:highlight>
                <a:latin typeface="+mj-ea"/>
                <a:ea typeface="+mj-ea"/>
                <a:cs typeface="+mn-ea"/>
                <a:sym typeface="+mn-ea"/>
              </a:rPr>
              <a:t>固定资产</a:t>
            </a:r>
            <a:r>
              <a:rPr lang="zh-CN" altLang="en-US" sz="2400" b="1">
                <a:solidFill>
                  <a:srgbClr val="C00000"/>
                </a:solidFill>
                <a:highlight>
                  <a:srgbClr val="FFFF00"/>
                </a:highlight>
                <a:latin typeface="+mj-ea"/>
                <a:ea typeface="+mj-ea"/>
                <a:cs typeface="+mn-ea"/>
                <a:sym typeface="+mn-ea"/>
              </a:rPr>
              <a:t>原值一览表</a:t>
            </a:r>
            <a:endParaRPr lang="zh-CN" altLang="en-US" sz="2400" b="1">
              <a:solidFill>
                <a:srgbClr val="C00000"/>
              </a:solidFill>
              <a:highlight>
                <a:srgbClr val="FFFF00"/>
              </a:highligh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endParaRPr lang="zh-CN" altLang="en-US" sz="2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6.3.10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账表查询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9635" name="图片 1"/>
          <p:cNvPicPr>
            <a:picLocks noChangeAspect="1"/>
          </p:cNvPicPr>
          <p:nvPr/>
        </p:nvPicPr>
        <p:blipFill>
          <a:blip r:embed="rId1"/>
          <a:srcRect l="6086" t="30467" r="7045" b="9493"/>
          <a:stretch>
            <a:fillRect/>
          </a:stretch>
        </p:blipFill>
        <p:spPr>
          <a:xfrm>
            <a:off x="914400" y="1447800"/>
            <a:ext cx="8745855" cy="27870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6.3.10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账表查询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435" y="1296035"/>
            <a:ext cx="6838950" cy="53860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543800" y="1524000"/>
            <a:ext cx="3472180" cy="3813810"/>
          </a:xfrm>
          <a:prstGeom prst="rect">
            <a:avLst/>
          </a:prstGeom>
        </p:spPr>
        <p:txBody>
          <a:bodyPr wrap="square" rtlCol="0" anchor="t">
            <a:noAutofit/>
          </a:bodyPr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W02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企业应用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平台：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业务导航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财务会计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—固定资产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统计表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highlight>
                  <a:srgbClr val="FFFF00"/>
                </a:highlight>
                <a:latin typeface="+mj-ea"/>
                <a:ea typeface="+mj-ea"/>
                <a:cs typeface="+mn-ea"/>
                <a:sym typeface="+mn-ea"/>
              </a:rPr>
              <a:t>价值结构</a:t>
            </a:r>
            <a:r>
              <a:rPr lang="zh-CN" altLang="en-US" sz="2400" b="1">
                <a:solidFill>
                  <a:srgbClr val="C00000"/>
                </a:solidFill>
                <a:highlight>
                  <a:srgbClr val="FFFF00"/>
                </a:highlight>
                <a:latin typeface="+mj-ea"/>
                <a:ea typeface="+mj-ea"/>
                <a:cs typeface="+mn-ea"/>
                <a:sym typeface="+mn-ea"/>
              </a:rPr>
              <a:t>分析表</a:t>
            </a:r>
            <a:endParaRPr lang="zh-CN" altLang="en-US" sz="2400" b="1">
              <a:solidFill>
                <a:srgbClr val="C00000"/>
              </a:solidFill>
              <a:highlight>
                <a:srgbClr val="FFFF00"/>
              </a:highligh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endParaRPr lang="zh-CN" altLang="en-US" sz="2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6.3.10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账表查询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70659" name="图片 1"/>
          <p:cNvPicPr>
            <a:picLocks noChangeAspect="1"/>
          </p:cNvPicPr>
          <p:nvPr/>
        </p:nvPicPr>
        <p:blipFill>
          <a:blip r:embed="rId1"/>
          <a:srcRect l="8991" t="16179" r="9941" b="8675"/>
          <a:stretch>
            <a:fillRect/>
          </a:stretch>
        </p:blipFill>
        <p:spPr>
          <a:xfrm>
            <a:off x="838200" y="1371600"/>
            <a:ext cx="8328025" cy="42138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154285" y="820061"/>
            <a:ext cx="8330535" cy="2031724"/>
            <a:chOff x="2002" y="3674"/>
            <a:chExt cx="13119" cy="3200"/>
          </a:xfrm>
        </p:grpSpPr>
        <p:sp>
          <p:nvSpPr>
            <p:cNvPr id="20" name="平行四边形 19"/>
            <p:cNvSpPr/>
            <p:nvPr/>
          </p:nvSpPr>
          <p:spPr>
            <a:xfrm>
              <a:off x="2002" y="4424"/>
              <a:ext cx="13119" cy="1700"/>
            </a:xfrm>
            <a:prstGeom prst="parallelogram">
              <a:avLst>
                <a:gd name="adj" fmla="val 0"/>
              </a:avLst>
            </a:prstGeom>
            <a:ln w="19050"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41" name="Text Box 39"/>
            <p:cNvSpPr txBox="1">
              <a:spLocks noChangeArrowheads="1"/>
            </p:cNvSpPr>
            <p:nvPr/>
          </p:nvSpPr>
          <p:spPr bwMode="auto">
            <a:xfrm>
              <a:off x="5604" y="4824"/>
              <a:ext cx="2335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2000">
                  <a:latin typeface="黑体" panose="02010609060101010101" pitchFamily="49" charset="-122"/>
                  <a:ea typeface="黑体" panose="02010609060101010101" pitchFamily="49" charset="-122"/>
                </a:rPr>
                <a:t>▲</a:t>
              </a:r>
              <a:r>
                <a:rPr lang="zh-CN" altLang="en-US" sz="2000">
                  <a:latin typeface="黑体" panose="02010609060101010101" pitchFamily="49" charset="-122"/>
                  <a:ea typeface="黑体" panose="02010609060101010101" pitchFamily="49" charset="-122"/>
                </a:rPr>
                <a:t>工程物资</a:t>
              </a:r>
              <a:endParaRPr lang="zh-CN" altLang="en-US" sz="20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" name="Text Box 41"/>
            <p:cNvSpPr txBox="1">
              <a:spLocks noChangeArrowheads="1"/>
            </p:cNvSpPr>
            <p:nvPr/>
          </p:nvSpPr>
          <p:spPr bwMode="auto">
            <a:xfrm>
              <a:off x="2014" y="4824"/>
              <a:ext cx="2325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CN" altLang="en-US" sz="2000">
                  <a:latin typeface="黑体" panose="02010609060101010101" pitchFamily="49" charset="-122"/>
                  <a:ea typeface="黑体" panose="02010609060101010101" pitchFamily="49" charset="-122"/>
                </a:rPr>
                <a:t>银行存款</a:t>
              </a:r>
              <a:r>
                <a:rPr lang="en-US" altLang="zh-CN" sz="2000">
                  <a:latin typeface="黑体" panose="02010609060101010101" pitchFamily="49" charset="-122"/>
                  <a:ea typeface="黑体" panose="02010609060101010101" pitchFamily="49" charset="-122"/>
                </a:rPr>
                <a:t>▲</a:t>
              </a:r>
              <a:endParaRPr lang="zh-CN" altLang="en-US" sz="20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44" name="直接箭头连接符 43"/>
            <p:cNvCxnSpPr/>
            <p:nvPr/>
          </p:nvCxnSpPr>
          <p:spPr>
            <a:xfrm flipV="1">
              <a:off x="4079" y="5169"/>
              <a:ext cx="1702" cy="0"/>
            </a:xfrm>
            <a:prstGeom prst="straightConnector1">
              <a:avLst/>
            </a:prstGeom>
            <a:ln w="28575">
              <a:solidFill>
                <a:srgbClr val="0000CC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 Box 21"/>
            <p:cNvSpPr txBox="1">
              <a:spLocks noChangeArrowheads="1"/>
            </p:cNvSpPr>
            <p:nvPr/>
          </p:nvSpPr>
          <p:spPr bwMode="auto">
            <a:xfrm>
              <a:off x="5669" y="3674"/>
              <a:ext cx="6622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2000">
                  <a:latin typeface="黑体" panose="02010609060101010101" pitchFamily="49" charset="-122"/>
                  <a:ea typeface="黑体" panose="02010609060101010101" pitchFamily="49" charset="-122"/>
                </a:rPr>
                <a:t>▲</a:t>
              </a:r>
              <a:r>
                <a:rPr lang="zh-CN" altLang="en-US" sz="2000">
                  <a:latin typeface="黑体" panose="02010609060101010101" pitchFamily="49" charset="-122"/>
                  <a:ea typeface="黑体" panose="02010609060101010101" pitchFamily="49" charset="-122"/>
                </a:rPr>
                <a:t>应交税费</a:t>
              </a:r>
              <a:r>
                <a:rPr lang="en-US" altLang="zh-CN" sz="1800">
                  <a:latin typeface="黑体" panose="02010609060101010101" pitchFamily="49" charset="-122"/>
                  <a:ea typeface="黑体" panose="02010609060101010101" pitchFamily="49" charset="-122"/>
                </a:rPr>
                <a:t>-</a:t>
              </a:r>
              <a:r>
                <a:rPr lang="zh-CN" altLang="en-US" sz="1800">
                  <a:latin typeface="黑体" panose="02010609060101010101" pitchFamily="49" charset="-122"/>
                  <a:ea typeface="黑体" panose="02010609060101010101" pitchFamily="49" charset="-122"/>
                </a:rPr>
                <a:t>应交增值税（进项税额）</a:t>
              </a:r>
              <a:endParaRPr lang="zh-CN" altLang="en-US" sz="18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52" name="直接箭头连接符 51"/>
            <p:cNvCxnSpPr/>
            <p:nvPr/>
          </p:nvCxnSpPr>
          <p:spPr>
            <a:xfrm flipV="1">
              <a:off x="5057" y="4199"/>
              <a:ext cx="808" cy="935"/>
            </a:xfrm>
            <a:prstGeom prst="straightConnector1">
              <a:avLst/>
            </a:prstGeom>
            <a:ln w="28575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4493" y="5114"/>
              <a:ext cx="1132" cy="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50700</a:t>
              </a:r>
              <a:endParaRPr lang="en-US" altLang="zh-CN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3" name="Text Box 31"/>
            <p:cNvSpPr txBox="1">
              <a:spLocks noChangeArrowheads="1"/>
            </p:cNvSpPr>
            <p:nvPr/>
          </p:nvSpPr>
          <p:spPr bwMode="auto">
            <a:xfrm>
              <a:off x="4462" y="4389"/>
              <a:ext cx="1020" cy="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6500</a:t>
              </a:r>
              <a:endParaRPr lang="en-US" altLang="zh-CN" sz="1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V="1">
              <a:off x="8452" y="5409"/>
              <a:ext cx="937" cy="602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" name="Text Box 33"/>
            <p:cNvSpPr txBox="1">
              <a:spLocks noChangeArrowheads="1"/>
            </p:cNvSpPr>
            <p:nvPr/>
          </p:nvSpPr>
          <p:spPr bwMode="auto">
            <a:xfrm>
              <a:off x="6663" y="5687"/>
              <a:ext cx="2000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原材料</a:t>
              </a:r>
              <a:r>
                <a:rPr lang="en-US" altLang="zh-CN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▲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5" name="Text Box 31"/>
            <p:cNvSpPr txBox="1">
              <a:spLocks noChangeArrowheads="1"/>
            </p:cNvSpPr>
            <p:nvPr/>
          </p:nvSpPr>
          <p:spPr bwMode="auto">
            <a:xfrm>
              <a:off x="8593" y="5581"/>
              <a:ext cx="1020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1500</a:t>
              </a:r>
              <a:endParaRPr lang="en-US" altLang="zh-CN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Text Box 34"/>
            <p:cNvSpPr txBox="1">
              <a:spLocks noChangeArrowheads="1"/>
            </p:cNvSpPr>
            <p:nvPr/>
          </p:nvSpPr>
          <p:spPr bwMode="auto">
            <a:xfrm>
              <a:off x="7128" y="6244"/>
              <a:ext cx="3287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应付职工薪酬⊕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10415" y="5711"/>
              <a:ext cx="1132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3500</a:t>
              </a:r>
              <a:endParaRPr lang="en-US" altLang="zh-CN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23" name="直接箭头连接符 22"/>
            <p:cNvCxnSpPr/>
            <p:nvPr/>
          </p:nvCxnSpPr>
          <p:spPr>
            <a:xfrm flipH="1" flipV="1">
              <a:off x="9736" y="5379"/>
              <a:ext cx="1563" cy="1190"/>
            </a:xfrm>
            <a:prstGeom prst="straightConnector1">
              <a:avLst/>
            </a:prstGeom>
            <a:ln w="28575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 flipV="1">
              <a:off x="8019" y="5190"/>
              <a:ext cx="1248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9047" y="4816"/>
              <a:ext cx="2380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▲</a:t>
              </a:r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在建工程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11299" y="4597"/>
              <a:ext cx="1133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55700</a:t>
              </a:r>
              <a:endParaRPr lang="en-US" altLang="zh-CN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0" name="Line 17"/>
            <p:cNvSpPr>
              <a:spLocks noChangeShapeType="1"/>
            </p:cNvSpPr>
            <p:nvPr/>
          </p:nvSpPr>
          <p:spPr bwMode="auto">
            <a:xfrm flipV="1">
              <a:off x="11233" y="5190"/>
              <a:ext cx="1248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1" name="Text Box 38"/>
            <p:cNvSpPr txBox="1">
              <a:spLocks noChangeArrowheads="1"/>
            </p:cNvSpPr>
            <p:nvPr/>
          </p:nvSpPr>
          <p:spPr bwMode="auto">
            <a:xfrm>
              <a:off x="12261" y="4816"/>
              <a:ext cx="2380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▲</a:t>
              </a:r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固定资产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47105" y="4244807"/>
            <a:ext cx="46096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借：工程物资</a:t>
            </a:r>
            <a:r>
              <a:rPr lang="en-US" altLang="zh-CN" sz="18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8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专用设备         </a:t>
            </a:r>
            <a:r>
              <a:rPr lang="en-US" altLang="zh-CN" sz="18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50 700</a:t>
            </a:r>
            <a:endParaRPr lang="en-US" altLang="zh-CN" sz="1800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18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应交税费</a:t>
            </a:r>
            <a:r>
              <a:rPr lang="en-US" altLang="zh-CN" sz="18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8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应交增值税（进） </a:t>
            </a:r>
            <a:r>
              <a:rPr lang="en-US" altLang="zh-CN" sz="18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6 500</a:t>
            </a:r>
            <a:endParaRPr lang="en-US" altLang="zh-CN" sz="1800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18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贷：银行存款                </a:t>
            </a:r>
            <a:r>
              <a:rPr lang="en-US" altLang="zh-CN" sz="18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57 200 </a:t>
            </a:r>
            <a:endParaRPr lang="en-US" altLang="zh-CN" sz="1800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47105" y="5175858"/>
            <a:ext cx="43926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借：在建工程</a:t>
            </a:r>
            <a:r>
              <a:rPr lang="en-US" altLang="zh-CN" sz="18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8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在安装设备</a:t>
            </a:r>
            <a:r>
              <a:rPr lang="en-US" altLang="zh-CN" sz="18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50 700</a:t>
            </a:r>
            <a:endParaRPr lang="en-US" altLang="zh-CN" sz="1800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18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贷：工程物资</a:t>
            </a:r>
            <a:r>
              <a:rPr lang="en-US" altLang="zh-CN" sz="18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8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专用设备 </a:t>
            </a:r>
            <a:r>
              <a:rPr lang="en-US" altLang="zh-CN" sz="18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50 700       </a:t>
            </a:r>
            <a:endParaRPr lang="en-US" altLang="zh-CN" sz="1800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47105" y="6022841"/>
            <a:ext cx="45370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借：在建工程</a:t>
            </a:r>
            <a:r>
              <a:rPr lang="en-US" altLang="zh-CN" sz="18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8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在安装设备 </a:t>
            </a:r>
            <a:r>
              <a:rPr lang="en-US" altLang="zh-CN" sz="18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1 500</a:t>
            </a:r>
            <a:endParaRPr lang="en-US" altLang="zh-CN" sz="1800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18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贷：原材料              </a:t>
            </a:r>
            <a:r>
              <a:rPr lang="en-US" altLang="zh-CN" sz="18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1 500       </a:t>
            </a:r>
            <a:endParaRPr lang="en-US" altLang="zh-CN" sz="1800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847090" y="2907348"/>
            <a:ext cx="10515600" cy="1500187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例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：（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20×4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月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日，企业以存款购入一台需要安装设备，增值税专用票注明买价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50000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元，增值税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6500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元。以现金支票支付运输费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700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元（未取得增值税发票）。（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）安装时领用材料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1500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元。（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）安装发生应付安装人员工资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3500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元。 （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）设备安装完毕，交付使用。</a:t>
            </a:r>
            <a:endParaRPr lang="en-US" altLang="zh-CN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zh-CN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0" name="文本框 18"/>
          <p:cNvSpPr/>
          <p:nvPr/>
        </p:nvSpPr>
        <p:spPr>
          <a:xfrm>
            <a:off x="5628162" y="5936401"/>
            <a:ext cx="5521410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2000" b="1" dirty="0">
                <a:sym typeface="+mn-ea"/>
              </a:rPr>
              <a:t>问题：什么时候不需要使用“工程物资”科目？</a:t>
            </a:r>
            <a:endParaRPr lang="zh-CN" altLang="en-US" sz="2000" b="1" dirty="0">
              <a:sym typeface="文鼎霹靂體" panose="02010600030101010101" pitchFamily="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build="p"/>
      <p:bldP spid="1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1101090"/>
            <a:ext cx="10515600" cy="4242435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4.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接收捐赠：营业外收入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5.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投资者投入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实收资本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资本公积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-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资本溢价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特殊的资产购进业务：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固定资产存在弃置义务的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具有融资性质的固定资产购买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不动产类固定资产的购建（出包工程、自营工程）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66532" y="132173"/>
            <a:ext cx="6526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/>
            </a:lvl1pPr>
          </a:lstStyle>
          <a:p>
            <a:pPr algn="l"/>
            <a:r>
              <a:rPr lang="zh-CN" altLang="en-US" dirty="0"/>
              <a:t> 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</a:rPr>
              <a:t>固定资产其他增加方式</a:t>
            </a: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</a:rPr>
              <a:t>  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963930" y="1506855"/>
            <a:ext cx="655320" cy="1800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eaVert" wrap="square" lIns="84730" tIns="42365" rIns="84730" bIns="42365">
            <a:noAutofit/>
          </a:bodyPr>
          <a:lstStyle>
            <a:lvl1pPr defTabSz="88138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defTabSz="88138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defTabSz="88138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defTabSz="88138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defTabSz="88138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defTabSz="8813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defTabSz="8813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defTabSz="8813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defTabSz="8813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dist" defTabSz="881380" rtl="0" eaLnBrk="1" fontAlgn="base" latinLnBrk="0" hangingPunct="1">
              <a:lnSpc>
                <a:spcPct val="13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折旧方法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845151" y="1401683"/>
            <a:ext cx="1799035" cy="591185"/>
          </a:xfrm>
          <a:prstGeom prst="rect">
            <a:avLst/>
          </a:prstGeom>
          <a:noFill/>
          <a:ln>
            <a:noFill/>
          </a:ln>
          <a:effectLst/>
        </p:spPr>
        <p:txBody>
          <a:bodyPr lIns="84730" tIns="42365" rIns="84730" bIns="42365">
            <a:spAutoFit/>
          </a:bodyPr>
          <a:lstStyle/>
          <a:p>
            <a:pPr marR="0" algn="l" defTabSz="881380">
              <a:lnSpc>
                <a:spcPct val="15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100" kern="1200" cap="none" spc="0" normalizeH="0" baseline="0" noProof="1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r>
              <a:rPr kumimoji="0" lang="zh-CN" altLang="en-US" sz="2200" b="1" kern="1200" cap="none" spc="0" normalizeH="0" baseline="0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直  线  法</a:t>
            </a:r>
            <a:endParaRPr kumimoji="0" lang="zh-CN" altLang="en-US" sz="2200" b="1" kern="1200" cap="none" spc="0" normalizeH="0" baseline="0" noProof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845151" y="2715022"/>
            <a:ext cx="1752600" cy="591185"/>
          </a:xfrm>
          <a:prstGeom prst="rect">
            <a:avLst/>
          </a:prstGeom>
          <a:noFill/>
          <a:ln>
            <a:noFill/>
          </a:ln>
        </p:spPr>
        <p:txBody>
          <a:bodyPr lIns="84730" tIns="42365" rIns="84730" bIns="42365">
            <a:spAutoFit/>
          </a:bodyPr>
          <a:lstStyle>
            <a:lvl1pPr defTabSz="88138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defTabSz="88138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defTabSz="88138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defTabSz="88138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defTabSz="88138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defTabSz="8813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defTabSz="8813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defTabSz="8813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defTabSz="8813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algn="l" defTabSz="881380" rtl="0" eaLnBrk="1" fontAlgn="base" latinLnBrk="0" hangingPunct="1">
              <a:lnSpc>
                <a:spcPct val="15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1" i="0" u="none" strike="noStrike" kern="1200" cap="none" spc="0" normalizeH="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加速折旧法</a:t>
            </a:r>
            <a:endParaRPr kumimoji="0" lang="zh-CN" altLang="en-US" sz="2200" b="1" i="0" u="none" strike="noStrike" kern="1200" cap="none" spc="0" normalizeH="0" baseline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8734" name="AutoShape 6"/>
          <p:cNvSpPr/>
          <p:nvPr/>
        </p:nvSpPr>
        <p:spPr>
          <a:xfrm>
            <a:off x="3644106" y="1318101"/>
            <a:ext cx="2105025" cy="342900"/>
          </a:xfrm>
          <a:prstGeom prst="roundRect">
            <a:avLst>
              <a:gd name="adj" fmla="val 16667"/>
            </a:avLst>
          </a:prstGeom>
          <a:noFill/>
          <a:ln w="19050">
            <a:noFill/>
          </a:ln>
        </p:spPr>
        <p:txBody>
          <a:bodyPr wrap="none" lIns="81637" tIns="40818" rIns="81637" bIns="40818" anchor="ctr" anchorCtr="0"/>
          <a:p>
            <a:pPr defTabSz="881380"/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年限平均法</a:t>
            </a:r>
            <a:endParaRPr lang="zh-CN" altLang="en-US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8735" name="AutoShape 7"/>
          <p:cNvSpPr/>
          <p:nvPr/>
        </p:nvSpPr>
        <p:spPr>
          <a:xfrm>
            <a:off x="3644106" y="1995091"/>
            <a:ext cx="2105025" cy="342900"/>
          </a:xfrm>
          <a:prstGeom prst="roundRect">
            <a:avLst>
              <a:gd name="adj" fmla="val 16667"/>
            </a:avLst>
          </a:prstGeom>
          <a:noFill/>
          <a:ln w="19050">
            <a:noFill/>
          </a:ln>
        </p:spPr>
        <p:txBody>
          <a:bodyPr wrap="none" lIns="81637" tIns="40818" rIns="81637" bIns="40818" anchor="ctr" anchorCtr="0"/>
          <a:p>
            <a:pPr algn="l" defTabSz="881380">
              <a:buClrTx/>
              <a:buSzTx/>
              <a:buFontTx/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工作量法</a:t>
            </a:r>
            <a:endParaRPr lang="zh-CN" altLang="en-US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8736" name="AutoShape 8"/>
          <p:cNvSpPr/>
          <p:nvPr/>
        </p:nvSpPr>
        <p:spPr>
          <a:xfrm>
            <a:off x="3644106" y="3306445"/>
            <a:ext cx="2286000" cy="342900"/>
          </a:xfrm>
          <a:prstGeom prst="roundRect">
            <a:avLst>
              <a:gd name="adj" fmla="val 16667"/>
            </a:avLst>
          </a:prstGeom>
          <a:noFill/>
          <a:ln w="19050">
            <a:noFill/>
          </a:ln>
        </p:spPr>
        <p:txBody>
          <a:bodyPr wrap="none" lIns="81637" tIns="40818" rIns="81637" bIns="40818" anchor="ctr" anchorCtr="0"/>
          <a:p>
            <a:pPr algn="l" defTabSz="881380">
              <a:buClrTx/>
              <a:buSzTx/>
              <a:buFontTx/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年数总和法</a:t>
            </a:r>
            <a:endParaRPr lang="zh-CN" altLang="en-US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8737" name="AutoShape 9"/>
          <p:cNvSpPr/>
          <p:nvPr/>
        </p:nvSpPr>
        <p:spPr>
          <a:xfrm>
            <a:off x="3644106" y="2614692"/>
            <a:ext cx="2287191" cy="342900"/>
          </a:xfrm>
          <a:prstGeom prst="roundRect">
            <a:avLst>
              <a:gd name="adj" fmla="val 16667"/>
            </a:avLst>
          </a:prstGeom>
          <a:noFill/>
          <a:ln w="19050">
            <a:noFill/>
          </a:ln>
        </p:spPr>
        <p:txBody>
          <a:bodyPr wrap="none" lIns="81637" tIns="40818" rIns="81637" bIns="40818" anchor="ctr" anchorCtr="0"/>
          <a:p>
            <a:pPr defTabSz="881380"/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双倍余额递减法</a:t>
            </a:r>
            <a:endParaRPr lang="zh-CN" altLang="en-US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8738" name="AutoShape 10"/>
          <p:cNvSpPr/>
          <p:nvPr/>
        </p:nvSpPr>
        <p:spPr>
          <a:xfrm>
            <a:off x="1584325" y="1588373"/>
            <a:ext cx="304800" cy="1485900"/>
          </a:xfrm>
          <a:prstGeom prst="leftBrace">
            <a:avLst>
              <a:gd name="adj1" fmla="val 57236"/>
              <a:gd name="adj2" fmla="val 50000"/>
            </a:avLst>
          </a:prstGeom>
          <a:noFill/>
          <a:ln w="25400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81637" tIns="40818" rIns="81637" bIns="40818" anchor="ctr" anchorCtr="0"/>
          <a:p>
            <a:pPr defTabSz="881380"/>
            <a:endParaRPr lang="zh-CN" altLang="en-US" sz="127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8739" name="AutoShape 11"/>
          <p:cNvSpPr/>
          <p:nvPr/>
        </p:nvSpPr>
        <p:spPr>
          <a:xfrm>
            <a:off x="4656535" y="2457450"/>
            <a:ext cx="144065" cy="864394"/>
          </a:xfrm>
          <a:prstGeom prst="leftBrace">
            <a:avLst>
              <a:gd name="adj1" fmla="val 70444"/>
              <a:gd name="adj2" fmla="val 50000"/>
            </a:avLst>
          </a:prstGeom>
          <a:noFill/>
          <a:ln w="25400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81637" tIns="40818" rIns="81637" bIns="40818" anchor="ctr" anchorCtr="0"/>
          <a:p>
            <a:pPr algn="ctr" defTabSz="881380"/>
            <a:endParaRPr lang="zh-CN" altLang="zh-CN" sz="1275" dirty="0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8740" name="AutoShape 12"/>
          <p:cNvSpPr/>
          <p:nvPr/>
        </p:nvSpPr>
        <p:spPr>
          <a:xfrm>
            <a:off x="4582716" y="3699272"/>
            <a:ext cx="217884" cy="1026319"/>
          </a:xfrm>
          <a:prstGeom prst="leftBrace">
            <a:avLst>
              <a:gd name="adj1" fmla="val 55303"/>
              <a:gd name="adj2" fmla="val 50000"/>
            </a:avLst>
          </a:prstGeom>
          <a:noFill/>
          <a:ln w="25400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81637" tIns="40818" rIns="81637" bIns="40818" anchor="ctr" anchorCtr="0"/>
          <a:p>
            <a:pPr defTabSz="881380"/>
            <a:endParaRPr lang="zh-CN" altLang="en-US" sz="127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75" name="Text Box 13"/>
          <p:cNvSpPr txBox="1"/>
          <p:nvPr/>
        </p:nvSpPr>
        <p:spPr>
          <a:xfrm>
            <a:off x="10925175" y="4075510"/>
            <a:ext cx="1739504" cy="416560"/>
          </a:xfrm>
          <a:prstGeom prst="rect">
            <a:avLst/>
          </a:prstGeom>
          <a:noFill/>
          <a:ln w="9525">
            <a:noFill/>
          </a:ln>
        </p:spPr>
        <p:txBody>
          <a:bodyPr lIns="81637" tIns="40818" rIns="81637" bIns="40818" anchor="t" anchorCtr="0">
            <a:spAutoFit/>
          </a:bodyPr>
          <a:p>
            <a:pPr defTabSz="881380"/>
            <a:endParaRPr lang="zh-CN" altLang="zh-CN" sz="2175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6879" name="矩形 158744"/>
          <p:cNvSpPr/>
          <p:nvPr/>
        </p:nvSpPr>
        <p:spPr>
          <a:xfrm>
            <a:off x="616268" y="190580"/>
            <a:ext cx="3027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2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固定资产折旧方法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" name="Group 14"/>
          <p:cNvGrpSpPr/>
          <p:nvPr/>
        </p:nvGrpSpPr>
        <p:grpSpPr>
          <a:xfrm>
            <a:off x="5598795" y="2957830"/>
            <a:ext cx="3652520" cy="2277110"/>
            <a:chOff x="3723" y="2659"/>
            <a:chExt cx="1900" cy="1207"/>
          </a:xfrm>
        </p:grpSpPr>
        <p:pic>
          <p:nvPicPr>
            <p:cNvPr id="10" name="Picture 15" descr="people_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rcRect l="71404" t="8736" b="69910"/>
            <a:stretch>
              <a:fillRect/>
            </a:stretch>
          </p:blipFill>
          <p:spPr>
            <a:xfrm>
              <a:off x="4921" y="2976"/>
              <a:ext cx="702" cy="890"/>
            </a:xfrm>
            <a:prstGeom prst="rect">
              <a:avLst/>
            </a:prstGeom>
            <a:noFill/>
            <a:ln w="9525">
              <a:solidFill>
                <a:srgbClr val="20517C"/>
              </a:solidFill>
            </a:ln>
          </p:spPr>
        </p:pic>
        <p:sp>
          <p:nvSpPr>
            <p:cNvPr id="11" name="AutoShape 16"/>
            <p:cNvSpPr/>
            <p:nvPr>
              <p:custDataLst>
                <p:tags r:id="rId3"/>
              </p:custDataLst>
            </p:nvPr>
          </p:nvSpPr>
          <p:spPr>
            <a:xfrm flipH="1">
              <a:off x="3723" y="2659"/>
              <a:ext cx="1305" cy="678"/>
            </a:xfrm>
            <a:prstGeom prst="cloudCallout">
              <a:avLst>
                <a:gd name="adj1" fmla="val -62778"/>
                <a:gd name="adj2" fmla="val 67116"/>
              </a:avLst>
            </a:prstGeom>
            <a:noFill/>
            <a:ln w="15875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8102" tIns="44051" rIns="88102" bIns="44051" anchor="t" anchorCtr="0"/>
            <a:p>
              <a:pPr defTabSz="881380">
                <a:spcBef>
                  <a:spcPct val="50000"/>
                </a:spcBef>
              </a:pPr>
              <a:r>
                <a:rPr lang="zh-CN" altLang="en-US" sz="2200" b="1" dirty="0">
                  <a:solidFill>
                    <a:srgbClr val="FF33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具体如何计算呢？</a:t>
              </a:r>
              <a:endPara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5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15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5" grpId="0" bldLvl="0" animBg="1"/>
      <p:bldP spid="158736" grpId="0" animBg="1"/>
      <p:bldP spid="158737" grpId="0" animBg="1"/>
      <p:bldP spid="158738" grpId="0" bldLvl="0" animBg="1"/>
      <p:bldP spid="158739" grpId="0" bldLvl="0" animBg="1"/>
      <p:bldP spid="158740" grpId="0" bldLvl="0" animBg="1"/>
      <p:bldP spid="158734" grpId="0"/>
      <p:bldP spid="15873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平行四边形 23"/>
          <p:cNvSpPr/>
          <p:nvPr/>
        </p:nvSpPr>
        <p:spPr>
          <a:xfrm>
            <a:off x="1187769" y="1121729"/>
            <a:ext cx="7921625" cy="1050925"/>
          </a:xfrm>
          <a:prstGeom prst="parallelogram">
            <a:avLst>
              <a:gd name="adj" fmla="val 0"/>
            </a:avLst>
          </a:prstGeom>
          <a:ln w="190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400">
              <a:solidFill>
                <a:srgbClr val="FFFFFF"/>
              </a:solidFill>
              <a:latin typeface="黑体" panose="02010609060101010101" pitchFamily="49" charset="-122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2921318" y="1823403"/>
            <a:ext cx="2667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2845118" y="1823403"/>
            <a:ext cx="1295400" cy="1243012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2921319" y="1823403"/>
            <a:ext cx="2947987" cy="109855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2845119" y="1823403"/>
            <a:ext cx="3887787" cy="666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452880" y="1166178"/>
            <a:ext cx="1608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000" b="1">
                <a:latin typeface="宋体" panose="02010600030101010101" pitchFamily="2" charset="-122"/>
              </a:rPr>
              <a:t>固定资产▲</a:t>
            </a:r>
            <a:endParaRPr lang="zh-CN" altLang="en-US" sz="2000" b="1">
              <a:latin typeface="宋体" panose="02010600030101010101" pitchFamily="2" charset="-122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637656" y="2283778"/>
            <a:ext cx="2170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000" b="1">
                <a:latin typeface="宋体" panose="02010600030101010101" pitchFamily="2" charset="-122"/>
              </a:rPr>
              <a:t>▲其他业务成本</a:t>
            </a:r>
            <a:endParaRPr lang="zh-CN" altLang="en-US" sz="2000" b="1">
              <a:latin typeface="宋体" panose="02010600030101010101" pitchFamily="2" charset="-122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775643" y="2750503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000" b="1">
                <a:latin typeface="宋体" panose="02010600030101010101" pitchFamily="2" charset="-122"/>
              </a:rPr>
              <a:t>▲销售费用</a:t>
            </a:r>
            <a:endParaRPr lang="zh-CN" altLang="en-US" sz="2000" b="1">
              <a:latin typeface="宋体" panose="02010600030101010101" pitchFamily="2" charset="-122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069080" y="2920365"/>
            <a:ext cx="151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000" b="1">
                <a:latin typeface="宋体" panose="02010600030101010101" pitchFamily="2" charset="-122"/>
              </a:rPr>
              <a:t>▲管理费用</a:t>
            </a:r>
            <a:endParaRPr lang="zh-CN" altLang="en-US" sz="2000" b="1">
              <a:latin typeface="宋体" panose="02010600030101010101" pitchFamily="2" charset="-122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5464493" y="1618615"/>
            <a:ext cx="1484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b="1">
                <a:latin typeface="宋体" panose="02010600030101010101" pitchFamily="2" charset="-122"/>
              </a:rPr>
              <a:t>▲</a:t>
            </a:r>
            <a:r>
              <a:rPr lang="zh-CN" altLang="en-US" sz="2000" b="1">
                <a:latin typeface="宋体" panose="02010600030101010101" pitchFamily="2" charset="-122"/>
              </a:rPr>
              <a:t>制造费用</a:t>
            </a:r>
            <a:endParaRPr lang="zh-CN" altLang="en-US" sz="2000" b="1">
              <a:latin typeface="宋体" panose="02010600030101010101" pitchFamily="2" charset="-122"/>
            </a:endParaRP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467169" y="1583690"/>
            <a:ext cx="1620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000" b="1">
                <a:latin typeface="宋体" panose="02010600030101010101" pitchFamily="2" charset="-122"/>
              </a:rPr>
              <a:t>累计折旧⊕</a:t>
            </a:r>
            <a:endParaRPr lang="zh-CN" altLang="en-US" sz="2000" b="1">
              <a:latin typeface="宋体" panose="02010600030101010101" pitchFamily="2" charset="-122"/>
            </a:endParaRPr>
          </a:p>
        </p:txBody>
      </p:sp>
      <p:sp>
        <p:nvSpPr>
          <p:cNvPr id="22" name="流程图: 联系 21"/>
          <p:cNvSpPr/>
          <p:nvPr/>
        </p:nvSpPr>
        <p:spPr>
          <a:xfrm>
            <a:off x="4356418" y="1985329"/>
            <a:ext cx="309562" cy="217487"/>
          </a:xfrm>
          <a:prstGeom prst="flowChartConnector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sz="1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流程图: 联系 25"/>
          <p:cNvSpPr/>
          <p:nvPr/>
        </p:nvSpPr>
        <p:spPr>
          <a:xfrm>
            <a:off x="4356419" y="2302829"/>
            <a:ext cx="287337" cy="187325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流程图: 联系 26"/>
          <p:cNvSpPr/>
          <p:nvPr/>
        </p:nvSpPr>
        <p:spPr>
          <a:xfrm>
            <a:off x="4356418" y="1696404"/>
            <a:ext cx="303212" cy="217487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流程图: 联系 27"/>
          <p:cNvSpPr/>
          <p:nvPr/>
        </p:nvSpPr>
        <p:spPr>
          <a:xfrm>
            <a:off x="3419794" y="2417129"/>
            <a:ext cx="288925" cy="217487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88147" y="105216"/>
            <a:ext cx="6526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/>
            </a:lvl1pPr>
          </a:lstStyle>
          <a:p>
            <a:pPr algn="l"/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</a:rPr>
              <a:t>固定资产折旧的处理</a:t>
            </a: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</a:rPr>
              <a:t> 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type="body" idx="1"/>
          </p:nvPr>
        </p:nvSpPr>
        <p:spPr>
          <a:xfrm>
            <a:off x="1187769" y="3323273"/>
            <a:ext cx="10515600" cy="1500187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固定资产折旧引起的资金运动分析：</a:t>
            </a:r>
            <a:endParaRPr lang="zh-CN" altLang="en-US" sz="24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 2" panose="05020102010507070707" pitchFamily="18" charset="2"/>
              <a:buNone/>
            </a:pPr>
            <a:endParaRPr lang="zh-CN" altLang="en-US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87769" y="4103054"/>
            <a:ext cx="684053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借：制造费用（生产部门折旧）</a:t>
            </a:r>
            <a:endParaRPr lang="zh-CN" altLang="en-US" sz="2000" b="1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管理费用（管理部门折旧）</a:t>
            </a:r>
            <a:endParaRPr lang="zh-CN" altLang="en-US" sz="2000" b="1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其他业务成本（经营性出租资产折旧）</a:t>
            </a:r>
            <a:endParaRPr lang="en-US" altLang="zh-CN" sz="2000" b="1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0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销售费用</a:t>
            </a:r>
            <a:endParaRPr lang="en-US" altLang="zh-CN" sz="2000" b="1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贷：累计折旧</a:t>
            </a:r>
            <a:endParaRPr lang="zh-CN" altLang="en-US" sz="2000" b="1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68993" name="表格 168992"/>
          <p:cNvGraphicFramePr/>
          <p:nvPr>
            <p:custDataLst>
              <p:tags r:id="rId1"/>
            </p:custDataLst>
          </p:nvPr>
        </p:nvGraphicFramePr>
        <p:xfrm>
          <a:off x="7084060" y="3150870"/>
          <a:ext cx="4530725" cy="3280410"/>
        </p:xfrm>
        <a:graphic>
          <a:graphicData uri="http://schemas.openxmlformats.org/drawingml/2006/table">
            <a:tbl>
              <a:tblPr/>
              <a:tblGrid>
                <a:gridCol w="2247265"/>
                <a:gridCol w="2283460"/>
              </a:tblGrid>
              <a:tr h="546735">
                <a:tc>
                  <a:txBody>
                    <a:bodyPr/>
                    <a:lstStyle>
                      <a:lvl1pPr marL="227330" lvl="0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4530" lvl="1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1730" lvl="2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98930" lvl="3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6130" lvl="4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 ea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0" dirty="0">
                          <a:solidFill>
                            <a:srgbClr val="FFFF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固定资产用途</a:t>
                      </a:r>
                      <a:endParaRPr lang="zh-CN" altLang="en-US" sz="2200" b="0" dirty="0">
                        <a:solidFill>
                          <a:srgbClr val="FFFF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3298" marR="93298" marT="33369" marB="33369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7330" lvl="0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4530" lvl="1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1730" lvl="2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98930" lvl="3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6130" lvl="4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 ea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0" dirty="0">
                          <a:solidFill>
                            <a:srgbClr val="FFFF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相关费用账户</a:t>
                      </a:r>
                      <a:endParaRPr lang="zh-CN" altLang="en-US" sz="2200" b="0" dirty="0">
                        <a:solidFill>
                          <a:srgbClr val="FFFF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3298" marR="93298" marT="33369" marB="33369" anchor="ctr">
                    <a:lnL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46735">
                <a:tc>
                  <a:txBody>
                    <a:bodyPr/>
                    <a:lstStyle>
                      <a:lvl1pPr marL="227330" lvl="0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4530" lvl="1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1730" lvl="2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98930" lvl="3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6130" lvl="4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 ea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0" dirty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生产车间用</a:t>
                      </a:r>
                      <a:endParaRPr lang="zh-CN" altLang="en-US" sz="2000" b="0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3298" marR="93298" marT="33369" marB="33369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>
                      <a:lvl1pPr marL="227330" lvl="0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4530" lvl="1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1730" lvl="2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98930" lvl="3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6130" lvl="4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 ea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zh-CN" sz="2000" b="0" dirty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制造费用</a:t>
                      </a:r>
                      <a:endParaRPr lang="zh-CN" altLang="zh-CN" sz="2000" b="0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3298" marR="93298" marT="33369" marB="33369" anchor="ctr">
                    <a:lnL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546735">
                <a:tc>
                  <a:txBody>
                    <a:bodyPr/>
                    <a:lstStyle>
                      <a:lvl1pPr marL="227330" lvl="0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4530" lvl="1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1730" lvl="2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98930" lvl="3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6130" lvl="4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 ea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0" dirty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管理部门用</a:t>
                      </a:r>
                      <a:endParaRPr lang="zh-CN" altLang="en-US" sz="2000" b="0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3298" marR="93298" marT="33369" marB="33369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>
                      <a:lvl1pPr marL="227330" lvl="0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4530" lvl="1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1730" lvl="2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98930" lvl="3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6130" lvl="4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 ea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0" dirty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管理费用</a:t>
                      </a:r>
                      <a:endParaRPr lang="zh-CN" altLang="en-US" sz="2000" b="0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3298" marR="93298" marT="33369" marB="33369" anchor="ctr">
                    <a:lnL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546735">
                <a:tc>
                  <a:txBody>
                    <a:bodyPr/>
                    <a:lstStyle>
                      <a:lvl1pPr marL="227330" lvl="0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4530" lvl="1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1730" lvl="2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98930" lvl="3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6130" lvl="4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 ea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0" dirty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专设销售部门用</a:t>
                      </a:r>
                      <a:endParaRPr lang="zh-CN" altLang="en-US" sz="2000" b="0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3298" marR="93298" marT="33369" marB="33369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>
                      <a:lvl1pPr marL="227330" lvl="0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4530" lvl="1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1730" lvl="2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98930" lvl="3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6130" lvl="4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 ea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zh-CN" sz="2000" b="0" dirty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销售费用</a:t>
                      </a:r>
                      <a:endParaRPr lang="zh-CN" altLang="zh-CN" sz="2000" b="0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3298" marR="93298" marT="33369" marB="33369" anchor="ctr">
                    <a:lnL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546735">
                <a:tc>
                  <a:txBody>
                    <a:bodyPr/>
                    <a:lstStyle>
                      <a:lvl1pPr marL="227330" lvl="0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4530" lvl="1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1730" lvl="2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98930" lvl="3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6130" lvl="4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 ea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0" dirty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在建工程用</a:t>
                      </a:r>
                      <a:endParaRPr lang="zh-CN" altLang="en-US" sz="2000" b="0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3298" marR="93298" marT="33369" marB="33369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>
                      <a:lvl1pPr marL="227330" lvl="0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4530" lvl="1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1730" lvl="2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98930" lvl="3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6130" lvl="4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 ea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0" dirty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在建工程</a:t>
                      </a:r>
                      <a:endParaRPr lang="zh-CN" altLang="en-US" sz="2000" b="0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3298" marR="93298" marT="33369" marB="33369" anchor="ctr">
                    <a:lnL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546735">
                <a:tc>
                  <a:txBody>
                    <a:bodyPr/>
                    <a:lstStyle>
                      <a:lvl1pPr marL="227330" lvl="0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4530" lvl="1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1730" lvl="2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98930" lvl="3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6130" lvl="4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 ea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0" dirty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经营出租固定资产</a:t>
                      </a:r>
                      <a:endParaRPr lang="zh-CN" altLang="en-US" sz="2000" b="0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3298" marR="93298" marT="33369" marB="33369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>
                      <a:lvl1pPr marL="227330" lvl="0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4530" lvl="1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1730" lvl="2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98930" lvl="3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6130" lvl="4" indent="-227330" algn="l" defTabSz="912495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 ea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0" dirty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其他业务成本</a:t>
                      </a:r>
                      <a:endParaRPr lang="zh-CN" altLang="en-US" sz="2000" b="0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3298" marR="93298" marT="33369" marB="33369" anchor="ctr">
                    <a:lnL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68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10" grpId="0" autoUpdateAnimBg="0"/>
      <p:bldP spid="11" grpId="0" autoUpdateAnimBg="0"/>
      <p:bldP spid="12" grpId="0" autoUpdateAnimBg="0"/>
      <p:bldP spid="13" grpId="0" autoUpdateAnimBg="0"/>
      <p:bldP spid="18" grpId="0" autoUpdateAnimBg="0"/>
      <p:bldP spid="20" grpId="0" autoUpdateAnimBg="0"/>
      <p:bldP spid="22" grpId="0" bldLvl="0" animBg="1"/>
      <p:bldP spid="26" grpId="0" bldLvl="0" animBg="1"/>
      <p:bldP spid="27" grpId="0" bldLvl="0" animBg="1"/>
      <p:bldP spid="28" grpId="0" bldLvl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9989" name="Text Box 3"/>
          <p:cNvSpPr txBox="1"/>
          <p:nvPr/>
        </p:nvSpPr>
        <p:spPr>
          <a:xfrm>
            <a:off x="1972945" y="1343660"/>
            <a:ext cx="1854835" cy="2481580"/>
          </a:xfrm>
          <a:prstGeom prst="rect">
            <a:avLst/>
          </a:prstGeom>
          <a:noFill/>
          <a:ln w="19050" cap="flat" cmpd="sng">
            <a:solidFill>
              <a:srgbClr val="0000CC"/>
            </a:solidFill>
            <a:prstDash val="dashDot"/>
            <a:miter/>
            <a:headEnd type="none" w="med" len="med"/>
            <a:tailEnd type="none" w="med" len="med"/>
          </a:ln>
        </p:spPr>
        <p:txBody>
          <a:bodyPr wrap="square" lIns="81637" tIns="40818" rIns="81637" bIns="40818">
            <a:spAutoFit/>
          </a:bodyPr>
          <a:p>
            <a:pPr defTabSz="881380" eaLnBrk="1" hangingPunct="1">
              <a:lnSpc>
                <a:spcPct val="130000"/>
              </a:lnSpc>
              <a:spcBef>
                <a:spcPct val="15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</a:pPr>
            <a:r>
              <a:rPr lang="zh-CN" altLang="en-US" sz="20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固定资产后续支出</a:t>
            </a:r>
            <a:r>
              <a:rPr lang="en-US" altLang="zh-CN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是指固定资产在使用过程中发生的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更新改造支出、修理费用。</a:t>
            </a:r>
            <a:endParaRPr lang="zh-CN" altLang="en-US" sz="20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69990" name="AutoShape 4"/>
          <p:cNvSpPr/>
          <p:nvPr/>
        </p:nvSpPr>
        <p:spPr>
          <a:xfrm>
            <a:off x="3827780" y="1875155"/>
            <a:ext cx="1203960" cy="810895"/>
          </a:xfrm>
          <a:prstGeom prst="rightArrow">
            <a:avLst>
              <a:gd name="adj1" fmla="val 75601"/>
              <a:gd name="adj2" fmla="val 34845"/>
            </a:avLst>
          </a:prstGeom>
          <a:solidFill>
            <a:srgbClr val="0070C0">
              <a:alpha val="46000"/>
            </a:srgbClr>
          </a:solidFill>
          <a:ln w="9525">
            <a:noFill/>
          </a:ln>
        </p:spPr>
        <p:txBody>
          <a:bodyPr wrap="none" lIns="81637" tIns="40818" rIns="81637" bIns="40818" anchor="ctr"/>
          <a:lstStyle/>
          <a:p>
            <a:pPr marL="0" marR="0" lvl="0" indent="0" algn="ctr" defTabSz="8813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会计处理</a:t>
            </a: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8813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原则</a:t>
            </a: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9991" name="Text Box 5"/>
          <p:cNvSpPr txBox="1"/>
          <p:nvPr/>
        </p:nvSpPr>
        <p:spPr>
          <a:xfrm>
            <a:off x="4931410" y="1412240"/>
            <a:ext cx="5506085" cy="1863725"/>
          </a:xfrm>
          <a:prstGeom prst="rect">
            <a:avLst/>
          </a:prstGeom>
          <a:noFill/>
          <a:ln w="19050" cap="flat" cmpd="sng">
            <a:solidFill>
              <a:srgbClr val="0000CC"/>
            </a:solidFill>
            <a:prstDash val="dashDot"/>
            <a:miter/>
            <a:headEnd type="none" w="med" len="med"/>
            <a:tailEnd type="none" w="med" len="med"/>
          </a:ln>
        </p:spPr>
        <p:txBody>
          <a:bodyPr wrap="square" lIns="81637" tIns="40818" rIns="81637" bIns="40818">
            <a:spAutoFit/>
          </a:bodyPr>
          <a:p>
            <a:pPr defTabSz="881380" eaLnBrk="1" hangingPunct="1">
              <a:lnSpc>
                <a:spcPct val="150000"/>
              </a:lnSpc>
              <a:spcBef>
                <a:spcPct val="5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</a:pPr>
            <a:r>
              <a:rPr lang="zh-CN" altLang="en-US" sz="1900" u="sng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与固定资产有关的更新改造等后续支出</a:t>
            </a:r>
            <a:endParaRPr lang="zh-CN" altLang="en-US" sz="1900" u="sng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defTabSz="881380" eaLnBrk="1" hangingPunct="1">
              <a:lnSpc>
                <a:spcPct val="150000"/>
              </a:lnSpc>
              <a:spcBef>
                <a:spcPct val="5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</a:pPr>
            <a:r>
              <a:rPr lang="zh-CN" altLang="en-US" sz="1900" b="1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符合</a:t>
            </a:r>
            <a:r>
              <a:rPr lang="zh-CN" altLang="en-US" sz="1900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固定资产确认条件的</a:t>
            </a:r>
            <a:r>
              <a:rPr lang="en-US" altLang="zh-CN" sz="1900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altLang="en-US" sz="19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应当计入固定资产成本</a:t>
            </a:r>
            <a:r>
              <a:rPr lang="zh-CN" altLang="en-US" sz="19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；</a:t>
            </a:r>
            <a:r>
              <a:rPr lang="zh-CN" altLang="en-US" sz="19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同时，应当终止确认被替换部分的账面价值。</a:t>
            </a:r>
            <a:endParaRPr lang="zh-CN" altLang="en-US" sz="19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defTabSz="881380" eaLnBrk="1" hangingPunct="1">
              <a:lnSpc>
                <a:spcPct val="150000"/>
              </a:lnSpc>
              <a:spcBef>
                <a:spcPct val="5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</a:pPr>
            <a:r>
              <a:rPr lang="zh-CN" altLang="en-US" sz="1900" b="1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不符合</a:t>
            </a:r>
            <a:r>
              <a:rPr lang="zh-CN" altLang="en-US" sz="1900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固定资产确认条件的</a:t>
            </a:r>
            <a:r>
              <a:rPr lang="en-US" altLang="zh-CN" sz="1900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altLang="en-US" sz="19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应当计入当期损益</a:t>
            </a:r>
            <a:endParaRPr lang="zh-CN" altLang="en-US" sz="19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" name="稻壳儿原创设计师【幻雨工作室】_7"/>
          <p:cNvSpPr txBox="1"/>
          <p:nvPr>
            <p:custDataLst>
              <p:tags r:id="rId1"/>
            </p:custDataLst>
          </p:nvPr>
        </p:nvSpPr>
        <p:spPr>
          <a:xfrm>
            <a:off x="831215" y="188595"/>
            <a:ext cx="7231380" cy="5143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 defTabSz="685800">
              <a:lnSpc>
                <a:spcPct val="100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  <a:sym typeface="+mn-ea"/>
              </a:rPr>
              <a:t>固定资产后续支出</a:t>
            </a:r>
            <a:endParaRPr lang="zh-CN" altLang="en-US" sz="28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  <a:sym typeface="+mn-ea"/>
            </a:endParaRPr>
          </a:p>
          <a:p>
            <a:pPr algn="l" defTabSz="685800">
              <a:lnSpc>
                <a:spcPct val="100000"/>
              </a:lnSpc>
            </a:pP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  <a:p>
            <a:pPr algn="l" defTabSz="685800">
              <a:lnSpc>
                <a:spcPct val="100000"/>
              </a:lnSpc>
            </a:pP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3919855" y="3531870"/>
            <a:ext cx="6428740" cy="2041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9" grpId="0" bldLvl="0" animBg="1"/>
      <p:bldP spid="169990" grpId="0" bldLvl="0" animBg="1"/>
      <p:bldP spid="16999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平行四边形 19"/>
          <p:cNvSpPr/>
          <p:nvPr/>
        </p:nvSpPr>
        <p:spPr>
          <a:xfrm>
            <a:off x="1156335" y="1257243"/>
            <a:ext cx="7804150" cy="1984807"/>
          </a:xfrm>
          <a:prstGeom prst="parallelogram">
            <a:avLst>
              <a:gd name="adj" fmla="val 0"/>
            </a:avLst>
          </a:prstGeom>
          <a:ln w="190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000">
              <a:solidFill>
                <a:srgbClr val="FFFFFF"/>
              </a:solidFill>
              <a:latin typeface="黑体" panose="02010609060101010101" pitchFamily="49" charset="-122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1623060" y="2464175"/>
            <a:ext cx="1785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000" b="1">
                <a:latin typeface="宋体" panose="02010600030101010101" pitchFamily="2" charset="-122"/>
              </a:rPr>
              <a:t>累计折旧⊕</a:t>
            </a:r>
            <a:endParaRPr kumimoji="1" lang="zh-CN" altLang="en-US" sz="2000" b="1">
              <a:latin typeface="宋体" panose="02010600030101010101" pitchFamily="2" charset="-122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7482524" y="2159375"/>
            <a:ext cx="1550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000" b="1" dirty="0">
                <a:latin typeface="宋体" panose="02010600030101010101" pitchFamily="2" charset="-122"/>
              </a:rPr>
              <a:t>▲固定资产</a:t>
            </a:r>
            <a:endParaRPr kumimoji="1" lang="zh-CN" altLang="en-US" sz="2000" b="1" dirty="0">
              <a:latin typeface="宋体" panose="02010600030101010101" pitchFamily="2" charset="-122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665924" y="2114925"/>
            <a:ext cx="1506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000" b="1" dirty="0">
                <a:latin typeface="宋体" panose="02010600030101010101" pitchFamily="2" charset="-122"/>
              </a:rPr>
              <a:t>固定资产▲</a:t>
            </a:r>
            <a:endParaRPr kumimoji="1" lang="zh-CN" altLang="en-US" sz="2000" b="1" dirty="0">
              <a:latin typeface="宋体" panose="02010600030101010101" pitchFamily="2" charset="-122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4837748" y="2140325"/>
            <a:ext cx="1757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000" b="1">
                <a:latin typeface="宋体" panose="02010600030101010101" pitchFamily="2" charset="-122"/>
              </a:rPr>
              <a:t>▲在建工程</a:t>
            </a:r>
            <a:endParaRPr kumimoji="1" lang="zh-CN" altLang="en-US" sz="2000" b="1">
              <a:latin typeface="宋体" panose="02010600030101010101" pitchFamily="2" charset="-122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3027998" y="2348288"/>
            <a:ext cx="1873250" cy="0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3356610" y="1612622"/>
            <a:ext cx="1944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000" b="1" dirty="0">
                <a:latin typeface="宋体" panose="02010600030101010101" pitchFamily="2" charset="-122"/>
              </a:rPr>
              <a:t>银行存款等▲</a:t>
            </a:r>
            <a:endParaRPr kumimoji="1" lang="zh-CN" altLang="en-US" sz="2000" b="1" dirty="0">
              <a:latin typeface="宋体" panose="0201060003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2956561" y="2349876"/>
            <a:ext cx="936625" cy="315913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4918710" y="1888706"/>
            <a:ext cx="160339" cy="426244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6225224" y="2354638"/>
            <a:ext cx="1366837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234123" y="2840413"/>
            <a:ext cx="2519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000" b="1">
                <a:latin typeface="宋体" panose="02010600030101010101" pitchFamily="2" charset="-122"/>
              </a:rPr>
              <a:t>固定资产减值准备⊕</a:t>
            </a:r>
            <a:endParaRPr kumimoji="1" lang="zh-CN" altLang="en-US" sz="2000" b="1">
              <a:latin typeface="宋体" panose="02010600030101010101" pitchFamily="2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3609023" y="2349876"/>
            <a:ext cx="298450" cy="588963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流程图: 联系 34"/>
          <p:cNvSpPr/>
          <p:nvPr/>
        </p:nvSpPr>
        <p:spPr>
          <a:xfrm>
            <a:off x="6647498" y="2230813"/>
            <a:ext cx="273050" cy="203200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流程图: 联系 36"/>
          <p:cNvSpPr/>
          <p:nvPr/>
        </p:nvSpPr>
        <p:spPr>
          <a:xfrm>
            <a:off x="4210685" y="2233989"/>
            <a:ext cx="261938" cy="200025"/>
          </a:xfrm>
          <a:prstGeom prst="flowChartConnector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65781" y="120899"/>
            <a:ext cx="6526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/>
            </a:lvl1pPr>
          </a:lstStyle>
          <a:p>
            <a:pPr algn="l"/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</a:rPr>
              <a:t>固定资产资本化的后续支出</a:t>
            </a:r>
            <a:endParaRPr lang="zh-CN" altLang="en-US" dirty="0"/>
          </a:p>
        </p:txBody>
      </p:sp>
      <p:sp>
        <p:nvSpPr>
          <p:cNvPr id="4" name="内容占位符 2"/>
          <p:cNvSpPr>
            <a:spLocks noGrp="1"/>
          </p:cNvSpPr>
          <p:nvPr>
            <p:ph type="body" idx="1"/>
          </p:nvPr>
        </p:nvSpPr>
        <p:spPr>
          <a:xfrm>
            <a:off x="1045210" y="808990"/>
            <a:ext cx="10515600" cy="476885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）更新改造支出</a:t>
            </a:r>
            <a:endParaRPr lang="en-US" altLang="zh-CN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zh-CN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zh-CN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zh-CN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zh-CN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zh-CN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zh-CN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156336" y="3793865"/>
            <a:ext cx="3960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附注：</a:t>
            </a:r>
            <a:r>
              <a:rPr kumimoji="1" lang="en-US" altLang="zh-CN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kumimoji="1" lang="zh-CN" altLang="en-US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：将固定资产转为在建工程</a:t>
            </a:r>
            <a:endParaRPr kumimoji="1" lang="zh-CN" altLang="en-US" sz="18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1846898" y="4081203"/>
            <a:ext cx="5040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：追加的支出、取得的残值收入（流量为负）</a:t>
            </a:r>
            <a:endParaRPr lang="zh-CN" altLang="en-US" sz="18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832610" y="4441565"/>
            <a:ext cx="3887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：更新改造完成，转为固定资产</a:t>
            </a:r>
            <a:endParaRPr lang="zh-CN" altLang="en-US" sz="18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6" grpId="0" autoUpdateAnimBg="0"/>
      <p:bldP spid="8" grpId="0" autoUpdateAnimBg="0"/>
      <p:bldP spid="9" grpId="0" autoUpdateAnimBg="0"/>
      <p:bldP spid="12" grpId="0" autoUpdateAnimBg="0"/>
      <p:bldP spid="15" grpId="0" autoUpdateAnimBg="0"/>
      <p:bldP spid="21" grpId="0" autoUpdateAnimBg="0"/>
      <p:bldP spid="35" grpId="0" bldLvl="0" animBg="1"/>
      <p:bldP spid="37" grpId="0" bldLvl="0" animBg="1"/>
      <p:bldP spid="4" grpId="0" build="p"/>
      <p:bldP spid="5" grpId="0" autoUpdateAnimBg="0"/>
      <p:bldP spid="7" grpId="0" autoUpdateAnimBg="0"/>
      <p:bldP spid="1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平行四边形 47"/>
          <p:cNvSpPr/>
          <p:nvPr/>
        </p:nvSpPr>
        <p:spPr>
          <a:xfrm>
            <a:off x="1776414" y="2470945"/>
            <a:ext cx="7777163" cy="649287"/>
          </a:xfrm>
          <a:prstGeom prst="parallelogram">
            <a:avLst>
              <a:gd name="adj" fmla="val 0"/>
            </a:avLst>
          </a:prstGeom>
          <a:ln w="190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黑体" panose="02010609060101010101" pitchFamily="49" charset="-122"/>
            </a:endParaRPr>
          </a:p>
        </p:txBody>
      </p:sp>
      <p:sp>
        <p:nvSpPr>
          <p:cNvPr id="66563" name="内容占位符 2"/>
          <p:cNvSpPr>
            <a:spLocks noGrp="1"/>
          </p:cNvSpPr>
          <p:nvPr>
            <p:ph type="body" idx="1"/>
          </p:nvPr>
        </p:nvSpPr>
        <p:spPr>
          <a:xfrm>
            <a:off x="1128395" y="981710"/>
            <a:ext cx="10515600" cy="734695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）经营租入固定资产改良支出</a:t>
            </a:r>
            <a:endParaRPr lang="zh-CN" altLang="en-US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 2" panose="05020102010507070707" pitchFamily="18" charset="2"/>
              <a:buNone/>
            </a:pPr>
            <a:endParaRPr lang="zh-CN" altLang="en-US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Line 8"/>
          <p:cNvSpPr>
            <a:spLocks noChangeShapeType="1"/>
          </p:cNvSpPr>
          <p:nvPr/>
        </p:nvSpPr>
        <p:spPr bwMode="auto">
          <a:xfrm flipV="1">
            <a:off x="3303589" y="2780506"/>
            <a:ext cx="1152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>
            <a:off x="6256338" y="2780506"/>
            <a:ext cx="17272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2" name="Text Box 21"/>
          <p:cNvSpPr txBox="1">
            <a:spLocks noChangeArrowheads="1"/>
          </p:cNvSpPr>
          <p:nvPr/>
        </p:nvSpPr>
        <p:spPr bwMode="auto">
          <a:xfrm>
            <a:off x="1804988" y="2599531"/>
            <a:ext cx="171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 b="1">
                <a:latin typeface="宋体" panose="02010600030101010101" pitchFamily="2" charset="-122"/>
              </a:rPr>
              <a:t>银行存款等</a:t>
            </a:r>
            <a:r>
              <a:rPr lang="en-US" altLang="zh-CN" sz="1800" b="1">
                <a:latin typeface="宋体" panose="02010600030101010101" pitchFamily="2" charset="-122"/>
              </a:rPr>
              <a:t>▲</a:t>
            </a:r>
            <a:endParaRPr lang="zh-CN" altLang="en-US" sz="1800" b="1">
              <a:latin typeface="宋体" panose="02010600030101010101" pitchFamily="2" charset="-122"/>
            </a:endParaRPr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7912101" y="2599531"/>
            <a:ext cx="1928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b="1">
                <a:latin typeface="宋体" panose="02010600030101010101" pitchFamily="2" charset="-122"/>
              </a:rPr>
              <a:t>▲</a:t>
            </a:r>
            <a:r>
              <a:rPr lang="zh-CN" altLang="en-US" sz="2000" b="1">
                <a:latin typeface="宋体" panose="02010600030101010101" pitchFamily="2" charset="-122"/>
              </a:rPr>
              <a:t>制造费用</a:t>
            </a:r>
            <a:endParaRPr lang="zh-CN" altLang="en-US" sz="2000" b="1">
              <a:latin typeface="宋体" panose="02010600030101010101" pitchFamily="2" charset="-122"/>
            </a:endParaRPr>
          </a:p>
        </p:txBody>
      </p:sp>
      <p:sp>
        <p:nvSpPr>
          <p:cNvPr id="47" name="Text Box 37"/>
          <p:cNvSpPr txBox="1">
            <a:spLocks noChangeArrowheads="1"/>
          </p:cNvSpPr>
          <p:nvPr/>
        </p:nvSpPr>
        <p:spPr bwMode="auto">
          <a:xfrm>
            <a:off x="4383088" y="2563019"/>
            <a:ext cx="2160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b="1">
                <a:latin typeface="宋体" panose="02010600030101010101" pitchFamily="2" charset="-122"/>
              </a:rPr>
              <a:t>▲</a:t>
            </a:r>
            <a:r>
              <a:rPr lang="zh-CN" altLang="en-US" sz="2000" b="1">
                <a:latin typeface="宋体" panose="02010600030101010101" pitchFamily="2" charset="-122"/>
              </a:rPr>
              <a:t>长期待摊费用</a:t>
            </a:r>
            <a:endParaRPr lang="zh-CN" altLang="en-US" sz="2000" b="1">
              <a:latin typeface="宋体" panose="02010600030101010101" pitchFamily="2" charset="-122"/>
            </a:endParaRPr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7896227" y="3285331"/>
            <a:ext cx="1944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b="1">
                <a:latin typeface="宋体" panose="02010600030101010101" pitchFamily="2" charset="-122"/>
              </a:rPr>
              <a:t>▲</a:t>
            </a:r>
            <a:r>
              <a:rPr lang="zh-CN" altLang="en-US" sz="2000" b="1">
                <a:latin typeface="宋体" panose="02010600030101010101" pitchFamily="2" charset="-122"/>
              </a:rPr>
              <a:t>管理费用等</a:t>
            </a:r>
            <a:endParaRPr lang="zh-CN" altLang="en-US" sz="2000" b="1">
              <a:latin typeface="宋体" panose="02010600030101010101" pitchFamily="2" charset="-122"/>
            </a:endParaRPr>
          </a:p>
        </p:txBody>
      </p:sp>
      <p:cxnSp>
        <p:nvCxnSpPr>
          <p:cNvPr id="51" name="直接箭头连接符 50"/>
          <p:cNvCxnSpPr/>
          <p:nvPr/>
        </p:nvCxnSpPr>
        <p:spPr>
          <a:xfrm>
            <a:off x="7177089" y="2793207"/>
            <a:ext cx="792163" cy="676275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 Box 18"/>
          <p:cNvSpPr txBox="1">
            <a:spLocks noChangeArrowheads="1"/>
          </p:cNvSpPr>
          <p:nvPr/>
        </p:nvSpPr>
        <p:spPr bwMode="auto">
          <a:xfrm>
            <a:off x="1804988" y="4037171"/>
            <a:ext cx="2952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附注：</a:t>
            </a:r>
            <a:r>
              <a:rPr kumimoji="1" lang="en-US" altLang="zh-CN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kumimoji="1" lang="zh-CN" altLang="en-US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：改良支出的发生</a:t>
            </a:r>
            <a:endParaRPr kumimoji="1" lang="zh-CN" altLang="en-US" sz="18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2482852" y="4464210"/>
            <a:ext cx="2232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kumimoji="1" lang="zh-CN" altLang="en-US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：改良支出的摊销</a:t>
            </a:r>
            <a:endParaRPr kumimoji="1" lang="zh-CN" altLang="en-US" sz="18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9" name="流程图: 联系 58"/>
          <p:cNvSpPr/>
          <p:nvPr/>
        </p:nvSpPr>
        <p:spPr>
          <a:xfrm>
            <a:off x="6681788" y="2647156"/>
            <a:ext cx="215900" cy="230188"/>
          </a:xfrm>
          <a:prstGeom prst="flowChartConnector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流程图: 联系 59"/>
          <p:cNvSpPr/>
          <p:nvPr/>
        </p:nvSpPr>
        <p:spPr>
          <a:xfrm>
            <a:off x="3633789" y="2648745"/>
            <a:ext cx="303213" cy="244475"/>
          </a:xfrm>
          <a:prstGeom prst="flowChartConnector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28646" y="131059"/>
            <a:ext cx="6526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/>
            </a:lvl1pPr>
          </a:lstStyle>
          <a:p>
            <a:pPr algn="l"/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</a:rPr>
              <a:t>固定资产资本化的后续支出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6563" grpId="0" build="p"/>
      <p:bldP spid="42" grpId="0" autoUpdateAnimBg="0"/>
      <p:bldP spid="43" grpId="0" autoUpdateAnimBg="0"/>
      <p:bldP spid="47" grpId="0" autoUpdateAnimBg="0"/>
      <p:bldP spid="49" grpId="0" autoUpdateAnimBg="0"/>
      <p:bldP spid="53" grpId="0" autoUpdateAnimBg="0"/>
      <p:bldP spid="34" grpId="0" autoUpdateAnimBg="0"/>
      <p:bldP spid="59" grpId="0" animBg="1"/>
      <p:bldP spid="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12985" y="208806"/>
            <a:ext cx="8957866" cy="470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分享一种观点：苟且红利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1312985" y="5908884"/>
            <a:ext cx="9566030" cy="78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虽然看起来所有人都在做事，但是其中有大量的苟且者。你只要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稍微比他们往前一点点，认真一点点，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就能享受到的那个红利，就是苟且红利。</a:t>
            </a:r>
            <a:endParaRPr lang="zh-CN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985" y="814070"/>
            <a:ext cx="8570595" cy="482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平行四边形 17"/>
          <p:cNvSpPr/>
          <p:nvPr/>
        </p:nvSpPr>
        <p:spPr>
          <a:xfrm>
            <a:off x="1379855" y="1306294"/>
            <a:ext cx="7488238" cy="1500724"/>
          </a:xfrm>
          <a:prstGeom prst="parallelogram">
            <a:avLst>
              <a:gd name="adj" fmla="val 0"/>
            </a:avLst>
          </a:prstGeom>
          <a:ln w="190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000">
              <a:solidFill>
                <a:srgbClr val="FFFFFF"/>
              </a:solidFill>
              <a:latin typeface="黑体" panose="02010609060101010101" pitchFamily="49" charset="-122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1414780" y="2316480"/>
            <a:ext cx="1785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累计折旧⊕</a:t>
            </a:r>
            <a:endParaRPr kumimoji="1" lang="zh-CN" altLang="en-US" sz="2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457644" y="1967230"/>
            <a:ext cx="1506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固定资产▲</a:t>
            </a:r>
            <a:endParaRPr kumimoji="1" lang="zh-CN" altLang="en-US" sz="2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4629468" y="1992630"/>
            <a:ext cx="1757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▲在建工程</a:t>
            </a:r>
            <a:endParaRPr kumimoji="1" lang="zh-CN" altLang="en-US" sz="2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2819718" y="2186305"/>
            <a:ext cx="1873250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2748281" y="2187893"/>
            <a:ext cx="1008063" cy="309562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2748280" y="1870394"/>
            <a:ext cx="9350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1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156.8</a:t>
            </a:r>
            <a:r>
              <a:rPr kumimoji="1" lang="zh-CN" altLang="en-US" sz="1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万</a:t>
            </a:r>
            <a:endParaRPr kumimoji="1" lang="zh-CN" altLang="en-US" sz="1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2807018" y="2360930"/>
            <a:ext cx="876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1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-100</a:t>
            </a:r>
            <a:r>
              <a:rPr kumimoji="1" lang="zh-CN" altLang="en-US" sz="1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万</a:t>
            </a:r>
            <a:endParaRPr kumimoji="1" lang="zh-CN" altLang="en-US" sz="1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流程图: 联系 29"/>
          <p:cNvSpPr/>
          <p:nvPr/>
        </p:nvSpPr>
        <p:spPr>
          <a:xfrm>
            <a:off x="4116705" y="2086294"/>
            <a:ext cx="215900" cy="200025"/>
          </a:xfrm>
          <a:prstGeom prst="flowChartConnector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80106" y="77719"/>
            <a:ext cx="6526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/>
            </a:lvl1pPr>
          </a:lstStyle>
          <a:p>
            <a:pPr algn="l"/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</a:rPr>
              <a:t>固定资产资本化的后续支出</a:t>
            </a:r>
            <a:endParaRPr lang="zh-CN" altLang="en-US" dirty="0"/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2543493" y="1452882"/>
            <a:ext cx="170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银行存款等▲</a:t>
            </a:r>
            <a:endParaRPr kumimoji="1"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4165919" y="1741807"/>
            <a:ext cx="649287" cy="396874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4296887" y="1639667"/>
            <a:ext cx="10366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26.89</a:t>
            </a:r>
            <a:r>
              <a:rPr kumimoji="1" lang="zh-CN" altLang="en-US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万</a:t>
            </a:r>
            <a:endParaRPr kumimoji="1" lang="zh-CN" altLang="en-US" sz="1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7179484" y="2026860"/>
            <a:ext cx="1539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▲固定资产</a:t>
            </a:r>
            <a:endParaRPr kumimoji="1"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6032818" y="2241868"/>
            <a:ext cx="1136651" cy="3177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6218556" y="1906908"/>
            <a:ext cx="9509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83.69</a:t>
            </a:r>
            <a:r>
              <a:rPr kumimoji="1" lang="zh-CN" altLang="en-US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万</a:t>
            </a:r>
            <a:endParaRPr kumimoji="1" lang="zh-CN" altLang="en-US" sz="1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type="body" idx="1"/>
          </p:nvPr>
        </p:nvSpPr>
        <p:spPr>
          <a:xfrm>
            <a:off x="838200" y="2874010"/>
            <a:ext cx="10999470" cy="149987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例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9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：（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r>
              <a:rPr kumimoji="1"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20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×</a:t>
            </a:r>
            <a:r>
              <a:rPr kumimoji="1"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r>
              <a:rPr kumimoji="1"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</a:t>
            </a:r>
            <a:r>
              <a:rPr kumimoji="1"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kumimoji="1"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月</a:t>
            </a:r>
            <a:r>
              <a:rPr kumimoji="1"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kumimoji="1"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日，甲公司将原有的一条生产线改扩建。设备原价</a:t>
            </a:r>
            <a:r>
              <a:rPr kumimoji="1"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156.8</a:t>
            </a:r>
            <a:r>
              <a:rPr kumimoji="1"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万，已提折旧为</a:t>
            </a:r>
            <a:r>
              <a:rPr kumimoji="1"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100</a:t>
            </a:r>
            <a:r>
              <a:rPr kumimoji="1"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万。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Wingdings" panose="05000000000000000000" pitchFamily="2" charset="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Wingdings" panose="05000000000000000000" pitchFamily="2" charset="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Wingdings" panose="05000000000000000000" pitchFamily="2" charset="2"/>
              </a:rPr>
              <a:t>）</a:t>
            </a:r>
            <a:r>
              <a:rPr kumimoji="1"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发生支出</a:t>
            </a:r>
            <a:r>
              <a:rPr kumimoji="1"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26.89</a:t>
            </a:r>
            <a:r>
              <a:rPr kumimoji="1"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万，均以银行存款支付。（</a:t>
            </a:r>
            <a:r>
              <a:rPr kumimoji="1"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kumimoji="1"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r>
              <a:rPr kumimoji="1"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kumimoji="1"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月</a:t>
            </a:r>
            <a:r>
              <a:rPr kumimoji="1"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31</a:t>
            </a:r>
            <a:r>
              <a:rPr kumimoji="1"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日工程完工。建成后大大提高了生产能力，预计将使其使用寿命延长</a:t>
            </a:r>
            <a:r>
              <a:rPr kumimoji="1"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r>
              <a:rPr kumimoji="1"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年。   </a:t>
            </a:r>
            <a:r>
              <a:rPr kumimoji="1"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kumimoji="1" lang="en-US" altLang="zh-CN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kumimoji="1" lang="zh-CN" altLang="en-US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 2" panose="05020102010507070707" pitchFamily="18" charset="2"/>
              <a:buNone/>
            </a:pPr>
            <a:endParaRPr lang="zh-CN" altLang="en-US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922485" y="4370705"/>
            <a:ext cx="4319587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kumimoji="1" lang="zh-CN" altLang="en-US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借：在建工程      </a:t>
            </a:r>
            <a:r>
              <a:rPr kumimoji="1" lang="en-US" altLang="zh-CN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568 000</a:t>
            </a:r>
            <a:endParaRPr kumimoji="1" lang="zh-CN" altLang="en-US" sz="2000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kumimoji="1" lang="zh-CN" altLang="en-US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累计折旧    </a:t>
            </a:r>
            <a:r>
              <a:rPr kumimoji="1" lang="en-US" altLang="zh-CN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1 000</a:t>
            </a:r>
            <a:r>
              <a:rPr kumimoji="1" lang="zh-CN" altLang="en-US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kumimoji="1" lang="en-US" altLang="zh-CN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000</a:t>
            </a:r>
            <a:endParaRPr kumimoji="1" lang="zh-CN" altLang="en-US" sz="2000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kumimoji="1" lang="zh-CN" altLang="en-US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贷：固定资产      </a:t>
            </a:r>
            <a:r>
              <a:rPr kumimoji="1" lang="en-US" altLang="zh-CN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1 568 000</a:t>
            </a:r>
            <a:endParaRPr kumimoji="1" lang="zh-CN" altLang="en-US" sz="2000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5715001" y="4302661"/>
            <a:ext cx="4211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kumimoji="1" lang="zh-CN" altLang="en-US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借：在建工程     </a:t>
            </a:r>
            <a:r>
              <a:rPr kumimoji="1" lang="en-US" altLang="zh-CN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268 900</a:t>
            </a:r>
            <a:endParaRPr kumimoji="1" lang="zh-CN" altLang="en-US" sz="2000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kumimoji="1" lang="zh-CN" altLang="en-US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贷：银行存款      </a:t>
            </a:r>
            <a:r>
              <a:rPr kumimoji="1" lang="en-US" altLang="zh-CN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268 900</a:t>
            </a:r>
            <a:endParaRPr kumimoji="1" lang="zh-CN" altLang="en-US" sz="2000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5715001" y="5167849"/>
            <a:ext cx="4103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kumimoji="1" lang="zh-CN" altLang="en-US" sz="20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借：固定资产     </a:t>
            </a:r>
            <a:r>
              <a:rPr kumimoji="1" lang="en-US" altLang="zh-CN" sz="20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836 900</a:t>
            </a:r>
            <a:endParaRPr kumimoji="1" lang="zh-CN" altLang="en-US" sz="2000" b="1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kumimoji="1" lang="zh-CN" altLang="en-US" sz="20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贷：在建工程      </a:t>
            </a:r>
            <a:r>
              <a:rPr kumimoji="1" lang="en-US" altLang="zh-CN" sz="20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836 900</a:t>
            </a:r>
            <a:endParaRPr kumimoji="1" lang="zh-CN" altLang="en-US" sz="2000" b="1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6" grpId="0"/>
      <p:bldP spid="9" grpId="0"/>
      <p:bldP spid="11" grpId="0"/>
      <p:bldP spid="21" grpId="0"/>
      <p:bldP spid="22" grpId="0"/>
      <p:bldP spid="30" grpId="0" bldLvl="0" animBg="1"/>
      <p:bldP spid="15" grpId="0"/>
      <p:bldP spid="17" grpId="0" autoUpdateAnimBg="0"/>
      <p:bldP spid="19" grpId="0"/>
      <p:bldP spid="23" grpId="0" autoUpdateAnimBg="0"/>
      <p:bldP spid="4" grpId="0" build="p"/>
      <p:bldP spid="5" grpId="0" autoUpdateAnimBg="0"/>
      <p:bldP spid="7" grpId="0" autoUpdateAnimBg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平行四边形 12"/>
          <p:cNvSpPr/>
          <p:nvPr/>
        </p:nvSpPr>
        <p:spPr>
          <a:xfrm>
            <a:off x="2562226" y="2051051"/>
            <a:ext cx="7134225" cy="493713"/>
          </a:xfrm>
          <a:prstGeom prst="parallelogram">
            <a:avLst>
              <a:gd name="adj" fmla="val 0"/>
            </a:avLst>
          </a:prstGeom>
          <a:ln w="190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65539" name="内容占位符 2"/>
          <p:cNvSpPr>
            <a:spLocks noGrp="1"/>
          </p:cNvSpPr>
          <p:nvPr>
            <p:ph type="body" idx="1"/>
          </p:nvPr>
        </p:nvSpPr>
        <p:spPr>
          <a:xfrm>
            <a:off x="871855" y="3190875"/>
            <a:ext cx="10515600" cy="968375"/>
          </a:xfrm>
        </p:spPr>
        <p:txBody>
          <a:bodyPr>
            <a:normAutofit fontScale="90000"/>
          </a:bodyPr>
          <a:lstStyle/>
          <a:p>
            <a:pPr algn="just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例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11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：甲公司管理部门对其车辆进行经常性修理，用银行存款支付修理费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2000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元。</a:t>
            </a:r>
            <a:endParaRPr lang="zh-CN" altLang="en-US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just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</a:t>
            </a:r>
            <a:endParaRPr lang="en-US" altLang="zh-CN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buFont typeface="Wingdings 2" panose="05020102010507070707" pitchFamily="18" charset="2"/>
              <a:buNone/>
            </a:pPr>
            <a:endParaRPr lang="zh-CN" altLang="en-US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240213" y="2297113"/>
            <a:ext cx="1568450" cy="5461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741613" y="2117725"/>
            <a:ext cx="171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 b="1"/>
              <a:t>银行存款等</a:t>
            </a:r>
            <a:r>
              <a:rPr lang="en-US" altLang="zh-CN" sz="1800" b="1">
                <a:latin typeface="宋体" panose="02010600030101010101" pitchFamily="2" charset="-122"/>
              </a:rPr>
              <a:t>▲</a:t>
            </a:r>
            <a:endParaRPr lang="zh-CN" altLang="en-US" sz="1800" b="1"/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5808664" y="2698750"/>
            <a:ext cx="2808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 b="1">
                <a:latin typeface="宋体" panose="02010600030101010101" pitchFamily="2" charset="-122"/>
              </a:rPr>
              <a:t>▲</a:t>
            </a:r>
            <a:r>
              <a:rPr lang="zh-CN" altLang="en-US" sz="1800" b="1"/>
              <a:t>管理费用、销售费用等</a:t>
            </a:r>
            <a:endParaRPr lang="zh-CN" altLang="en-US" sz="1800" b="1"/>
          </a:p>
        </p:txBody>
      </p:sp>
      <p:sp>
        <p:nvSpPr>
          <p:cNvPr id="11" name="流程图: 联系 10"/>
          <p:cNvSpPr/>
          <p:nvPr/>
        </p:nvSpPr>
        <p:spPr>
          <a:xfrm>
            <a:off x="4800600" y="2439988"/>
            <a:ext cx="287338" cy="188912"/>
          </a:xfrm>
          <a:prstGeom prst="flowChartConnector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4727575" y="2698750"/>
            <a:ext cx="86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1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0.2</a:t>
            </a:r>
            <a:r>
              <a:rPr kumimoji="1" lang="zh-CN" altLang="en-US" sz="1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万</a:t>
            </a:r>
            <a:endParaRPr kumimoji="1" lang="zh-CN" altLang="en-US" sz="1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1847533" y="4419282"/>
            <a:ext cx="32400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zh-CN" altLang="en-US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借：管理费用  </a:t>
            </a:r>
            <a:r>
              <a:rPr lang="en-US" altLang="zh-CN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2 000</a:t>
            </a:r>
            <a:endParaRPr lang="en-US" altLang="zh-CN" sz="2000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altLang="zh-CN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en-US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贷：银行存款   </a:t>
            </a:r>
            <a:r>
              <a:rPr lang="en-US" altLang="zh-CN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2 000</a:t>
            </a:r>
            <a:endParaRPr lang="en-US" altLang="zh-CN" sz="2000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98178" y="-124"/>
            <a:ext cx="6526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/>
            </a:lvl1pPr>
          </a:lstStyle>
          <a:p>
            <a:pPr algn="l"/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</a:rPr>
              <a:t>固定资产费用化的后续支出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020693" y="1073656"/>
            <a:ext cx="6032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</a:rPr>
              <a:t>该支出在发生时直接计入当期的损益之中。</a:t>
            </a:r>
            <a:endParaRPr lang="en-US" altLang="zh-CN" sz="2400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utoUpdateAnimBg="0"/>
      <p:bldP spid="14" grpId="0" autoUpdateAnimBg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87425" y="1129665"/>
            <a:ext cx="10515600" cy="297243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处理步骤</a:t>
            </a:r>
            <a:endParaRPr lang="zh-CN" altLang="en-US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）将固定资产转入清理（包括减值准备）；</a:t>
            </a:r>
            <a:endParaRPr lang="zh-CN" altLang="en-US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）发生清理费；</a:t>
            </a:r>
            <a:endParaRPr lang="zh-CN" altLang="en-US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）残值收入及相关增值税；</a:t>
            </a:r>
            <a:endParaRPr lang="zh-CN" altLang="en-US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）保险赔偿的处理；</a:t>
            </a:r>
            <a:endParaRPr lang="zh-CN" altLang="en-US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）清理净损失或净收益的处理。</a:t>
            </a:r>
            <a:endParaRPr lang="zh-CN" altLang="en-US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Tx/>
              <a:buBlip>
                <a:blip r:embed="rId1"/>
              </a:buBlip>
            </a:pPr>
            <a:endParaRPr lang="zh-CN" altLang="en-US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 2" panose="05020102010507070707" pitchFamily="18" charset="2"/>
              <a:buNone/>
            </a:pPr>
            <a:endParaRPr lang="zh-CN" altLang="en-US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59443" y="85601"/>
            <a:ext cx="6526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/>
            </a:lvl1pPr>
          </a:lstStyle>
          <a:p>
            <a:pPr algn="l"/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</a:rPr>
              <a:t>固定资产处置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平行四边形 27"/>
          <p:cNvSpPr/>
          <p:nvPr/>
        </p:nvSpPr>
        <p:spPr>
          <a:xfrm>
            <a:off x="1774826" y="1955616"/>
            <a:ext cx="8443913" cy="1730559"/>
          </a:xfrm>
          <a:prstGeom prst="parallelogram">
            <a:avLst>
              <a:gd name="adj" fmla="val 0"/>
            </a:avLst>
          </a:prstGeom>
          <a:ln w="190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黑体" panose="02010609060101010101" pitchFamily="49" charset="-122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819525" y="3109913"/>
            <a:ext cx="1511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5207001" y="2317750"/>
            <a:ext cx="260753" cy="688484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7169151" y="2528889"/>
            <a:ext cx="1139825" cy="581025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" name="Line 22"/>
          <p:cNvSpPr>
            <a:spLocks noChangeShapeType="1"/>
          </p:cNvSpPr>
          <p:nvPr/>
        </p:nvSpPr>
        <p:spPr bwMode="auto">
          <a:xfrm>
            <a:off x="7169151" y="3109913"/>
            <a:ext cx="1166813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2508251" y="2474913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累计折旧</a:t>
            </a:r>
            <a:r>
              <a:rPr lang="en-US" altLang="zh-CN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⊕</a:t>
            </a:r>
            <a:endParaRPr lang="zh-CN" altLang="en-US" sz="2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Text Box 38"/>
          <p:cNvSpPr txBox="1">
            <a:spLocks noChangeArrowheads="1"/>
          </p:cNvSpPr>
          <p:nvPr/>
        </p:nvSpPr>
        <p:spPr bwMode="auto">
          <a:xfrm>
            <a:off x="2468563" y="2878138"/>
            <a:ext cx="1611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固定资产</a:t>
            </a:r>
            <a:r>
              <a:rPr lang="en-US" altLang="zh-CN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▲</a:t>
            </a:r>
            <a:endParaRPr lang="zh-CN" altLang="en-US" sz="2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1847850" y="3270250"/>
            <a:ext cx="2547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固定资产减值准备</a:t>
            </a:r>
            <a:r>
              <a:rPr lang="en-US" altLang="zh-CN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⊕</a:t>
            </a:r>
            <a:endParaRPr lang="zh-CN" altLang="en-US" sz="2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805239" y="2749551"/>
            <a:ext cx="701675" cy="358775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3681414" y="2057400"/>
            <a:ext cx="1833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银行存款等</a:t>
            </a:r>
            <a:r>
              <a:rPr lang="en-US" altLang="zh-CN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▲</a:t>
            </a:r>
            <a:endParaRPr lang="zh-CN" altLang="en-US" sz="2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Text Box 38"/>
          <p:cNvSpPr txBox="1">
            <a:spLocks noChangeArrowheads="1"/>
          </p:cNvSpPr>
          <p:nvPr/>
        </p:nvSpPr>
        <p:spPr bwMode="auto">
          <a:xfrm>
            <a:off x="8250238" y="2241550"/>
            <a:ext cx="1858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▲</a:t>
            </a:r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银行存款等</a:t>
            </a:r>
            <a:endParaRPr lang="zh-CN" altLang="en-US" sz="2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8250239" y="2922588"/>
            <a:ext cx="1773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▲</a:t>
            </a:r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其他应收款</a:t>
            </a:r>
            <a:endParaRPr lang="zh-CN" altLang="en-US" sz="2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Text Box 38"/>
          <p:cNvSpPr txBox="1">
            <a:spLocks noChangeArrowheads="1"/>
          </p:cNvSpPr>
          <p:nvPr/>
        </p:nvSpPr>
        <p:spPr bwMode="auto">
          <a:xfrm>
            <a:off x="8220076" y="3656013"/>
            <a:ext cx="2124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▲</a:t>
            </a:r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资产处置损益</a:t>
            </a:r>
            <a:endParaRPr lang="zh-CN" altLang="en-US" sz="2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7" name="直接箭头连接符 26"/>
          <p:cNvCxnSpPr>
            <a:stCxn id="9" idx="0"/>
          </p:cNvCxnSpPr>
          <p:nvPr/>
        </p:nvCxnSpPr>
        <p:spPr>
          <a:xfrm>
            <a:off x="7169151" y="3109914"/>
            <a:ext cx="1166813" cy="719137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5235575" y="2906713"/>
            <a:ext cx="2078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▲</a:t>
            </a:r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固定资产清理</a:t>
            </a:r>
            <a:endParaRPr lang="zh-CN" altLang="en-US" sz="2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4178300" y="3108326"/>
            <a:ext cx="357188" cy="288925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 Box 28"/>
          <p:cNvSpPr txBox="1">
            <a:spLocks noChangeArrowheads="1"/>
          </p:cNvSpPr>
          <p:nvPr/>
        </p:nvSpPr>
        <p:spPr bwMode="auto">
          <a:xfrm>
            <a:off x="2032954" y="4473577"/>
            <a:ext cx="341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附注：</a:t>
            </a:r>
            <a:r>
              <a:rPr lang="en-US" altLang="zh-CN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：将固定资产转入清理</a:t>
            </a:r>
            <a:endParaRPr lang="zh-CN" altLang="en-US" sz="18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6065203" y="4478338"/>
            <a:ext cx="1973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：发生清理费用</a:t>
            </a:r>
            <a:endParaRPr lang="zh-CN" altLang="en-US" sz="18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2720340" y="4799013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：发生清理收入及增值税</a:t>
            </a:r>
            <a:endParaRPr lang="zh-CN" altLang="en-US" sz="18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6038215" y="4835527"/>
            <a:ext cx="2216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：应收的各种赔款</a:t>
            </a:r>
            <a:endParaRPr lang="zh-CN" altLang="en-US" sz="18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Text Box 28"/>
          <p:cNvSpPr txBox="1">
            <a:spLocks noChangeArrowheads="1"/>
          </p:cNvSpPr>
          <p:nvPr/>
        </p:nvSpPr>
        <p:spPr bwMode="auto">
          <a:xfrm>
            <a:off x="2713990" y="5195888"/>
            <a:ext cx="594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</a:t>
            </a:r>
            <a:r>
              <a:rPr lang="zh-CN" altLang="en-US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：将结果转入资产处置损益（净收益时，其流量为负）</a:t>
            </a:r>
            <a:endParaRPr lang="zh-CN" altLang="en-US" sz="18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9" name="流程图: 联系 48"/>
          <p:cNvSpPr/>
          <p:nvPr/>
        </p:nvSpPr>
        <p:spPr>
          <a:xfrm>
            <a:off x="7883525" y="2555875"/>
            <a:ext cx="236538" cy="215900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流程图: 联系 50"/>
          <p:cNvSpPr/>
          <p:nvPr/>
        </p:nvSpPr>
        <p:spPr>
          <a:xfrm>
            <a:off x="4713288" y="2992438"/>
            <a:ext cx="258762" cy="215900"/>
          </a:xfrm>
          <a:prstGeom prst="flowChartConnector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流程图: 联系 52"/>
          <p:cNvSpPr/>
          <p:nvPr/>
        </p:nvSpPr>
        <p:spPr>
          <a:xfrm>
            <a:off x="7631113" y="2995614"/>
            <a:ext cx="317500" cy="242887"/>
          </a:xfrm>
          <a:prstGeom prst="flowChartConnector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流程图: 联系 53"/>
          <p:cNvSpPr/>
          <p:nvPr/>
        </p:nvSpPr>
        <p:spPr>
          <a:xfrm>
            <a:off x="7686675" y="3397250"/>
            <a:ext cx="287338" cy="215900"/>
          </a:xfrm>
          <a:prstGeom prst="flowChartConnector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zh-CN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5514976" y="1468619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应交税费</a:t>
            </a:r>
            <a:r>
              <a:rPr lang="en-US" altLang="zh-CN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⊕</a:t>
            </a:r>
            <a:endParaRPr lang="zh-CN" altLang="en-US" sz="2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6737351" y="1736726"/>
            <a:ext cx="995362" cy="10795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1537268" y="231016"/>
            <a:ext cx="6526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/>
            </a:lvl1pPr>
          </a:lstStyle>
          <a:p>
            <a:pPr algn="l"/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</a:rPr>
              <a:t>固定资产处置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0" grpId="0" autoUpdateAnimBg="0"/>
      <p:bldP spid="13" grpId="0" autoUpdateAnimBg="0"/>
      <p:bldP spid="19" grpId="0" autoUpdateAnimBg="0"/>
      <p:bldP spid="22" grpId="0" autoUpdateAnimBg="0"/>
      <p:bldP spid="23" grpId="0" autoUpdateAnimBg="0"/>
      <p:bldP spid="24" grpId="0" autoUpdateAnimBg="0"/>
      <p:bldP spid="25" grpId="0" autoUpdateAnimBg="0"/>
      <p:bldP spid="29" grpId="0" autoUpdateAnimBg="0"/>
      <p:bldP spid="36" grpId="0" autoUpdateAnimBg="0"/>
      <p:bldP spid="37" grpId="0" autoUpdateAnimBg="0"/>
      <p:bldP spid="38" grpId="0" autoUpdateAnimBg="0"/>
      <p:bldP spid="39" grpId="0" autoUpdateAnimBg="0"/>
      <p:bldP spid="40" grpId="0" autoUpdateAnimBg="0"/>
      <p:bldP spid="49" grpId="0" animBg="1"/>
      <p:bldP spid="51" grpId="0" animBg="1"/>
      <p:bldP spid="53" grpId="0" animBg="1"/>
      <p:bldP spid="54" grpId="0" animBg="1"/>
      <p:bldP spid="3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>
            <a:spLocks noChangeArrowheads="1"/>
          </p:cNvSpPr>
          <p:nvPr/>
        </p:nvSpPr>
        <p:spPr>
          <a:xfrm>
            <a:off x="1279336" y="95733"/>
            <a:ext cx="7959725" cy="549275"/>
          </a:xfrm>
        </p:spPr>
        <p:txBody>
          <a:bodyPr/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990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524000" indent="-304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2133600" indent="-304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743200" indent="-304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3352800" indent="-304800" algn="l" defTabSz="1219200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固定资产处置的账户关系</a:t>
            </a:r>
            <a:endParaRPr lang="zh-CN" altLang="en-US" sz="2400" dirty="0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81685" y="1626127"/>
            <a:ext cx="1975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固定资产清理</a:t>
            </a:r>
            <a:endParaRPr lang="zh-CN" altLang="en-US" sz="20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" name="直接连接符 3"/>
          <p:cNvCxnSpPr>
            <a:cxnSpLocks noChangeShapeType="1"/>
          </p:cNvCxnSpPr>
          <p:nvPr/>
        </p:nvCxnSpPr>
        <p:spPr bwMode="auto">
          <a:xfrm>
            <a:off x="4152399" y="2051039"/>
            <a:ext cx="2179939" cy="705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直接连接符 4"/>
          <p:cNvCxnSpPr/>
          <p:nvPr/>
        </p:nvCxnSpPr>
        <p:spPr bwMode="auto">
          <a:xfrm>
            <a:off x="5234407" y="2080443"/>
            <a:ext cx="49751" cy="38098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直接连接符 5"/>
          <p:cNvCxnSpPr>
            <a:cxnSpLocks noChangeShapeType="1"/>
          </p:cNvCxnSpPr>
          <p:nvPr/>
        </p:nvCxnSpPr>
        <p:spPr bwMode="auto">
          <a:xfrm>
            <a:off x="4152399" y="5248573"/>
            <a:ext cx="2179939" cy="705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矩形 12"/>
          <p:cNvSpPr/>
          <p:nvPr/>
        </p:nvSpPr>
        <p:spPr>
          <a:xfrm>
            <a:off x="2240921" y="1621969"/>
            <a:ext cx="1227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固定资产</a:t>
            </a:r>
            <a:endParaRPr lang="zh-CN" altLang="en-US" sz="20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4" name="直接连接符 13"/>
          <p:cNvCxnSpPr>
            <a:cxnSpLocks noChangeShapeType="1"/>
          </p:cNvCxnSpPr>
          <p:nvPr/>
        </p:nvCxnSpPr>
        <p:spPr bwMode="auto">
          <a:xfrm>
            <a:off x="1764949" y="2018938"/>
            <a:ext cx="2179939" cy="297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接连接符 14"/>
          <p:cNvCxnSpPr/>
          <p:nvPr/>
        </p:nvCxnSpPr>
        <p:spPr bwMode="auto">
          <a:xfrm>
            <a:off x="2846957" y="2031346"/>
            <a:ext cx="0" cy="93070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矩形 16"/>
          <p:cNvSpPr/>
          <p:nvPr/>
        </p:nvSpPr>
        <p:spPr>
          <a:xfrm>
            <a:off x="3350815" y="2093119"/>
            <a:ext cx="1509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转入清理</a:t>
            </a:r>
            <a:endParaRPr lang="zh-CN" altLang="en-US" sz="20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590486" y="3395582"/>
            <a:ext cx="2347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累计折旧</a:t>
            </a:r>
            <a:r>
              <a:rPr lang="en-US" altLang="zh-CN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endParaRPr lang="en-US" altLang="zh-CN" sz="20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固定资产减值准备</a:t>
            </a:r>
            <a:endParaRPr lang="zh-CN" altLang="en-US" sz="20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556837" y="4013438"/>
            <a:ext cx="2179939" cy="943116"/>
            <a:chOff x="2959105" y="2517314"/>
            <a:chExt cx="2953181" cy="3782264"/>
          </a:xfrm>
        </p:grpSpPr>
        <p:cxnSp>
          <p:nvCxnSpPr>
            <p:cNvPr id="21" name="直接连接符 20"/>
            <p:cNvCxnSpPr>
              <a:cxnSpLocks noChangeShapeType="1"/>
            </p:cNvCxnSpPr>
            <p:nvPr/>
          </p:nvCxnSpPr>
          <p:spPr bwMode="auto">
            <a:xfrm>
              <a:off x="2959105" y="2517314"/>
              <a:ext cx="2953181" cy="11939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直接连接符 21"/>
            <p:cNvCxnSpPr/>
            <p:nvPr/>
          </p:nvCxnSpPr>
          <p:spPr bwMode="auto">
            <a:xfrm>
              <a:off x="4424910" y="2567075"/>
              <a:ext cx="0" cy="373250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5" name="直接箭头连接符 24"/>
          <p:cNvCxnSpPr/>
          <p:nvPr/>
        </p:nvCxnSpPr>
        <p:spPr bwMode="auto">
          <a:xfrm>
            <a:off x="3350617" y="2465791"/>
            <a:ext cx="125023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" name="组合 28"/>
          <p:cNvGrpSpPr/>
          <p:nvPr/>
        </p:nvGrpSpPr>
        <p:grpSpPr>
          <a:xfrm>
            <a:off x="6795313" y="1743924"/>
            <a:ext cx="2179939" cy="1294745"/>
            <a:chOff x="6521850" y="1074655"/>
            <a:chExt cx="2953181" cy="5192432"/>
          </a:xfrm>
        </p:grpSpPr>
        <p:sp>
          <p:nvSpPr>
            <p:cNvPr id="30" name="矩形 29"/>
            <p:cNvSpPr/>
            <p:nvPr/>
          </p:nvSpPr>
          <p:spPr>
            <a:xfrm>
              <a:off x="6976317" y="1074655"/>
              <a:ext cx="2050068" cy="1481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zh-CN" altLang="en-US" sz="2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银行存款</a:t>
              </a:r>
              <a:endPara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6521850" y="2484823"/>
              <a:ext cx="2953181" cy="3782264"/>
              <a:chOff x="2959105" y="2517314"/>
              <a:chExt cx="2953181" cy="3782264"/>
            </a:xfrm>
          </p:grpSpPr>
          <p:cxnSp>
            <p:nvCxnSpPr>
              <p:cNvPr id="33" name="直接连接符 32"/>
              <p:cNvCxnSpPr>
                <a:cxnSpLocks noChangeShapeType="1"/>
              </p:cNvCxnSpPr>
              <p:nvPr/>
            </p:nvCxnSpPr>
            <p:spPr bwMode="auto">
              <a:xfrm>
                <a:off x="2959105" y="2517314"/>
                <a:ext cx="2953181" cy="11939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直接连接符 33"/>
              <p:cNvCxnSpPr/>
              <p:nvPr/>
            </p:nvCxnSpPr>
            <p:spPr bwMode="auto">
              <a:xfrm>
                <a:off x="4424910" y="2567075"/>
                <a:ext cx="0" cy="3732503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36" name="组合 35"/>
          <p:cNvGrpSpPr/>
          <p:nvPr/>
        </p:nvGrpSpPr>
        <p:grpSpPr>
          <a:xfrm>
            <a:off x="6708662" y="4577795"/>
            <a:ext cx="2625528" cy="1312448"/>
            <a:chOff x="6521850" y="1003659"/>
            <a:chExt cx="3556823" cy="5263428"/>
          </a:xfrm>
        </p:grpSpPr>
        <p:sp>
          <p:nvSpPr>
            <p:cNvPr id="37" name="矩形 36"/>
            <p:cNvSpPr/>
            <p:nvPr/>
          </p:nvSpPr>
          <p:spPr>
            <a:xfrm>
              <a:off x="6563654" y="1003659"/>
              <a:ext cx="3515019" cy="1481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zh-CN" altLang="en-US" sz="2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原材料</a:t>
              </a:r>
              <a:r>
                <a:rPr lang="en-US" altLang="zh-CN" sz="2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/</a:t>
              </a:r>
              <a:r>
                <a:rPr lang="zh-CN" altLang="en-US" sz="2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其他应收款</a:t>
              </a:r>
              <a:endPara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6521850" y="2484823"/>
              <a:ext cx="2953181" cy="3782264"/>
              <a:chOff x="2959105" y="2517314"/>
              <a:chExt cx="2953181" cy="3782264"/>
            </a:xfrm>
          </p:grpSpPr>
          <p:cxnSp>
            <p:nvCxnSpPr>
              <p:cNvPr id="40" name="直接连接符 39"/>
              <p:cNvCxnSpPr>
                <a:cxnSpLocks noChangeShapeType="1"/>
              </p:cNvCxnSpPr>
              <p:nvPr/>
            </p:nvCxnSpPr>
            <p:spPr bwMode="auto">
              <a:xfrm>
                <a:off x="2959105" y="2517314"/>
                <a:ext cx="2953181" cy="11939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直接连接符 40"/>
              <p:cNvCxnSpPr/>
              <p:nvPr/>
            </p:nvCxnSpPr>
            <p:spPr bwMode="auto">
              <a:xfrm>
                <a:off x="4424910" y="2567075"/>
                <a:ext cx="0" cy="3732503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44" name="任意多边形: 形状 43"/>
          <p:cNvSpPr/>
          <p:nvPr/>
        </p:nvSpPr>
        <p:spPr bwMode="auto">
          <a:xfrm>
            <a:off x="1170497" y="2681392"/>
            <a:ext cx="3239015" cy="1561017"/>
          </a:xfrm>
          <a:custGeom>
            <a:avLst/>
            <a:gdLst>
              <a:gd name="connsiteX0" fmla="*/ 949991 w 3336730"/>
              <a:gd name="connsiteY0" fmla="*/ 1482577 h 1482577"/>
              <a:gd name="connsiteX1" fmla="*/ 175075 w 3336730"/>
              <a:gd name="connsiteY1" fmla="*/ 1343092 h 1482577"/>
              <a:gd name="connsiteX2" fmla="*/ 4594 w 3336730"/>
              <a:gd name="connsiteY2" fmla="*/ 1172611 h 1482577"/>
              <a:gd name="connsiteX3" fmla="*/ 283564 w 3336730"/>
              <a:gd name="connsiteY3" fmla="*/ 785153 h 1482577"/>
              <a:gd name="connsiteX4" fmla="*/ 1895387 w 3336730"/>
              <a:gd name="connsiteY4" fmla="*/ 521682 h 1482577"/>
              <a:gd name="connsiteX5" fmla="*/ 3057760 w 3336730"/>
              <a:gd name="connsiteY5" fmla="*/ 41235 h 1482577"/>
              <a:gd name="connsiteX6" fmla="*/ 3336730 w 3336730"/>
              <a:gd name="connsiteY6" fmla="*/ 25736 h 1482577"/>
              <a:gd name="connsiteX7" fmla="*/ 3336730 w 3336730"/>
              <a:gd name="connsiteY7" fmla="*/ 25736 h 148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6730" h="1482577">
                <a:moveTo>
                  <a:pt x="949991" y="1482577"/>
                </a:moveTo>
                <a:cubicBezTo>
                  <a:pt x="641316" y="1438665"/>
                  <a:pt x="332641" y="1394753"/>
                  <a:pt x="175075" y="1343092"/>
                </a:cubicBezTo>
                <a:cubicBezTo>
                  <a:pt x="17509" y="1291431"/>
                  <a:pt x="-13487" y="1265601"/>
                  <a:pt x="4594" y="1172611"/>
                </a:cubicBezTo>
                <a:cubicBezTo>
                  <a:pt x="22675" y="1079621"/>
                  <a:pt x="-31568" y="893641"/>
                  <a:pt x="283564" y="785153"/>
                </a:cubicBezTo>
                <a:cubicBezTo>
                  <a:pt x="598696" y="676665"/>
                  <a:pt x="1433021" y="645668"/>
                  <a:pt x="1895387" y="521682"/>
                </a:cubicBezTo>
                <a:cubicBezTo>
                  <a:pt x="2357753" y="397696"/>
                  <a:pt x="2817536" y="123893"/>
                  <a:pt x="3057760" y="41235"/>
                </a:cubicBezTo>
                <a:cubicBezTo>
                  <a:pt x="3297984" y="-41423"/>
                  <a:pt x="3336730" y="25736"/>
                  <a:pt x="3336730" y="25736"/>
                </a:cubicBezTo>
                <a:lnTo>
                  <a:pt x="3336730" y="25736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910535" y="5004627"/>
            <a:ext cx="1227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银行存款</a:t>
            </a:r>
            <a:endParaRPr lang="zh-CN" altLang="en-US" sz="20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7" name="直接连接符 46"/>
          <p:cNvCxnSpPr>
            <a:cxnSpLocks noChangeShapeType="1"/>
          </p:cNvCxnSpPr>
          <p:nvPr/>
        </p:nvCxnSpPr>
        <p:spPr bwMode="auto">
          <a:xfrm>
            <a:off x="1434563" y="5401596"/>
            <a:ext cx="2179939" cy="297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直接连接符 47"/>
          <p:cNvCxnSpPr/>
          <p:nvPr/>
        </p:nvCxnSpPr>
        <p:spPr bwMode="auto">
          <a:xfrm>
            <a:off x="2516571" y="5414004"/>
            <a:ext cx="0" cy="93070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连接符: 曲线 49"/>
          <p:cNvCxnSpPr/>
          <p:nvPr/>
        </p:nvCxnSpPr>
        <p:spPr bwMode="auto">
          <a:xfrm rot="5400000" flipH="1" flipV="1">
            <a:off x="2142807" y="3633461"/>
            <a:ext cx="2976742" cy="1380066"/>
          </a:xfrm>
          <a:prstGeom prst="curvedConnector3">
            <a:avLst>
              <a:gd name="adj1" fmla="val 6266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矩形 55"/>
          <p:cNvSpPr/>
          <p:nvPr/>
        </p:nvSpPr>
        <p:spPr>
          <a:xfrm>
            <a:off x="3408495" y="4390331"/>
            <a:ext cx="1250233" cy="37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清理费用</a:t>
            </a:r>
            <a:endParaRPr lang="zh-CN" altLang="en-US" sz="20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7" name="直接箭头连接符 56"/>
          <p:cNvCxnSpPr/>
          <p:nvPr/>
        </p:nvCxnSpPr>
        <p:spPr bwMode="auto">
          <a:xfrm>
            <a:off x="5913620" y="2559562"/>
            <a:ext cx="125023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矩形 57"/>
          <p:cNvSpPr/>
          <p:nvPr/>
        </p:nvSpPr>
        <p:spPr>
          <a:xfrm>
            <a:off x="5875926" y="2221154"/>
            <a:ext cx="1509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清理收入</a:t>
            </a:r>
            <a:endParaRPr lang="zh-CN" altLang="en-US" sz="20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61" name="连接符: 肘形 60"/>
          <p:cNvCxnSpPr/>
          <p:nvPr/>
        </p:nvCxnSpPr>
        <p:spPr bwMode="auto">
          <a:xfrm rot="16200000" flipH="1">
            <a:off x="6285663" y="2730635"/>
            <a:ext cx="1386591" cy="1044443"/>
          </a:xfrm>
          <a:prstGeom prst="bentConnector3">
            <a:avLst>
              <a:gd name="adj1" fmla="val 101415"/>
            </a:avLst>
          </a:prstGeom>
          <a:ln w="28575"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3" name="组合 62"/>
          <p:cNvGrpSpPr/>
          <p:nvPr/>
        </p:nvGrpSpPr>
        <p:grpSpPr>
          <a:xfrm>
            <a:off x="6708660" y="3291259"/>
            <a:ext cx="2179939" cy="1312448"/>
            <a:chOff x="6521850" y="1003659"/>
            <a:chExt cx="2953181" cy="5263428"/>
          </a:xfrm>
        </p:grpSpPr>
        <p:sp>
          <p:nvSpPr>
            <p:cNvPr id="64" name="矩形 63"/>
            <p:cNvSpPr/>
            <p:nvPr/>
          </p:nvSpPr>
          <p:spPr>
            <a:xfrm>
              <a:off x="7258701" y="1003659"/>
              <a:ext cx="2050068" cy="1481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zh-CN" altLang="en-US" sz="2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销项税</a:t>
              </a:r>
              <a:endPara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6521850" y="2484823"/>
              <a:ext cx="2953181" cy="3782264"/>
              <a:chOff x="2959105" y="2517314"/>
              <a:chExt cx="2953181" cy="3782264"/>
            </a:xfrm>
          </p:grpSpPr>
          <p:cxnSp>
            <p:nvCxnSpPr>
              <p:cNvPr id="66" name="直接连接符 65"/>
              <p:cNvCxnSpPr>
                <a:cxnSpLocks noChangeShapeType="1"/>
              </p:cNvCxnSpPr>
              <p:nvPr/>
            </p:nvCxnSpPr>
            <p:spPr bwMode="auto">
              <a:xfrm>
                <a:off x="2959105" y="2517314"/>
                <a:ext cx="2953181" cy="11939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直接连接符 66"/>
              <p:cNvCxnSpPr/>
              <p:nvPr/>
            </p:nvCxnSpPr>
            <p:spPr bwMode="auto">
              <a:xfrm>
                <a:off x="4424910" y="2567075"/>
                <a:ext cx="0" cy="3732503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70" name="连接符: 肘形 69"/>
          <p:cNvCxnSpPr/>
          <p:nvPr/>
        </p:nvCxnSpPr>
        <p:spPr bwMode="auto">
          <a:xfrm rot="16200000" flipH="1">
            <a:off x="5633934" y="3371553"/>
            <a:ext cx="1825314" cy="1593160"/>
          </a:xfrm>
          <a:prstGeom prst="bentConnector3">
            <a:avLst>
              <a:gd name="adj1" fmla="val 100095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矩形 73"/>
          <p:cNvSpPr/>
          <p:nvPr/>
        </p:nvSpPr>
        <p:spPr>
          <a:xfrm>
            <a:off x="5381333" y="3963095"/>
            <a:ext cx="1028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残料或赔偿</a:t>
            </a:r>
            <a:endParaRPr lang="zh-CN" altLang="en-US" sz="20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9365048" y="3710254"/>
            <a:ext cx="2647993" cy="1620507"/>
            <a:chOff x="6521850" y="-231778"/>
            <a:chExt cx="3587257" cy="6498865"/>
          </a:xfrm>
        </p:grpSpPr>
        <p:sp>
          <p:nvSpPr>
            <p:cNvPr id="77" name="矩形 76"/>
            <p:cNvSpPr/>
            <p:nvPr/>
          </p:nvSpPr>
          <p:spPr>
            <a:xfrm>
              <a:off x="6594088" y="-231778"/>
              <a:ext cx="3515019" cy="2592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zh-CN" altLang="en-US" sz="2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营业外收入</a:t>
              </a:r>
              <a:r>
                <a:rPr lang="en-US" altLang="zh-CN" sz="2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/</a:t>
              </a:r>
              <a:r>
                <a:rPr lang="zh-CN" altLang="en-US" sz="2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支出</a:t>
              </a:r>
              <a:endParaRPr lang="en-US" altLang="zh-CN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>
                <a:lnSpc>
                  <a:spcPct val="90000"/>
                </a:lnSpc>
              </a:pPr>
              <a:r>
                <a:rPr lang="zh-CN" altLang="en-US" sz="2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资产处理损益</a:t>
              </a:r>
              <a:endPara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6521850" y="2484823"/>
              <a:ext cx="2953181" cy="3782264"/>
              <a:chOff x="2959105" y="2517314"/>
              <a:chExt cx="2953181" cy="3782264"/>
            </a:xfrm>
          </p:grpSpPr>
          <p:cxnSp>
            <p:nvCxnSpPr>
              <p:cNvPr id="79" name="直接连接符 78"/>
              <p:cNvCxnSpPr>
                <a:cxnSpLocks noChangeShapeType="1"/>
              </p:cNvCxnSpPr>
              <p:nvPr/>
            </p:nvCxnSpPr>
            <p:spPr bwMode="auto">
              <a:xfrm>
                <a:off x="2959105" y="2517314"/>
                <a:ext cx="2953181" cy="11939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直接连接符 79"/>
              <p:cNvCxnSpPr/>
              <p:nvPr/>
            </p:nvCxnSpPr>
            <p:spPr bwMode="auto">
              <a:xfrm>
                <a:off x="4424910" y="2567075"/>
                <a:ext cx="0" cy="3732503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91" name="任意多边形: 形状 90"/>
          <p:cNvSpPr/>
          <p:nvPr/>
        </p:nvSpPr>
        <p:spPr bwMode="auto">
          <a:xfrm>
            <a:off x="5823804" y="4727621"/>
            <a:ext cx="4479011" cy="1305457"/>
          </a:xfrm>
          <a:custGeom>
            <a:avLst/>
            <a:gdLst>
              <a:gd name="connsiteX0" fmla="*/ 0 w 4479011"/>
              <a:gd name="connsiteY0" fmla="*/ 838896 h 1305457"/>
              <a:gd name="connsiteX1" fmla="*/ 1007390 w 4479011"/>
              <a:gd name="connsiteY1" fmla="*/ 1164361 h 1305457"/>
              <a:gd name="connsiteX2" fmla="*/ 1890794 w 4479011"/>
              <a:gd name="connsiteY2" fmla="*/ 1288347 h 1305457"/>
              <a:gd name="connsiteX3" fmla="*/ 3580109 w 4479011"/>
              <a:gd name="connsiteY3" fmla="*/ 807900 h 1305457"/>
              <a:gd name="connsiteX4" fmla="*/ 3998563 w 4479011"/>
              <a:gd name="connsiteY4" fmla="*/ 125974 h 1305457"/>
              <a:gd name="connsiteX5" fmla="*/ 4479011 w 4479011"/>
              <a:gd name="connsiteY5" fmla="*/ 1988 h 130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9011" h="1305457">
                <a:moveTo>
                  <a:pt x="0" y="838896"/>
                </a:moveTo>
                <a:cubicBezTo>
                  <a:pt x="346129" y="964174"/>
                  <a:pt x="692258" y="1089453"/>
                  <a:pt x="1007390" y="1164361"/>
                </a:cubicBezTo>
                <a:cubicBezTo>
                  <a:pt x="1322522" y="1239270"/>
                  <a:pt x="1462007" y="1347757"/>
                  <a:pt x="1890794" y="1288347"/>
                </a:cubicBezTo>
                <a:cubicBezTo>
                  <a:pt x="2319581" y="1228937"/>
                  <a:pt x="3228814" y="1001629"/>
                  <a:pt x="3580109" y="807900"/>
                </a:cubicBezTo>
                <a:cubicBezTo>
                  <a:pt x="3931404" y="614171"/>
                  <a:pt x="3848746" y="260293"/>
                  <a:pt x="3998563" y="125974"/>
                </a:cubicBezTo>
                <a:cubicBezTo>
                  <a:pt x="4148380" y="-8345"/>
                  <a:pt x="4313695" y="-3179"/>
                  <a:pt x="4479011" y="1988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01548" y="5302778"/>
            <a:ext cx="1239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固定资产处置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损失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340885" y="5302778"/>
            <a:ext cx="1239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固定资产处置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利得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7" grpId="0"/>
      <p:bldP spid="19" grpId="0"/>
      <p:bldP spid="44" grpId="0" animBg="1"/>
      <p:bldP spid="46" grpId="0"/>
      <p:bldP spid="56" grpId="0"/>
      <p:bldP spid="58" grpId="0"/>
      <p:bldP spid="74" grpId="0"/>
      <p:bldP spid="91" grpId="0" animBg="1"/>
      <p:bldP spid="7" grpId="0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平行四边形 68"/>
          <p:cNvSpPr/>
          <p:nvPr/>
        </p:nvSpPr>
        <p:spPr>
          <a:xfrm>
            <a:off x="1285044" y="1328726"/>
            <a:ext cx="8966981" cy="1592469"/>
          </a:xfrm>
          <a:prstGeom prst="parallelogram">
            <a:avLst>
              <a:gd name="adj" fmla="val 0"/>
            </a:avLst>
          </a:prstGeom>
          <a:ln w="190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黑体" panose="02010609060101010101" pitchFamily="49" charset="-122"/>
            </a:endParaRPr>
          </a:p>
        </p:txBody>
      </p:sp>
      <p:sp>
        <p:nvSpPr>
          <p:cNvPr id="70" name="Line 8"/>
          <p:cNvSpPr>
            <a:spLocks noChangeShapeType="1"/>
          </p:cNvSpPr>
          <p:nvPr/>
        </p:nvSpPr>
        <p:spPr bwMode="auto">
          <a:xfrm>
            <a:off x="2724907" y="2472519"/>
            <a:ext cx="1511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4" name="Text Box 28"/>
          <p:cNvSpPr txBox="1">
            <a:spLocks noChangeArrowheads="1"/>
          </p:cNvSpPr>
          <p:nvPr/>
        </p:nvSpPr>
        <p:spPr bwMode="auto">
          <a:xfrm>
            <a:off x="1413633" y="1837519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累计折旧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⊕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6" name="Text Box 38"/>
          <p:cNvSpPr txBox="1">
            <a:spLocks noChangeArrowheads="1"/>
          </p:cNvSpPr>
          <p:nvPr/>
        </p:nvSpPr>
        <p:spPr bwMode="auto">
          <a:xfrm>
            <a:off x="1373945" y="2256619"/>
            <a:ext cx="1611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固定资产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▲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2710621" y="2112157"/>
            <a:ext cx="701675" cy="358775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 Box 29"/>
          <p:cNvSpPr txBox="1">
            <a:spLocks noChangeArrowheads="1"/>
          </p:cNvSpPr>
          <p:nvPr/>
        </p:nvSpPr>
        <p:spPr bwMode="auto">
          <a:xfrm>
            <a:off x="4233032" y="2239156"/>
            <a:ext cx="2078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▲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固定资产清理</a:t>
            </a:r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Text Box 46"/>
          <p:cNvSpPr txBox="1">
            <a:spLocks noChangeArrowheads="1"/>
          </p:cNvSpPr>
          <p:nvPr/>
        </p:nvSpPr>
        <p:spPr bwMode="auto">
          <a:xfrm>
            <a:off x="2712208" y="2405845"/>
            <a:ext cx="8048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200</a:t>
            </a:r>
            <a:r>
              <a:rPr lang="zh-CN" altLang="en-US" sz="1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万</a:t>
            </a:r>
            <a:endParaRPr lang="zh-CN" altLang="en-US" sz="1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" name="Text Box 46"/>
          <p:cNvSpPr txBox="1">
            <a:spLocks noChangeArrowheads="1"/>
          </p:cNvSpPr>
          <p:nvPr/>
        </p:nvSpPr>
        <p:spPr bwMode="auto">
          <a:xfrm>
            <a:off x="2867782" y="1926420"/>
            <a:ext cx="8651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-30</a:t>
            </a:r>
            <a:r>
              <a:rPr lang="zh-CN" altLang="en-US" sz="1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万</a:t>
            </a:r>
            <a:endParaRPr lang="zh-CN" altLang="en-US" sz="1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85173" y="61471"/>
            <a:ext cx="6526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/>
            </a:lvl1pPr>
          </a:lstStyle>
          <a:p>
            <a:pPr algn="l"/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</a:rPr>
              <a:t>固定资产处置</a:t>
            </a: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</a:rPr>
              <a:t>(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</a:rPr>
              <a:t>简易计税</a:t>
            </a: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</a:rPr>
              <a:t>)</a:t>
            </a:r>
            <a:endParaRPr lang="zh-CN" altLang="en-US" dirty="0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4244146" y="1696344"/>
            <a:ext cx="309560" cy="660287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" name="Text Box 38"/>
          <p:cNvSpPr txBox="1">
            <a:spLocks noChangeArrowheads="1"/>
          </p:cNvSpPr>
          <p:nvPr/>
        </p:nvSpPr>
        <p:spPr bwMode="auto">
          <a:xfrm>
            <a:off x="2768563" y="1328726"/>
            <a:ext cx="1833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银行存款等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▲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 Box 46"/>
          <p:cNvSpPr txBox="1">
            <a:spLocks noChangeArrowheads="1"/>
          </p:cNvSpPr>
          <p:nvPr/>
        </p:nvSpPr>
        <p:spPr bwMode="auto">
          <a:xfrm>
            <a:off x="4264683" y="1702019"/>
            <a:ext cx="504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万</a:t>
            </a:r>
            <a:endParaRPr lang="zh-CN" altLang="en-US" sz="1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6120962" y="2429657"/>
            <a:ext cx="1368425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" name="Text Box 38"/>
          <p:cNvSpPr txBox="1">
            <a:spLocks noChangeArrowheads="1"/>
          </p:cNvSpPr>
          <p:nvPr/>
        </p:nvSpPr>
        <p:spPr bwMode="auto">
          <a:xfrm>
            <a:off x="7403662" y="2205820"/>
            <a:ext cx="1527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▲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银行存款</a:t>
            </a:r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4415545" y="928676"/>
            <a:ext cx="2559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应交税费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简易计税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⊕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6563131" y="1305500"/>
            <a:ext cx="958494" cy="1080352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Box 46"/>
          <p:cNvSpPr txBox="1">
            <a:spLocks noChangeArrowheads="1"/>
          </p:cNvSpPr>
          <p:nvPr/>
        </p:nvSpPr>
        <p:spPr bwMode="auto">
          <a:xfrm>
            <a:off x="6544790" y="2370612"/>
            <a:ext cx="790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200</a:t>
            </a:r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万</a:t>
            </a:r>
            <a:endParaRPr lang="zh-CN" altLang="en-US" sz="1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Text Box 46"/>
          <p:cNvSpPr txBox="1">
            <a:spLocks noChangeArrowheads="1"/>
          </p:cNvSpPr>
          <p:nvPr/>
        </p:nvSpPr>
        <p:spPr bwMode="auto">
          <a:xfrm>
            <a:off x="7015470" y="1618105"/>
            <a:ext cx="596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万</a:t>
            </a:r>
            <a:endParaRPr lang="zh-CN" altLang="en-US" sz="1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7095611" y="2984698"/>
            <a:ext cx="1970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▲</a:t>
            </a:r>
            <a:r>
              <a:rPr lang="zh-CN" altLang="en-US" sz="1800" b="1">
                <a:latin typeface="黑体" panose="02010609060101010101" pitchFamily="49" charset="-122"/>
                <a:ea typeface="黑体" panose="02010609060101010101" pitchFamily="49" charset="-122"/>
              </a:rPr>
              <a:t>资产处置损益</a:t>
            </a:r>
            <a:endParaRPr lang="zh-CN" altLang="en-US" sz="1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>
            <a:off x="5928482" y="2556073"/>
            <a:ext cx="1166813" cy="719137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 Box 46"/>
          <p:cNvSpPr txBox="1">
            <a:spLocks noChangeArrowheads="1"/>
          </p:cNvSpPr>
          <p:nvPr/>
        </p:nvSpPr>
        <p:spPr bwMode="auto">
          <a:xfrm>
            <a:off x="6166607" y="3045023"/>
            <a:ext cx="72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-29</a:t>
            </a:r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万</a:t>
            </a:r>
            <a:endParaRPr lang="zh-CN" altLang="en-US" sz="1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type="body" idx="1"/>
          </p:nvPr>
        </p:nvSpPr>
        <p:spPr>
          <a:xfrm>
            <a:off x="712470" y="3316288"/>
            <a:ext cx="10515600" cy="1500187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例：（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20×5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月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日，甲公司出售一栋自建的建筑物，原价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200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万元，已使用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年，已计提折旧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30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万元，将其转为清理；该建筑物原建造时所涉及到增值税已全部计入其成本。（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）用银行存款支付清理费用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万元。（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）取得出售收入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206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万元（含增值税，其税率为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3%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），款项已存入银行。  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en-US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zh-CN" altLang="en-US" sz="2400" dirty="0">
              <a:solidFill>
                <a:srgbClr val="00000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 2" panose="05020102010507070707" pitchFamily="18" charset="2"/>
              <a:buNone/>
            </a:pPr>
            <a:endParaRPr lang="zh-CN" altLang="en-US" dirty="0">
              <a:solidFill>
                <a:srgbClr val="00000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12247" y="4784346"/>
            <a:ext cx="387850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借：固定资产清理  </a:t>
            </a:r>
            <a:r>
              <a:rPr kumimoji="1" lang="en-US" altLang="zh-CN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1 700 000</a:t>
            </a:r>
            <a:endParaRPr kumimoji="1" lang="zh-CN" altLang="en-US" sz="2000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累计折旧      </a:t>
            </a:r>
            <a:r>
              <a:rPr kumimoji="1" lang="en-US" altLang="zh-CN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300 000</a:t>
            </a:r>
            <a:endParaRPr kumimoji="1" lang="zh-CN" altLang="en-US" sz="2000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贷：固定资产   </a:t>
            </a:r>
            <a:r>
              <a:rPr kumimoji="1" lang="en-US" altLang="zh-CN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2 000 000</a:t>
            </a:r>
            <a:endParaRPr kumimoji="1" lang="zh-CN" altLang="en-US" sz="2000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12247" y="5905700"/>
            <a:ext cx="3425884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借：固定资产清理  </a:t>
            </a:r>
            <a:r>
              <a:rPr kumimoji="1" lang="en-US" altLang="zh-CN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10 000</a:t>
            </a:r>
            <a:endParaRPr kumimoji="1" lang="zh-CN" altLang="en-US" sz="2000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贷：银行存款   </a:t>
            </a:r>
            <a:r>
              <a:rPr kumimoji="1" lang="en-US" altLang="zh-CN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10 000</a:t>
            </a:r>
            <a:endParaRPr kumimoji="1" lang="zh-CN" altLang="en-US" sz="2000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011093" y="4859492"/>
            <a:ext cx="4531911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借：银行存款        </a:t>
            </a:r>
            <a:r>
              <a:rPr kumimoji="1" lang="en-US" altLang="zh-CN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2 060 000</a:t>
            </a:r>
            <a:endParaRPr kumimoji="1" lang="zh-CN" altLang="en-US" sz="2000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贷：固定资产清理    </a:t>
            </a:r>
            <a:r>
              <a:rPr kumimoji="1" lang="en-US" altLang="zh-CN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2 000 000</a:t>
            </a:r>
            <a:endParaRPr kumimoji="1" lang="en-US" altLang="zh-CN" sz="2000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应交税费</a:t>
            </a:r>
            <a:r>
              <a:rPr kumimoji="1" lang="en-US" altLang="zh-CN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kumimoji="1" lang="zh-CN" altLang="en-US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简易计税  </a:t>
            </a:r>
            <a:r>
              <a:rPr kumimoji="1" lang="en-US" altLang="zh-CN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60 000</a:t>
            </a:r>
            <a:endParaRPr kumimoji="1" lang="zh-CN" altLang="en-US" sz="2000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004598" y="5918959"/>
            <a:ext cx="452341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借：固定资产清理      </a:t>
            </a:r>
            <a:r>
              <a:rPr kumimoji="1" lang="en-US" altLang="zh-CN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290 000</a:t>
            </a:r>
            <a:endParaRPr kumimoji="1" lang="zh-CN" altLang="en-US" sz="2000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贷：资产处置损益      </a:t>
            </a:r>
            <a:r>
              <a:rPr kumimoji="1" lang="en-US" altLang="zh-CN" sz="20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290 000</a:t>
            </a:r>
            <a:endParaRPr kumimoji="1" lang="zh-CN" altLang="en-US" sz="2000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4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6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5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7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ldLvl="0" animBg="1"/>
      <p:bldP spid="74" grpId="0"/>
      <p:bldP spid="76" grpId="0"/>
      <p:bldP spid="85" grpId="0"/>
      <p:bldP spid="36" grpId="0"/>
      <p:bldP spid="37" grpId="0"/>
      <p:bldP spid="16" grpId="0"/>
      <p:bldP spid="17" grpId="0"/>
      <p:bldP spid="20" grpId="0"/>
      <p:bldP spid="21" grpId="0"/>
      <p:bldP spid="23" grpId="0"/>
      <p:bldP spid="24" grpId="0"/>
      <p:bldP spid="28" grpId="0" autoUpdateAnimBg="0"/>
      <p:bldP spid="31" grpId="0"/>
      <p:bldP spid="3" grpId="0" build="p"/>
      <p:bldP spid="4" grpId="0"/>
      <p:bldP spid="5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平行四边形 15"/>
          <p:cNvSpPr/>
          <p:nvPr/>
        </p:nvSpPr>
        <p:spPr>
          <a:xfrm>
            <a:off x="1656716" y="2562225"/>
            <a:ext cx="7777163" cy="647700"/>
          </a:xfrm>
          <a:prstGeom prst="parallelogram">
            <a:avLst>
              <a:gd name="adj" fmla="val 0"/>
            </a:avLst>
          </a:prstGeom>
          <a:ln w="190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黑体" panose="02010609060101010101" pitchFamily="49" charset="-122"/>
            </a:endParaRPr>
          </a:p>
        </p:txBody>
      </p:sp>
      <p:sp>
        <p:nvSpPr>
          <p:cNvPr id="104451" name="内容占位符 2"/>
          <p:cNvSpPr>
            <a:spLocks noGrp="1"/>
          </p:cNvSpPr>
          <p:nvPr>
            <p:ph type="body" idx="1"/>
          </p:nvPr>
        </p:nvSpPr>
        <p:spPr>
          <a:xfrm>
            <a:off x="1512570" y="4842193"/>
            <a:ext cx="10515600" cy="1500187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盘盈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作为错账更正（重大差错）</a:t>
            </a:r>
            <a:endParaRPr lang="zh-CN" altLang="en-US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 2" panose="05020102010507070707" pitchFamily="18" charset="2"/>
              <a:buNone/>
            </a:pPr>
            <a:endParaRPr lang="zh-CN" altLang="en-US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5257166" y="3449638"/>
            <a:ext cx="2576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⊕以前年度损益调整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1526540" y="3435350"/>
            <a:ext cx="295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应交税费</a:t>
            </a:r>
            <a:r>
              <a:rPr lang="en-US" altLang="zh-CN" sz="2000" b="1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应交所得税⊕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7994015" y="2624138"/>
            <a:ext cx="1512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▲固定资产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1512253" y="3870325"/>
            <a:ext cx="295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利润分配</a:t>
            </a:r>
            <a:r>
              <a:rPr lang="en-US" altLang="zh-CN" sz="2000" b="1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未分配利润⊕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7608888" y="3024506"/>
            <a:ext cx="431800" cy="576263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4279265" y="3644900"/>
            <a:ext cx="1079500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4322129" y="3790950"/>
            <a:ext cx="1108075" cy="70485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2165350" y="5559425"/>
            <a:ext cx="403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附注：</a:t>
            </a:r>
            <a:r>
              <a:rPr lang="en-US" altLang="zh-CN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：发现固定资产的盘盈</a:t>
            </a:r>
            <a:endParaRPr lang="zh-CN" altLang="en-US" sz="18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6054725" y="5564189"/>
            <a:ext cx="3570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：确认应补交的企业所得税</a:t>
            </a:r>
            <a:endParaRPr lang="zh-CN" altLang="en-US" sz="18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2808288" y="5911850"/>
            <a:ext cx="4291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：调整未分配利润、盈余公积金等</a:t>
            </a:r>
            <a:endParaRPr lang="zh-CN" altLang="en-US" sz="18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513840" y="967741"/>
            <a:ext cx="7920038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b="1">
                <a:solidFill>
                  <a:srgbClr val="1F48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>
                <a:solidFill>
                  <a:srgbClr val="1F48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一般情况下，固定资产盘盈是不应该发生的；</a:t>
            </a:r>
            <a:endParaRPr lang="en-US" altLang="zh-CN" sz="2000" b="1">
              <a:solidFill>
                <a:srgbClr val="1F48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b="1">
                <a:solidFill>
                  <a:srgbClr val="1F48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>
                <a:solidFill>
                  <a:srgbClr val="1F48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如发生固定资产盘盈，则一定说明企业在过去的某一时刻一定发生过有意或无意的“盘亏”；</a:t>
            </a:r>
            <a:endParaRPr lang="en-US" altLang="zh-CN" sz="2000" b="1">
              <a:solidFill>
                <a:srgbClr val="1F48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b="1">
                <a:solidFill>
                  <a:srgbClr val="1F48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>
                <a:solidFill>
                  <a:srgbClr val="1F48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因此，企业应该该盘盈作为对过去“盘亏”错误的更正处理。</a:t>
            </a:r>
            <a:endParaRPr lang="zh-CN" altLang="en-US" sz="2000" b="1">
              <a:solidFill>
                <a:srgbClr val="1F48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流程图: 联系 22"/>
          <p:cNvSpPr/>
          <p:nvPr/>
        </p:nvSpPr>
        <p:spPr>
          <a:xfrm>
            <a:off x="4934585" y="3922714"/>
            <a:ext cx="209550" cy="206375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流程图: 联系 23"/>
          <p:cNvSpPr/>
          <p:nvPr/>
        </p:nvSpPr>
        <p:spPr>
          <a:xfrm>
            <a:off x="4639311" y="3511550"/>
            <a:ext cx="288925" cy="211138"/>
          </a:xfrm>
          <a:prstGeom prst="flowChartConnector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流程图: 联系 24"/>
          <p:cNvSpPr/>
          <p:nvPr/>
        </p:nvSpPr>
        <p:spPr>
          <a:xfrm>
            <a:off x="7608889" y="3313431"/>
            <a:ext cx="288925" cy="142875"/>
          </a:xfrm>
          <a:prstGeom prst="flowChartConnector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2939415" y="4292600"/>
            <a:ext cx="1570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盈余公积⊕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278949" y="4060826"/>
            <a:ext cx="504825" cy="14446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514026" y="206593"/>
            <a:ext cx="6526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/>
            </a:lvl1pPr>
          </a:lstStyle>
          <a:p>
            <a:pPr algn="l"/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</a:rPr>
              <a:t>固定资产清查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6" grpId="0" autoUpdateAnimBg="0"/>
      <p:bldP spid="7" grpId="0" autoUpdateAnimBg="0"/>
      <p:bldP spid="8" grpId="0" autoUpdateAnimBg="0"/>
      <p:bldP spid="11" grpId="0" autoUpdateAnimBg="0"/>
      <p:bldP spid="17" grpId="0" autoUpdateAnimBg="0"/>
      <p:bldP spid="18" grpId="0" autoUpdateAnimBg="0"/>
      <p:bldP spid="19" grpId="0" autoUpdateAnimBg="0"/>
      <p:bldP spid="23" grpId="0" bldLvl="0" animBg="1"/>
      <p:bldP spid="24" grpId="0" bldLvl="0" animBg="1"/>
      <p:bldP spid="25" grpId="0" bldLvl="0" animBg="1"/>
      <p:bldP spid="2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1"/>
            <p:custDataLst>
              <p:tags r:id="rId1"/>
            </p:custDataLst>
          </p:nvPr>
        </p:nvSpPr>
        <p:spPr>
          <a:xfrm>
            <a:off x="1838325" y="1923415"/>
            <a:ext cx="7639050" cy="1997710"/>
          </a:xfrm>
        </p:spPr>
        <p:txBody>
          <a:bodyPr>
            <a:normAutofit/>
          </a:bodyPr>
          <a:lstStyle/>
          <a:p>
            <a:r>
              <a:rPr lang="zh-CN" altLang="en-US" sz="8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第二节 系统初始化</a:t>
            </a:r>
            <a:endParaRPr lang="zh-CN" altLang="en-US" sz="80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304800" y="686435"/>
            <a:ext cx="5878195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6.2.1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建立固定资产账套</a:t>
            </a:r>
            <a:endParaRPr lang="en-US" altLang="zh-CN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  <a:sym typeface="+mn-e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2235"/>
            <a:ext cx="8180705" cy="375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/>
          <p:nvPr/>
        </p:nvSpPr>
        <p:spPr>
          <a:xfrm>
            <a:off x="686016" y="1600803"/>
            <a:ext cx="894080" cy="95313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p>
            <a:pPr algn="just" eaLnBrk="0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实验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0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3220" y="69215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95000"/>
              </a:lnSpc>
            </a:pPr>
            <a:r>
              <a:rPr lang="zh-CN" altLang="en-US" sz="3600" b="1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第二节 系统初始化</a:t>
            </a:r>
            <a:endParaRPr lang="zh-CN" altLang="en-US" sz="3600" b="1" dirty="0" smtClean="0">
              <a:ln>
                <a:noFill/>
                <a:prstDash val="sysDot"/>
              </a:ln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6" name="矩形 35"/>
          <p:cNvSpPr/>
          <p:nvPr>
            <p:custDataLst>
              <p:tags r:id="rId1"/>
            </p:custDataLst>
          </p:nvPr>
        </p:nvSpPr>
        <p:spPr>
          <a:xfrm>
            <a:off x="7010400" y="1447800"/>
            <a:ext cx="4025900" cy="74866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algn="l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W02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身份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——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企业应用平台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7010400" y="2513965"/>
            <a:ext cx="4632960" cy="331914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电脑图标：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127.0.0.1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人员图标：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W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02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密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      </a:t>
            </a:r>
            <a:r>
              <a:rPr lang="en-US" altLang="zh-CN" sz="1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 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码：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空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账套信息：辽宁恒通商贸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有限公司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日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      </a:t>
            </a:r>
            <a:r>
              <a:rPr lang="en-US" altLang="zh-CN" sz="1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 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期：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2023-01-01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点击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登录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”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5878195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6.2.1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建立固定资产账套</a:t>
            </a:r>
            <a:endParaRPr lang="en-US" altLang="zh-CN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753235"/>
            <a:ext cx="5943600" cy="41402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63220" y="69215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95000"/>
              </a:lnSpc>
            </a:pPr>
            <a:r>
              <a:rPr lang="zh-CN" altLang="en-US" sz="3600" b="1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第二节 系统初始化</a:t>
            </a:r>
            <a:endParaRPr lang="zh-CN" altLang="en-US" sz="3600" b="1" dirty="0" smtClean="0">
              <a:ln>
                <a:noFill/>
                <a:prstDash val="sysDot"/>
              </a:ln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27900" y="267226"/>
            <a:ext cx="8957866" cy="470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分享一种学习方法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看全局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6702" y="899128"/>
            <a:ext cx="5600000" cy="5691646"/>
            <a:chOff x="116702" y="899128"/>
            <a:chExt cx="5600000" cy="569164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6702" y="899128"/>
              <a:ext cx="5600000" cy="4400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702" y="4857441"/>
              <a:ext cx="5600000" cy="173333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1" name="组合 10"/>
          <p:cNvGrpSpPr/>
          <p:nvPr/>
        </p:nvGrpSpPr>
        <p:grpSpPr>
          <a:xfrm>
            <a:off x="6096000" y="899128"/>
            <a:ext cx="5017477" cy="3236774"/>
            <a:chOff x="6096000" y="899128"/>
            <a:chExt cx="5457143" cy="380952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899128"/>
              <a:ext cx="5457143" cy="2942857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3841985"/>
              <a:ext cx="5457142" cy="86666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096000" y="4622064"/>
            <a:ext cx="4915102" cy="470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薪资管理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----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期初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0" y="1372235"/>
            <a:ext cx="5124450" cy="44577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04800" y="686435"/>
            <a:ext cx="5878195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6.2.1 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en-US" altLang="zh-CN"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建立固定资产账套</a:t>
            </a:r>
            <a:endParaRPr lang="en-US" altLang="zh-CN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24600" y="1296035"/>
            <a:ext cx="5266055" cy="2600960"/>
          </a:xfrm>
          <a:prstGeom prst="rect">
            <a:avLst/>
          </a:prstGeom>
        </p:spPr>
        <p:txBody>
          <a:bodyPr wrap="square" rtlCol="0" anchor="t">
            <a:noAutofit/>
          </a:bodyPr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W02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企业应用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平台：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业务导航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财务会计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—固定资产—设置—</a:t>
            </a:r>
            <a:r>
              <a:rPr lang="zh-CN" altLang="en-US" sz="2400" b="1">
                <a:solidFill>
                  <a:srgbClr val="C00000"/>
                </a:solidFill>
                <a:highlight>
                  <a:srgbClr val="FFFF00"/>
                </a:highlight>
                <a:latin typeface="+mj-ea"/>
                <a:ea typeface="+mj-ea"/>
                <a:cs typeface="+mn-ea"/>
                <a:sym typeface="+mn-ea"/>
              </a:rPr>
              <a:t>选项</a:t>
            </a:r>
            <a:endParaRPr lang="zh-CN" altLang="en-US" sz="2400" b="1">
              <a:solidFill>
                <a:srgbClr val="C00000"/>
              </a:solidFill>
              <a:highlight>
                <a:srgbClr val="FFFF00"/>
              </a:highligh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00000"/>
              </a:lnSpc>
            </a:pPr>
            <a:endParaRPr lang="zh-CN" altLang="en-US" sz="24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系统提示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zh-CN" altLang="en-US" sz="2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是否进行初始化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”</a:t>
            </a:r>
            <a:endParaRPr lang="zh-CN" altLang="en-US" sz="24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5" t="37417" r="19242" b="12269"/>
          <a:stretch>
            <a:fillRect/>
          </a:stretch>
        </p:blipFill>
        <p:spPr bwMode="auto">
          <a:xfrm>
            <a:off x="6400800" y="3962400"/>
            <a:ext cx="4248785" cy="144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6400800" y="556260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</a:rPr>
              <a:t>单击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</a:rPr>
              <a:t>“是”</a:t>
            </a:r>
            <a:r>
              <a:rPr lang="zh-CN" altLang="en-U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</a:rPr>
              <a:t>按钮</a:t>
            </a:r>
            <a:endParaRPr lang="zh-CN" altLang="en-US" sz="24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3220" y="69215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95000"/>
              </a:lnSpc>
            </a:pPr>
            <a:r>
              <a:rPr lang="zh-CN" altLang="en-US" sz="3600" b="1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第二节 系统初始化</a:t>
            </a:r>
            <a:endParaRPr lang="zh-CN" altLang="en-US" sz="3600" b="1" dirty="0" smtClean="0">
              <a:ln>
                <a:noFill/>
                <a:prstDash val="sysDot"/>
              </a:ln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538085" y="1524635"/>
            <a:ext cx="4559935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200000"/>
              </a:lnSpc>
              <a:buClrTx/>
              <a:buSzTx/>
              <a:buFontTx/>
            </a:pPr>
            <a:r>
              <a:rPr lang="zh-CN" altLang="en-US" sz="2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“初始化账套向导——约定及</a:t>
            </a:r>
            <a:endParaRPr lang="zh-CN" altLang="en-US" sz="2400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 algn="l">
              <a:lnSpc>
                <a:spcPct val="200000"/>
              </a:lnSpc>
              <a:buClrTx/>
              <a:buSzTx/>
              <a:buFontTx/>
            </a:pPr>
            <a:r>
              <a:rPr lang="zh-CN" altLang="en-US" sz="2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说明”对话框</a:t>
            </a:r>
            <a:endParaRPr lang="zh-CN" altLang="en-US" sz="2400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 algn="l">
              <a:lnSpc>
                <a:spcPct val="200000"/>
              </a:lnSpc>
              <a:buClrTx/>
              <a:buSzTx/>
              <a:buFontTx/>
            </a:pPr>
            <a:r>
              <a:rPr lang="zh-CN" altLang="en-US" sz="2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选择</a:t>
            </a: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“我同意”</a:t>
            </a:r>
            <a:endParaRPr lang="zh-CN" altLang="en-US" sz="2400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 algn="l">
              <a:lnSpc>
                <a:spcPct val="200000"/>
              </a:lnSpc>
              <a:buClrTx/>
              <a:buSzTx/>
              <a:buFontTx/>
            </a:pPr>
            <a:r>
              <a:rPr lang="zh-CN" alt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点击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下一步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”</a:t>
            </a:r>
            <a:endParaRPr lang="en-US" altLang="zh-CN" sz="2400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4800" y="686435"/>
            <a:ext cx="5878195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6.2.1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建立固定资产账套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  <a:sym typeface="+mn-e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/>
          <a:srcRect l="6516" t="13947" r="6780" b="7652"/>
          <a:stretch>
            <a:fillRect/>
          </a:stretch>
        </p:blipFill>
        <p:spPr bwMode="auto">
          <a:xfrm>
            <a:off x="609600" y="1270000"/>
            <a:ext cx="689864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363220" y="69215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95000"/>
              </a:lnSpc>
            </a:pPr>
            <a:r>
              <a:rPr lang="zh-CN" altLang="en-US" sz="3600" b="1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第二节 系统初始化</a:t>
            </a:r>
            <a:endParaRPr lang="zh-CN" altLang="en-US" sz="3600" b="1" dirty="0" smtClean="0">
              <a:ln>
                <a:noFill/>
                <a:prstDash val="sysDot"/>
              </a:ln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147" name="Picture 2"/>
          <p:cNvPicPr>
            <a:picLocks noChangeAspect="1"/>
          </p:cNvPicPr>
          <p:nvPr/>
        </p:nvPicPr>
        <p:blipFill>
          <a:blip r:embed="rId1"/>
          <a:srcRect l="5761" t="15665" r="4508" b="7082"/>
          <a:stretch>
            <a:fillRect/>
          </a:stretch>
        </p:blipFill>
        <p:spPr>
          <a:xfrm>
            <a:off x="838200" y="1524000"/>
            <a:ext cx="5410200" cy="3982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04800" y="686435"/>
            <a:ext cx="5878195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6.2.1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建立固定资产账套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00800" y="1905000"/>
            <a:ext cx="609600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200000"/>
              </a:lnSpc>
              <a:buClrTx/>
              <a:buSzTx/>
              <a:buNone/>
            </a:pPr>
            <a:r>
              <a:rPr lang="zh-CN" altLang="en-U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</a:rPr>
              <a:t>启用月份</a:t>
            </a:r>
            <a:endParaRPr lang="zh-CN" altLang="en-US" sz="24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</a:endParaRPr>
          </a:p>
          <a:p>
            <a:pPr algn="l">
              <a:lnSpc>
                <a:spcPct val="200000"/>
              </a:lnSpc>
              <a:buClrTx/>
              <a:buSzTx/>
              <a:buNone/>
            </a:pPr>
            <a:r>
              <a:rPr lang="zh-CN" altLang="en-US" sz="2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</a:rPr>
              <a:t>系统默认账套启用月份为“2023.01”</a:t>
            </a:r>
            <a:endParaRPr lang="zh-CN" altLang="en-US" sz="2400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</a:endParaRPr>
          </a:p>
          <a:p>
            <a:pPr algn="l">
              <a:lnSpc>
                <a:spcPct val="200000"/>
              </a:lnSpc>
              <a:buClrTx/>
              <a:buSzTx/>
              <a:buNone/>
            </a:pPr>
            <a:r>
              <a:rPr lang="zh-CN" altLang="en-US" sz="2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</a:rPr>
              <a:t>点击</a:t>
            </a: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</a:rPr>
              <a:t>“下一步”</a:t>
            </a:r>
            <a:endParaRPr lang="zh-CN" altLang="en-US" sz="2400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3220" y="69215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95000"/>
              </a:lnSpc>
            </a:pPr>
            <a:r>
              <a:rPr lang="zh-CN" altLang="en-US" sz="3600" b="1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第二节 系统初始化</a:t>
            </a:r>
            <a:endParaRPr lang="zh-CN" altLang="en-US" sz="3600" b="1" dirty="0" smtClean="0">
              <a:ln>
                <a:noFill/>
                <a:prstDash val="sysDot"/>
              </a:ln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171" name="Picture 2"/>
          <p:cNvPicPr>
            <a:picLocks noChangeAspect="1"/>
          </p:cNvPicPr>
          <p:nvPr/>
        </p:nvPicPr>
        <p:blipFill>
          <a:blip r:embed="rId1"/>
          <a:srcRect l="5936" t="15139" r="6213" b="7531"/>
          <a:stretch>
            <a:fillRect/>
          </a:stretch>
        </p:blipFill>
        <p:spPr>
          <a:xfrm>
            <a:off x="762000" y="1676400"/>
            <a:ext cx="5638800" cy="3981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04800" y="686435"/>
            <a:ext cx="5878195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6.2.1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建立固定资产账套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29400" y="1981200"/>
            <a:ext cx="609600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200000"/>
              </a:lnSpc>
            </a:pPr>
            <a:r>
              <a:rPr lang="zh-CN" altLang="en-U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</a:rPr>
              <a:t>折旧信息</a:t>
            </a:r>
            <a:endParaRPr lang="zh-CN" altLang="en-US" sz="24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</a:rPr>
              <a:t>“主要折旧方法”下拉框中选择</a:t>
            </a:r>
            <a:endParaRPr lang="zh-CN" altLang="en-US" sz="2400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</a:rPr>
              <a:t>“平均年限法(一)”</a:t>
            </a:r>
            <a:endParaRPr lang="zh-CN" altLang="en-US" sz="2400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点击</a:t>
            </a: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“下一步”</a:t>
            </a:r>
            <a:endParaRPr lang="zh-CN" altLang="en-US" sz="2400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3220" y="69215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95000"/>
              </a:lnSpc>
            </a:pPr>
            <a:r>
              <a:rPr lang="zh-CN" altLang="en-US" sz="3600" b="1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第二节 系统初始化</a:t>
            </a:r>
            <a:endParaRPr lang="zh-CN" altLang="en-US" sz="3600" b="1" dirty="0" smtClean="0">
              <a:ln>
                <a:noFill/>
                <a:prstDash val="sysDot"/>
              </a:ln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8195" name="Picture 2"/>
          <p:cNvPicPr>
            <a:picLocks noChangeAspect="1"/>
          </p:cNvPicPr>
          <p:nvPr/>
        </p:nvPicPr>
        <p:blipFill>
          <a:blip r:embed="rId1"/>
          <a:srcRect l="3947" t="20147" r="5263" b="6020"/>
          <a:stretch>
            <a:fillRect/>
          </a:stretch>
        </p:blipFill>
        <p:spPr>
          <a:xfrm>
            <a:off x="762000" y="1295400"/>
            <a:ext cx="5257800" cy="41230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04800" y="686435"/>
            <a:ext cx="5878195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6.2.1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建立固定资产账套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58000" y="1270000"/>
            <a:ext cx="609600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200000"/>
              </a:lnSpc>
              <a:buClrTx/>
              <a:buSzTx/>
              <a:buNone/>
            </a:pPr>
            <a:r>
              <a:rPr lang="zh-CN" altLang="en-U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编码方式</a:t>
            </a:r>
            <a:endParaRPr lang="zh-CN" altLang="en-US" sz="24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 algn="l">
              <a:lnSpc>
                <a:spcPct val="200000"/>
              </a:lnSpc>
              <a:buClrTx/>
              <a:buSzTx/>
              <a:buNone/>
            </a:pP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编码长度</a:t>
            </a:r>
            <a:r>
              <a:rPr lang="zh-CN" altLang="en-US" sz="2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：修改为“1-1-1-2”</a:t>
            </a:r>
            <a:endParaRPr lang="zh-CN" altLang="en-US" sz="2400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 algn="l">
              <a:lnSpc>
                <a:spcPct val="200000"/>
              </a:lnSpc>
              <a:buClrTx/>
              <a:buSzTx/>
              <a:buNone/>
            </a:pP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固定资产编码方式</a:t>
            </a:r>
            <a:r>
              <a:rPr lang="zh-CN" altLang="en-US" sz="2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：“自动编码”及</a:t>
            </a:r>
            <a:endParaRPr lang="zh-CN" altLang="en-US" sz="2400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 algn="l">
              <a:lnSpc>
                <a:spcPct val="200000"/>
              </a:lnSpc>
              <a:buClrTx/>
              <a:buSzTx/>
              <a:buNone/>
            </a:pPr>
            <a:r>
              <a:rPr lang="zh-CN" altLang="en-US" sz="2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“类别编号+序号”,</a:t>
            </a:r>
            <a:endParaRPr lang="zh-CN" altLang="en-US" sz="2400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 algn="l">
              <a:lnSpc>
                <a:spcPct val="200000"/>
              </a:lnSpc>
              <a:buClrTx/>
              <a:buSzTx/>
              <a:buNone/>
            </a:pP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序号长度</a:t>
            </a:r>
            <a:r>
              <a:rPr lang="zh-CN" altLang="en-US" sz="2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：选择“4”</a:t>
            </a:r>
            <a:endParaRPr lang="zh-CN" altLang="en-US" sz="2400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 algn="l">
              <a:lnSpc>
                <a:spcPct val="200000"/>
              </a:lnSpc>
              <a:buClrTx/>
              <a:buSzTx/>
              <a:buNone/>
            </a:pPr>
            <a:r>
              <a:rPr lang="zh-CN" altLang="en-US" sz="2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点击</a:t>
            </a: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“下一步”</a:t>
            </a:r>
            <a:endParaRPr lang="zh-CN" altLang="en-US" sz="2400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3220" y="69215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95000"/>
              </a:lnSpc>
            </a:pPr>
            <a:r>
              <a:rPr lang="zh-CN" altLang="en-US" sz="3600" b="1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第二节 系统初始化</a:t>
            </a:r>
            <a:endParaRPr lang="zh-CN" altLang="en-US" sz="3600" b="1" dirty="0" smtClean="0">
              <a:ln>
                <a:noFill/>
                <a:prstDash val="sysDot"/>
              </a:ln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9219" name="Picture 2"/>
          <p:cNvPicPr>
            <a:picLocks noChangeAspect="1"/>
          </p:cNvPicPr>
          <p:nvPr/>
        </p:nvPicPr>
        <p:blipFill>
          <a:blip r:embed="rId1"/>
          <a:srcRect l="8732" t="22296" r="10187" b="7422"/>
          <a:stretch>
            <a:fillRect/>
          </a:stretch>
        </p:blipFill>
        <p:spPr>
          <a:xfrm>
            <a:off x="762000" y="1524000"/>
            <a:ext cx="5555615" cy="3504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04800" y="686435"/>
            <a:ext cx="5878195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6.2.1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建立固定资产账套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705600" y="1524000"/>
            <a:ext cx="609600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200000"/>
              </a:lnSpc>
              <a:buClrTx/>
              <a:buSzTx/>
              <a:buFontTx/>
            </a:pPr>
            <a:r>
              <a:rPr lang="zh-CN" altLang="en-U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</a:rPr>
              <a:t>账务接口</a:t>
            </a:r>
            <a:endParaRPr lang="zh-CN" altLang="en-US" sz="24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</a:endParaRPr>
          </a:p>
          <a:p>
            <a:pPr algn="l">
              <a:lnSpc>
                <a:spcPct val="200000"/>
              </a:lnSpc>
              <a:buClrTx/>
              <a:buSzTx/>
              <a:buFontTx/>
            </a:pPr>
            <a:r>
              <a:rPr lang="zh-CN" altLang="en-US" sz="2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</a:rPr>
              <a:t>固定资产</a:t>
            </a: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</a:rPr>
              <a:t>对账科目</a:t>
            </a:r>
            <a:r>
              <a:rPr lang="zh-CN" altLang="en-US" sz="2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</a:rPr>
              <a:t>：</a:t>
            </a:r>
            <a:endParaRPr lang="zh-CN" altLang="en-US" sz="2400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</a:endParaRPr>
          </a:p>
          <a:p>
            <a:pPr algn="l">
              <a:lnSpc>
                <a:spcPct val="200000"/>
              </a:lnSpc>
              <a:buClrTx/>
              <a:buSzTx/>
              <a:buFontTx/>
            </a:pPr>
            <a:r>
              <a:rPr lang="en-US" altLang="zh-CN" sz="2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</a:rPr>
              <a:t> </a:t>
            </a:r>
            <a:r>
              <a:rPr lang="zh-CN" altLang="en-US" sz="2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</a:rPr>
              <a:t>“1601，固定资产”</a:t>
            </a:r>
            <a:endParaRPr lang="zh-CN" altLang="en-US" sz="2400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</a:endParaRPr>
          </a:p>
          <a:p>
            <a:pPr algn="l">
              <a:lnSpc>
                <a:spcPct val="200000"/>
              </a:lnSpc>
              <a:buClrTx/>
              <a:buSzTx/>
              <a:buFontTx/>
            </a:pPr>
            <a:r>
              <a:rPr lang="zh-CN" altLang="en-US" sz="2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</a:rPr>
              <a:t> “1602，累计折旧”</a:t>
            </a:r>
            <a:endParaRPr lang="zh-CN" altLang="en-US" sz="2400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3220" y="69215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95000"/>
              </a:lnSpc>
            </a:pPr>
            <a:r>
              <a:rPr lang="zh-CN" altLang="en-US" sz="3600" b="1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第二节 系统初始化</a:t>
            </a:r>
            <a:endParaRPr lang="zh-CN" altLang="en-US" sz="3600" b="1" dirty="0" smtClean="0">
              <a:ln>
                <a:noFill/>
                <a:prstDash val="sysDot"/>
              </a:ln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0243" name="Picture 2"/>
          <p:cNvPicPr>
            <a:picLocks noChangeAspect="1"/>
          </p:cNvPicPr>
          <p:nvPr/>
        </p:nvPicPr>
        <p:blipFill>
          <a:blip r:embed="rId1"/>
          <a:srcRect l="4012" t="8008" r="7875" b="9507"/>
          <a:stretch>
            <a:fillRect/>
          </a:stretch>
        </p:blipFill>
        <p:spPr>
          <a:xfrm>
            <a:off x="533400" y="1371600"/>
            <a:ext cx="5791200" cy="36931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04800" y="686435"/>
            <a:ext cx="5878195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6.2.1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建立固定资产账套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  <a:sym typeface="+mn-ea"/>
            </a:endParaRPr>
          </a:p>
        </p:txBody>
      </p:sp>
      <p:pic>
        <p:nvPicPr>
          <p:cNvPr id="11267" name="Picture 2"/>
          <p:cNvPicPr>
            <a:picLocks noChangeAspect="1"/>
          </p:cNvPicPr>
          <p:nvPr/>
        </p:nvPicPr>
        <p:blipFill>
          <a:blip r:embed="rId2"/>
          <a:srcRect l="18456" t="12547" r="18436" b="39316"/>
          <a:stretch>
            <a:fillRect/>
          </a:stretch>
        </p:blipFill>
        <p:spPr>
          <a:xfrm>
            <a:off x="6553200" y="1371600"/>
            <a:ext cx="4032250" cy="12960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38200" y="5181600"/>
            <a:ext cx="2097405" cy="4622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</a:rPr>
              <a:t>点击</a:t>
            </a: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</a:rPr>
              <a:t>“完成”</a:t>
            </a:r>
            <a:br>
              <a:rPr lang="en-US" altLang="zh-CN">
                <a:solidFill>
                  <a:srgbClr val="FF0000"/>
                </a:solidFill>
              </a:rPr>
            </a:br>
            <a:endParaRPr lang="en-US" altLang="zh-CN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5195"/>
          <a:stretch>
            <a:fillRect/>
          </a:stretch>
        </p:blipFill>
        <p:spPr>
          <a:xfrm>
            <a:off x="7391400" y="3733800"/>
            <a:ext cx="1962150" cy="13906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273925" y="2895600"/>
            <a:ext cx="2097405" cy="4622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</a:rPr>
              <a:t>点击</a:t>
            </a: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</a:rPr>
              <a:t>“</a:t>
            </a: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</a:rPr>
              <a:t>是”</a:t>
            </a:r>
            <a:br>
              <a:rPr lang="en-US" altLang="zh-CN">
                <a:solidFill>
                  <a:srgbClr val="FF0000"/>
                </a:solidFill>
              </a:rPr>
            </a:b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3220" y="69215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95000"/>
              </a:lnSpc>
            </a:pPr>
            <a:r>
              <a:rPr lang="zh-CN" altLang="en-US" sz="3600" b="1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第二节 系统初始化</a:t>
            </a:r>
            <a:endParaRPr lang="zh-CN" altLang="en-US" sz="3600" b="1" dirty="0" smtClean="0">
              <a:ln>
                <a:noFill/>
                <a:prstDash val="sysDot"/>
              </a:ln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2291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00" y="1524000"/>
            <a:ext cx="7357745" cy="25266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04800" y="686435"/>
            <a:ext cx="5878195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6.2.2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选项设置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686016" y="1600803"/>
            <a:ext cx="894080" cy="95313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p>
            <a:pPr algn="just" eaLnBrk="0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实验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0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3220" y="69215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95000"/>
              </a:lnSpc>
            </a:pPr>
            <a:r>
              <a:rPr lang="zh-CN" altLang="en-US" sz="3600" b="1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第二节 系统初始化</a:t>
            </a:r>
            <a:endParaRPr lang="zh-CN" altLang="en-US" sz="3600" b="1" dirty="0" smtClean="0">
              <a:ln>
                <a:noFill/>
                <a:prstDash val="sysDot"/>
              </a:ln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4800" y="686435"/>
            <a:ext cx="5878195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6.2.2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选项设置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0" y="1372235"/>
            <a:ext cx="5124450" cy="44577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248400" y="1524635"/>
            <a:ext cx="6096000" cy="3634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W02</a:t>
            </a:r>
            <a:r>
              <a:rPr lang="zh-CN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企业应用平台：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业务导航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财务会计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—固定资产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—设置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highlight>
                  <a:srgbClr val="FFFF00"/>
                </a:highlight>
                <a:latin typeface="+mj-ea"/>
                <a:ea typeface="+mj-ea"/>
                <a:cs typeface="+mn-ea"/>
                <a:sym typeface="+mn-ea"/>
              </a:rPr>
              <a:t>选项</a:t>
            </a:r>
            <a:endParaRPr lang="zh-CN" altLang="en-US" sz="2400" b="1">
              <a:solidFill>
                <a:srgbClr val="C00000"/>
              </a:solidFill>
              <a:highlight>
                <a:srgbClr val="FFFF00"/>
              </a:highlight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3220" y="69215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95000"/>
              </a:lnSpc>
            </a:pPr>
            <a:r>
              <a:rPr lang="zh-CN" altLang="en-US" sz="3600" b="1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第二节 系统初始化</a:t>
            </a:r>
            <a:endParaRPr lang="zh-CN" altLang="en-US" sz="3600" b="1" dirty="0" smtClean="0">
              <a:ln>
                <a:noFill/>
                <a:prstDash val="sysDot"/>
              </a:ln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4800" y="686435"/>
            <a:ext cx="5878195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6.2.2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选项设置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15000" y="1371600"/>
            <a:ext cx="7250430" cy="5026025"/>
          </a:xfrm>
          <a:prstGeom prst="rect">
            <a:avLst/>
          </a:prstGeom>
        </p:spPr>
        <p:txBody>
          <a:bodyPr wrap="square" rtlCol="0" anchor="t">
            <a:noAutofit/>
          </a:bodyPr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选项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界面：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点击</a:t>
            </a:r>
            <a:r>
              <a:rPr lang="zh-CN" altLang="en-US" sz="24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编辑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，修改两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个界面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①与账务系统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接口：</a:t>
            </a:r>
            <a:endParaRPr lang="en-US" alt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固定资产缺省入账科目：1601</a:t>
            </a:r>
            <a:endParaRPr lang="zh-CN" altLang="en-US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累计折旧缺省入账科目：1602</a:t>
            </a:r>
            <a:endParaRPr lang="zh-CN" altLang="en-US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减值准备缺省入账科目：1603</a:t>
            </a:r>
            <a:endParaRPr lang="zh-CN" altLang="en-US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增值税进项税额缺省入账科目：22210101</a:t>
            </a:r>
            <a:endParaRPr lang="zh-CN" altLang="en-US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固定资产清理缺省入账科目：1606</a:t>
            </a:r>
            <a:endParaRPr lang="zh-CN" altLang="en-US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295400"/>
            <a:ext cx="4324350" cy="45148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63220" y="69215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95000"/>
              </a:lnSpc>
            </a:pPr>
            <a:r>
              <a:rPr lang="zh-CN" altLang="en-US" sz="3600" b="1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第二节 系统初始化</a:t>
            </a:r>
            <a:endParaRPr lang="zh-CN" altLang="en-US" sz="3600" b="1" dirty="0" smtClean="0">
              <a:ln>
                <a:noFill/>
                <a:prstDash val="sysDot"/>
              </a:ln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27900" y="267226"/>
            <a:ext cx="8957866" cy="470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分享一种学习方法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看全局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89711" y="968303"/>
            <a:ext cx="5504763" cy="5622471"/>
            <a:chOff x="634094" y="1080837"/>
            <a:chExt cx="5504763" cy="5622471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34095" y="1080837"/>
              <a:ext cx="5504762" cy="23142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4095" y="3294473"/>
              <a:ext cx="5504762" cy="226666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094" y="5122356"/>
              <a:ext cx="5504762" cy="158095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321083" y="1654693"/>
            <a:ext cx="4370363" cy="470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薪资管理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----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日常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6321083" y="2321060"/>
            <a:ext cx="4834597" cy="721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信息系统课程比财务会计课程前业务端走了一步，体现了更多的职业判断和选择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6" name="图示 5"/>
          <p:cNvGraphicFramePr/>
          <p:nvPr/>
        </p:nvGraphicFramePr>
        <p:xfrm>
          <a:off x="6321083" y="3188787"/>
          <a:ext cx="4722056" cy="110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321083" y="6120021"/>
            <a:ext cx="3090204" cy="470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薪资管理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----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期末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Graphic spid="6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1447800"/>
            <a:ext cx="4314825" cy="45434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05400" y="2209800"/>
            <a:ext cx="6096000" cy="23437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60000"/>
              </a:lnSpc>
            </a:pPr>
            <a:r>
              <a:rPr lang="zh-CN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②</a:t>
            </a:r>
            <a:r>
              <a:rPr lang="zh-CN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其他：</a:t>
            </a:r>
            <a:endParaRPr lang="zh-CN" altLang="en-US" sz="24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已发生资产减少的卡片可删除时限改为</a:t>
            </a: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10年</a:t>
            </a:r>
            <a:endParaRPr lang="zh-CN" altLang="en-US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勾选</a:t>
            </a:r>
            <a:r>
              <a:rPr lang="zh-CN" altLang="en-US" sz="2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卡片金额型数据显示</a:t>
            </a: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千分位格式</a:t>
            </a:r>
            <a:endParaRPr lang="zh-CN" altLang="en-US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24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4800" y="686435"/>
            <a:ext cx="5878195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6.2.2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选项设置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3220" y="69215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95000"/>
              </a:lnSpc>
            </a:pPr>
            <a:r>
              <a:rPr lang="zh-CN" altLang="en-US" sz="3600" b="1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第二节 系统初始化</a:t>
            </a:r>
            <a:endParaRPr lang="zh-CN" altLang="en-US" sz="3600" b="1" dirty="0" smtClean="0">
              <a:ln>
                <a:noFill/>
                <a:prstDash val="sysDot"/>
              </a:ln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4338" name="TextBox 3"/>
          <p:cNvSpPr txBox="1"/>
          <p:nvPr/>
        </p:nvSpPr>
        <p:spPr>
          <a:xfrm>
            <a:off x="1295400" y="1461770"/>
            <a:ext cx="1347470" cy="520065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t" anchorCtr="0">
            <a:noAutofit/>
          </a:bodyPr>
          <a:p>
            <a:pPr algn="just" eaLnBrk="0"/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实验资料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2209800"/>
            <a:ext cx="7719695" cy="3032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304800" y="686435"/>
            <a:ext cx="326390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6.2.3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初始设置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69970" y="766445"/>
            <a:ext cx="4431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设置部门对应折旧科目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3220" y="69215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95000"/>
              </a:lnSpc>
            </a:pPr>
            <a:r>
              <a:rPr lang="zh-CN" altLang="en-US" sz="3600" b="1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第二节 系统初始化</a:t>
            </a:r>
            <a:endParaRPr lang="zh-CN" altLang="en-US" sz="3600" b="1" dirty="0" smtClean="0">
              <a:ln>
                <a:noFill/>
                <a:prstDash val="sysDot"/>
              </a:ln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04800" y="686435"/>
            <a:ext cx="5878195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6.2.3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初始设置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69970" y="766445"/>
            <a:ext cx="4431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设置部门对应折旧科目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05600" y="1372235"/>
            <a:ext cx="5266055" cy="3813810"/>
          </a:xfrm>
          <a:prstGeom prst="rect">
            <a:avLst/>
          </a:prstGeom>
        </p:spPr>
        <p:txBody>
          <a:bodyPr wrap="square" rtlCol="0" anchor="t">
            <a:noAutofit/>
          </a:bodyPr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W02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企业应用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平台：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业务导航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财务会计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—固定资产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—设置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highlight>
                  <a:srgbClr val="FFFF00"/>
                </a:highlight>
                <a:latin typeface="+mj-ea"/>
                <a:ea typeface="+mj-ea"/>
                <a:cs typeface="+mn-ea"/>
                <a:sym typeface="+mn-ea"/>
              </a:rPr>
              <a:t>部门对应折旧</a:t>
            </a:r>
            <a:r>
              <a:rPr lang="zh-CN" altLang="en-US" sz="2400" b="1">
                <a:solidFill>
                  <a:srgbClr val="C00000"/>
                </a:solidFill>
                <a:highlight>
                  <a:srgbClr val="FFFF00"/>
                </a:highlight>
                <a:latin typeface="+mj-ea"/>
                <a:ea typeface="+mj-ea"/>
                <a:cs typeface="+mn-ea"/>
                <a:sym typeface="+mn-ea"/>
              </a:rPr>
              <a:t>科目</a:t>
            </a:r>
            <a:endParaRPr lang="zh-CN" altLang="en-US" sz="2400" b="1">
              <a:solidFill>
                <a:srgbClr val="C00000"/>
              </a:solidFill>
              <a:highlight>
                <a:srgbClr val="FFFF00"/>
              </a:highligh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00000"/>
              </a:lnSpc>
            </a:pPr>
            <a:endParaRPr lang="zh-CN" altLang="en-US" sz="24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296035"/>
            <a:ext cx="5775325" cy="44748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63220" y="69215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95000"/>
              </a:lnSpc>
            </a:pPr>
            <a:r>
              <a:rPr lang="zh-CN" altLang="en-US" sz="3600" b="1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第二节 系统初始化</a:t>
            </a:r>
            <a:endParaRPr lang="zh-CN" altLang="en-US" sz="3600" b="1" dirty="0" smtClean="0">
              <a:ln>
                <a:noFill/>
                <a:prstDash val="sysDot"/>
              </a:ln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04800" y="686435"/>
            <a:ext cx="5878195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6.2.3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初始设置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69970" y="766445"/>
            <a:ext cx="4431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设置部门对应折旧科目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677035"/>
            <a:ext cx="5400675" cy="25368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095" y="1677035"/>
            <a:ext cx="5400675" cy="25368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74090" y="4615180"/>
            <a:ext cx="4664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点击折旧科目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修改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629400" y="4615180"/>
            <a:ext cx="4664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输入折旧科目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保存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3220" y="69215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95000"/>
              </a:lnSpc>
            </a:pPr>
            <a:r>
              <a:rPr lang="zh-CN" altLang="en-US" sz="3600" b="1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第二节 系统初始化</a:t>
            </a:r>
            <a:endParaRPr lang="zh-CN" altLang="en-US" sz="3600" b="1" dirty="0" smtClean="0">
              <a:ln>
                <a:noFill/>
                <a:prstDash val="sysDot"/>
              </a:ln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04800" y="686435"/>
            <a:ext cx="326390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6.2.3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初始设置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69970" y="766445"/>
            <a:ext cx="4431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设置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资产类别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386" name="TextBox 3"/>
          <p:cNvSpPr txBox="1"/>
          <p:nvPr/>
        </p:nvSpPr>
        <p:spPr>
          <a:xfrm>
            <a:off x="1507808" y="1524635"/>
            <a:ext cx="1250950" cy="41275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p>
            <a:pPr algn="just" eaLnBrk="0"/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实验资料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8125" y="2054225"/>
            <a:ext cx="7493000" cy="3362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363220" y="69215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95000"/>
              </a:lnSpc>
            </a:pPr>
            <a:r>
              <a:rPr lang="zh-CN" altLang="en-US" sz="3600" b="1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第二节 系统初始化</a:t>
            </a:r>
            <a:endParaRPr lang="zh-CN" altLang="en-US" sz="3600" b="1" dirty="0" smtClean="0">
              <a:ln>
                <a:noFill/>
                <a:prstDash val="sysDot"/>
              </a:ln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04800" y="686435"/>
            <a:ext cx="326390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6.2.3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初始设置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69970" y="766445"/>
            <a:ext cx="4431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设置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资产类别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296035"/>
            <a:ext cx="5518785" cy="43389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705600" y="1372235"/>
            <a:ext cx="5266055" cy="3813810"/>
          </a:xfrm>
          <a:prstGeom prst="rect">
            <a:avLst/>
          </a:prstGeom>
        </p:spPr>
        <p:txBody>
          <a:bodyPr wrap="square" rtlCol="0" anchor="t">
            <a:noAutofit/>
          </a:bodyPr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W02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企业应用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平台：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业务导航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财务会计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—固定资产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—设置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highlight>
                  <a:srgbClr val="FFFF00"/>
                </a:highlight>
                <a:latin typeface="+mj-ea"/>
                <a:ea typeface="+mj-ea"/>
                <a:cs typeface="+mn-ea"/>
                <a:sym typeface="+mn-ea"/>
              </a:rPr>
              <a:t>资产类别</a:t>
            </a:r>
            <a:endParaRPr lang="zh-CN" altLang="en-US" sz="2400" b="1">
              <a:solidFill>
                <a:srgbClr val="C00000"/>
              </a:solidFill>
              <a:highlight>
                <a:srgbClr val="FFFF00"/>
              </a:highligh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00000"/>
              </a:lnSpc>
            </a:pPr>
            <a:endParaRPr lang="zh-CN" altLang="en-US" sz="24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3220" y="69215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95000"/>
              </a:lnSpc>
            </a:pPr>
            <a:r>
              <a:rPr lang="zh-CN" altLang="en-US" sz="3600" b="1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第二节 系统初始化</a:t>
            </a:r>
            <a:endParaRPr lang="zh-CN" altLang="en-US" sz="3600" b="1" dirty="0" smtClean="0">
              <a:ln>
                <a:noFill/>
                <a:prstDash val="sysDot"/>
              </a:ln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04800" y="686435"/>
            <a:ext cx="326390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6.2.3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初始设置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69970" y="766445"/>
            <a:ext cx="4431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设置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资产类别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1372235"/>
            <a:ext cx="5948680" cy="42716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781800" y="1600835"/>
            <a:ext cx="5266055" cy="3813810"/>
          </a:xfrm>
          <a:prstGeom prst="rect">
            <a:avLst/>
          </a:prstGeom>
        </p:spPr>
        <p:txBody>
          <a:bodyPr wrap="square" rtlCol="0" anchor="t">
            <a:noAutofit/>
          </a:bodyPr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资产类别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：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chemeClr val="tx1"/>
                </a:solidFill>
                <a:latin typeface="+mj-ea"/>
                <a:ea typeface="+mj-ea"/>
                <a:cs typeface="+mn-ea"/>
                <a:sym typeface="+mn-ea"/>
              </a:rPr>
              <a:t>点击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增加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”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依次输入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编码、使用年限、净残值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”</a:t>
            </a:r>
            <a:endParaRPr lang="en-US" altLang="zh-CN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选择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折旧方法、卡片样式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”</a:t>
            </a:r>
            <a:endParaRPr lang="en-US" altLang="zh-CN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点击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保存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”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endParaRPr lang="zh-CN" altLang="en-US" sz="24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3220" y="69215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95000"/>
              </a:lnSpc>
            </a:pPr>
            <a:r>
              <a:rPr lang="zh-CN" altLang="en-US" sz="3600" b="1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第二节 系统初始化</a:t>
            </a:r>
            <a:endParaRPr lang="zh-CN" altLang="en-US" sz="3600" b="1" dirty="0" smtClean="0">
              <a:ln>
                <a:noFill/>
                <a:prstDash val="sysDot"/>
              </a:ln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1448435"/>
            <a:ext cx="6886575" cy="43529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04800" y="686435"/>
            <a:ext cx="326390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6.2.3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初始设置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69970" y="766445"/>
            <a:ext cx="4431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设置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资产类别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01000" y="1600835"/>
            <a:ext cx="5266055" cy="3353435"/>
          </a:xfrm>
          <a:prstGeom prst="rect">
            <a:avLst/>
          </a:prstGeom>
        </p:spPr>
        <p:txBody>
          <a:bodyPr wrap="square" rtlCol="0" anchor="t">
            <a:noAutofit/>
          </a:bodyPr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资产类别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：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chemeClr val="tx1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chemeClr val="tx1"/>
                </a:solidFill>
                <a:latin typeface="+mj-ea"/>
                <a:ea typeface="+mj-ea"/>
                <a:cs typeface="+mn-ea"/>
                <a:sym typeface="+mn-ea"/>
              </a:rPr>
              <a:t>点击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运输工具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”</a:t>
            </a:r>
            <a:endParaRPr lang="en-US" altLang="zh-CN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单击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增加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”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输入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类别名称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”</a:t>
            </a:r>
            <a:endParaRPr lang="en-US" altLang="zh-CN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点击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保存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”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endParaRPr lang="zh-CN" altLang="en-US" sz="24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3220" y="69215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95000"/>
              </a:lnSpc>
            </a:pPr>
            <a:r>
              <a:rPr lang="zh-CN" altLang="en-US" sz="3600" b="1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第二节 系统初始化</a:t>
            </a:r>
            <a:endParaRPr lang="zh-CN" altLang="en-US" sz="3600" b="1" dirty="0" smtClean="0">
              <a:ln>
                <a:noFill/>
                <a:prstDash val="sysDot"/>
              </a:ln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04800" y="686435"/>
            <a:ext cx="326390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6.2.3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初始设置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69970" y="766445"/>
            <a:ext cx="4431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设置增减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方式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434" name="TextBox 3"/>
          <p:cNvSpPr txBox="1"/>
          <p:nvPr/>
        </p:nvSpPr>
        <p:spPr>
          <a:xfrm>
            <a:off x="914083" y="1416050"/>
            <a:ext cx="1250950" cy="41275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p>
            <a:pPr algn="just" eaLnBrk="0"/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实验资料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5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083" y="2058035"/>
            <a:ext cx="7332663" cy="3879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363220" y="69215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95000"/>
              </a:lnSpc>
            </a:pPr>
            <a:r>
              <a:rPr lang="zh-CN" altLang="en-US" sz="3600" b="1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第二节 系统初始化</a:t>
            </a:r>
            <a:endParaRPr lang="zh-CN" altLang="en-US" sz="3600" b="1" dirty="0" smtClean="0">
              <a:ln>
                <a:noFill/>
                <a:prstDash val="sysDot"/>
              </a:ln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04800" y="686435"/>
            <a:ext cx="326390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6.2.3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初始设置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69970" y="766445"/>
            <a:ext cx="4431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设置增减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方式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1448435"/>
            <a:ext cx="5531485" cy="43230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705600" y="1372235"/>
            <a:ext cx="5266055" cy="3813810"/>
          </a:xfrm>
          <a:prstGeom prst="rect">
            <a:avLst/>
          </a:prstGeom>
        </p:spPr>
        <p:txBody>
          <a:bodyPr wrap="square" rtlCol="0" anchor="t">
            <a:noAutofit/>
          </a:bodyPr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W02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企业应用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平台：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业务导航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财务会计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—固定资产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—设置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highlight>
                  <a:srgbClr val="FFFF00"/>
                </a:highlight>
                <a:latin typeface="+mj-ea"/>
                <a:ea typeface="+mj-ea"/>
                <a:cs typeface="+mn-ea"/>
                <a:sym typeface="+mn-ea"/>
              </a:rPr>
              <a:t>增减方式</a:t>
            </a:r>
            <a:endParaRPr lang="zh-CN" altLang="en-US" sz="2400" b="1">
              <a:solidFill>
                <a:srgbClr val="C00000"/>
              </a:solidFill>
              <a:highlight>
                <a:srgbClr val="FFFF00"/>
              </a:highligh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00000"/>
              </a:lnSpc>
            </a:pPr>
            <a:endParaRPr lang="zh-CN" altLang="en-US" sz="24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3220" y="69215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95000"/>
              </a:lnSpc>
            </a:pPr>
            <a:r>
              <a:rPr lang="zh-CN" altLang="en-US" sz="3600" b="1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第二节 系统初始化</a:t>
            </a:r>
            <a:endParaRPr lang="zh-CN" altLang="en-US" sz="3600" b="1" dirty="0" smtClean="0">
              <a:ln>
                <a:noFill/>
                <a:prstDash val="sysDot"/>
              </a:ln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27900" y="267226"/>
            <a:ext cx="8957866" cy="470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分享一种学习方法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看全局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570664" y="5358035"/>
            <a:ext cx="4915102" cy="470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固定资产管理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----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期初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75640" y="1097280"/>
            <a:ext cx="4107815" cy="5445760"/>
            <a:chOff x="356166" y="886080"/>
            <a:chExt cx="4832436" cy="662038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6166" y="886080"/>
              <a:ext cx="4832436" cy="431227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3905" y="5198358"/>
              <a:ext cx="4784697" cy="23081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707" y="1097095"/>
            <a:ext cx="5325736" cy="32394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707" y="4340821"/>
            <a:ext cx="5325736" cy="8213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04800" y="686435"/>
            <a:ext cx="326390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6.2.3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初始设置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69970" y="766445"/>
            <a:ext cx="4431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设置增减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方式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524635"/>
            <a:ext cx="6048375" cy="35623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734175" y="1276350"/>
            <a:ext cx="5503545" cy="4965700"/>
          </a:xfrm>
          <a:prstGeom prst="rect">
            <a:avLst/>
          </a:prstGeom>
        </p:spPr>
        <p:txBody>
          <a:bodyPr wrap="square" rtlCol="0" anchor="t">
            <a:noAutofit/>
          </a:bodyPr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增减方式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：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单击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增加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”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—输入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增加方式</a:t>
            </a:r>
            <a:r>
              <a:rPr lang="en-US" altLang="zh-CN" sz="2400" b="1">
                <a:solidFill>
                  <a:schemeClr val="tx1"/>
                </a:solidFill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zh-CN" altLang="en-US" sz="2400" b="1">
                <a:solidFill>
                  <a:schemeClr val="tx1"/>
                </a:solidFill>
                <a:latin typeface="+mj-ea"/>
                <a:ea typeface="+mj-ea"/>
                <a:cs typeface="+mn-ea"/>
                <a:sym typeface="+mn-ea"/>
              </a:rPr>
              <a:t>增减方式名称</a:t>
            </a:r>
            <a:r>
              <a:rPr lang="en-US" altLang="zh-CN" sz="2400" b="1">
                <a:solidFill>
                  <a:schemeClr val="tx1"/>
                </a:solidFill>
                <a:latin typeface="+mj-ea"/>
                <a:ea typeface="+mj-ea"/>
                <a:cs typeface="+mn-ea"/>
                <a:sym typeface="+mn-ea"/>
              </a:rPr>
              <a:t>”</a:t>
            </a:r>
            <a:endParaRPr lang="en-US" altLang="zh-CN" sz="2400" b="1">
              <a:solidFill>
                <a:schemeClr val="tx1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     ——“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投资性房地产投入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”</a:t>
            </a:r>
            <a:endParaRPr lang="en-US" altLang="zh-CN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     ——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点击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保存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”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输入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减少方式</a:t>
            </a: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增减方式名称</a:t>
            </a: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”</a:t>
            </a:r>
            <a:endParaRPr lang="en-US" altLang="zh-CN" sz="2400" b="1">
              <a:solidFill>
                <a:schemeClr val="tx1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     ——“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非货币型资产交换转出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”</a:t>
            </a:r>
            <a:endParaRPr lang="en-US" altLang="zh-CN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    </a:t>
            </a: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 ——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点击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保存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”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endParaRPr lang="zh-CN" altLang="en-US" sz="24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3220" y="69215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95000"/>
              </a:lnSpc>
            </a:pPr>
            <a:r>
              <a:rPr lang="zh-CN" altLang="en-US" sz="3600" b="1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第二节 系统初始化</a:t>
            </a:r>
            <a:endParaRPr lang="zh-CN" altLang="en-US" sz="3600" b="1" dirty="0" smtClean="0">
              <a:ln>
                <a:noFill/>
                <a:prstDash val="sysDot"/>
              </a:ln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04800" y="686435"/>
            <a:ext cx="326390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6.2.3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初始设置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69970" y="766445"/>
            <a:ext cx="4431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设置增减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方式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600835"/>
            <a:ext cx="5750560" cy="36588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29400" y="1600835"/>
            <a:ext cx="6096000" cy="3634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增减方式：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选中</a:t>
            </a: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“101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直接购入</a:t>
            </a: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”</a:t>
            </a:r>
            <a:endParaRPr lang="en-US" altLang="zh-CN" sz="2400" b="1"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点击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修改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”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—输入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对应入账科目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点击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保存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”</a:t>
            </a:r>
            <a:endParaRPr lang="en-US" altLang="zh-CN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继续设置其他增减方式对应入账科目</a:t>
            </a:r>
            <a:endParaRPr lang="zh-CN" altLang="en-US" sz="2400" b="1"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3220" y="69215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95000"/>
              </a:lnSpc>
            </a:pPr>
            <a:r>
              <a:rPr lang="zh-CN" altLang="en-US" sz="3600" b="1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第二节 系统初始化</a:t>
            </a:r>
            <a:endParaRPr lang="zh-CN" altLang="en-US" sz="3600" b="1" dirty="0" smtClean="0">
              <a:ln>
                <a:noFill/>
                <a:prstDash val="sysDot"/>
              </a:ln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29235" y="76200"/>
            <a:ext cx="8173720" cy="67564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95000"/>
              </a:lnSpc>
            </a:pPr>
            <a:r>
              <a:rPr lang="zh-CN" altLang="en-US" sz="4000" b="1" smtClean="0">
                <a:ln>
                  <a:noFill/>
                  <a:prstDash val="sysDot"/>
                </a:ln>
                <a:solidFill>
                  <a:schemeClr val="accent1"/>
                </a:solidFill>
                <a:uFillTx/>
                <a:latin typeface="MiSans Light" panose="00000400000000000000" charset="-122"/>
                <a:ea typeface="汉仪细秀体简 L" panose="00020600040101010101" charset="-122"/>
                <a:cs typeface="汉仪细秀体简 L" panose="00020600040101010101" charset="-122"/>
              </a:rPr>
              <a:t>第二节 系统初始化</a:t>
            </a:r>
            <a:endParaRPr lang="zh-CN" altLang="en-US" sz="4000" b="1" dirty="0" smtClean="0">
              <a:ln>
                <a:noFill/>
                <a:prstDash val="sysDot"/>
              </a:ln>
              <a:solidFill>
                <a:schemeClr val="accent1"/>
              </a:solidFill>
              <a:uFillTx/>
              <a:latin typeface="MiSans Light" panose="00000400000000000000" charset="-122"/>
              <a:ea typeface="汉仪细秀体简 L" panose="00020600040101010101" charset="-122"/>
              <a:cs typeface="汉仪细秀体简 L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4800" y="686435"/>
            <a:ext cx="326390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6.2.3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初始设置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69970" y="766445"/>
            <a:ext cx="4431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设置增减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方式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945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0" y="1219835"/>
            <a:ext cx="6629400" cy="53549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04800" y="686435"/>
            <a:ext cx="326390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6.2.3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初始设置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69970" y="766445"/>
            <a:ext cx="4431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录入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原始卡片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1296035"/>
            <a:ext cx="5048250" cy="54825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705600" y="1372235"/>
            <a:ext cx="5266055" cy="3813810"/>
          </a:xfrm>
          <a:prstGeom prst="rect">
            <a:avLst/>
          </a:prstGeom>
        </p:spPr>
        <p:txBody>
          <a:bodyPr wrap="square" rtlCol="0" anchor="t">
            <a:noAutofit/>
          </a:bodyPr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W02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企业应用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平台：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业务导航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财务会计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—固定资产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卡片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highlight>
                  <a:srgbClr val="FFFF00"/>
                </a:highlight>
                <a:latin typeface="+mj-ea"/>
                <a:ea typeface="+mj-ea"/>
                <a:cs typeface="+mn-ea"/>
                <a:sym typeface="+mn-ea"/>
              </a:rPr>
              <a:t>录入原始卡片</a:t>
            </a:r>
            <a:endParaRPr lang="zh-CN" altLang="en-US" sz="24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3220" y="69215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95000"/>
              </a:lnSpc>
            </a:pPr>
            <a:r>
              <a:rPr lang="zh-CN" altLang="en-US" sz="3600" b="1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第二节 系统初始化</a:t>
            </a:r>
            <a:endParaRPr lang="zh-CN" altLang="en-US" sz="3600" b="1" dirty="0" smtClean="0">
              <a:ln>
                <a:noFill/>
                <a:prstDash val="sysDot"/>
              </a:ln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04800" y="686435"/>
            <a:ext cx="326390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6.2.3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初始设置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69970" y="766445"/>
            <a:ext cx="4431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录入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原始卡片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372235"/>
            <a:ext cx="6076950" cy="50577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29400" y="1829435"/>
            <a:ext cx="609600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>
                <a:latin typeface="+mj-ea"/>
                <a:ea typeface="+mj-ea"/>
                <a:cs typeface="+mn-ea"/>
              </a:rPr>
              <a:t>选择“房屋及建筑物”类别的复选框，</a:t>
            </a:r>
            <a:endParaRPr lang="en-US" altLang="zh-CN" sz="2400" b="1">
              <a:latin typeface="+mj-ea"/>
              <a:ea typeface="+mj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+mj-ea"/>
                <a:ea typeface="+mj-ea"/>
                <a:cs typeface="+mn-ea"/>
              </a:rPr>
              <a:t>单击“确定”按钮，</a:t>
            </a:r>
            <a:endParaRPr lang="en-US" altLang="zh-CN" sz="2400" b="1">
              <a:latin typeface="+mj-ea"/>
              <a:ea typeface="+mj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+mj-ea"/>
                <a:ea typeface="+mj-ea"/>
                <a:cs typeface="+mn-ea"/>
              </a:rPr>
              <a:t>进入“固定资产卡片”窗口。</a:t>
            </a:r>
            <a:endParaRPr lang="en-US" altLang="zh-CN" sz="2400" b="1">
              <a:latin typeface="+mj-ea"/>
              <a:ea typeface="+mj-ea"/>
              <a:cs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3220" y="69215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95000"/>
              </a:lnSpc>
            </a:pPr>
            <a:r>
              <a:rPr lang="zh-CN" altLang="en-US" sz="3600" b="1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第二节 系统初始化</a:t>
            </a:r>
            <a:endParaRPr lang="zh-CN" altLang="en-US" sz="3600" b="1" dirty="0" smtClean="0">
              <a:ln>
                <a:noFill/>
                <a:prstDash val="sysDot"/>
              </a:ln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04800" y="686435"/>
            <a:ext cx="326390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6.2.3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初始设置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69970" y="766445"/>
            <a:ext cx="4431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录入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原始卡片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448435"/>
            <a:ext cx="6124575" cy="38385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39000" y="1753235"/>
            <a:ext cx="609600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固定资产卡片：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+mj-ea"/>
                <a:ea typeface="+mj-ea"/>
                <a:cs typeface="+mn-ea"/>
              </a:rPr>
              <a:t>—</a:t>
            </a:r>
            <a:r>
              <a:rPr lang="zh-CN" altLang="en-US" sz="2400" b="1">
                <a:latin typeface="+mj-ea"/>
                <a:ea typeface="+mj-ea"/>
                <a:cs typeface="+mn-ea"/>
              </a:rPr>
              <a:t>固定资产名称</a:t>
            </a:r>
            <a:r>
              <a:rPr lang="en-US" altLang="zh-CN" sz="2400" b="1">
                <a:latin typeface="+mj-ea"/>
                <a:ea typeface="+mj-ea"/>
                <a:cs typeface="+mn-ea"/>
              </a:rPr>
              <a:t>“</a:t>
            </a:r>
            <a:r>
              <a:rPr lang="zh-CN" altLang="en-US" sz="2400" b="1">
                <a:latin typeface="+mj-ea"/>
                <a:ea typeface="+mj-ea"/>
                <a:cs typeface="+mn-ea"/>
              </a:rPr>
              <a:t>综合楼</a:t>
            </a:r>
            <a:r>
              <a:rPr lang="en-US" altLang="zh-CN" sz="2400" b="1">
                <a:latin typeface="+mj-ea"/>
                <a:ea typeface="+mj-ea"/>
                <a:cs typeface="+mn-ea"/>
              </a:rPr>
              <a:t>”</a:t>
            </a:r>
            <a:endParaRPr lang="en-US" altLang="zh-CN" sz="2400" b="1">
              <a:latin typeface="+mj-ea"/>
              <a:ea typeface="+mj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latin typeface="+mj-ea"/>
                <a:ea typeface="+mj-ea"/>
                <a:cs typeface="+mn-ea"/>
              </a:rPr>
              <a:t>点</a:t>
            </a:r>
            <a:r>
              <a:rPr lang="en-US" altLang="zh-CN" sz="2400" b="1">
                <a:latin typeface="+mj-ea"/>
                <a:ea typeface="+mj-ea"/>
                <a:cs typeface="+mn-ea"/>
              </a:rPr>
              <a:t>击“</a:t>
            </a:r>
            <a:r>
              <a:rPr lang="zh-CN" altLang="en-US" sz="2400" b="1">
                <a:latin typeface="+mj-ea"/>
                <a:ea typeface="+mj-ea"/>
                <a:cs typeface="+mn-ea"/>
              </a:rPr>
              <a:t>使用部门</a:t>
            </a:r>
            <a:r>
              <a:rPr lang="en-US" altLang="zh-CN" sz="2400" b="1">
                <a:latin typeface="+mj-ea"/>
                <a:ea typeface="+mj-ea"/>
                <a:cs typeface="+mn-ea"/>
              </a:rPr>
              <a:t>”按钮，</a:t>
            </a:r>
            <a:endParaRPr lang="en-US" altLang="zh-CN" sz="2400" b="1">
              <a:latin typeface="+mj-ea"/>
              <a:ea typeface="+mj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latin typeface="+mj-ea"/>
                <a:ea typeface="+mj-ea"/>
                <a:cs typeface="+mn-ea"/>
              </a:rPr>
              <a:t>选择</a:t>
            </a:r>
            <a:r>
              <a:rPr lang="en-US" altLang="zh-CN" sz="2400" b="1">
                <a:latin typeface="+mj-ea"/>
                <a:ea typeface="+mj-ea"/>
                <a:cs typeface="+mn-ea"/>
              </a:rPr>
              <a:t>“</a:t>
            </a:r>
            <a:r>
              <a:rPr lang="zh-CN" altLang="en-US" sz="2400" b="1">
                <a:latin typeface="+mj-ea"/>
                <a:ea typeface="+mj-ea"/>
                <a:cs typeface="+mn-ea"/>
              </a:rPr>
              <a:t>多部门使用</a:t>
            </a:r>
            <a:r>
              <a:rPr lang="en-US" altLang="zh-CN" sz="2400" b="1">
                <a:latin typeface="+mj-ea"/>
                <a:ea typeface="+mj-ea"/>
                <a:cs typeface="+mn-ea"/>
              </a:rPr>
              <a:t>”</a:t>
            </a:r>
            <a:endParaRPr lang="en-US" altLang="zh-CN" sz="2400" b="1">
              <a:latin typeface="+mj-ea"/>
              <a:ea typeface="+mj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en-US" altLang="zh-CN" sz="2400" b="1">
                <a:latin typeface="+mj-ea"/>
                <a:ea typeface="+mj-ea"/>
                <a:cs typeface="+mn-ea"/>
              </a:rPr>
              <a:t>进入“</a:t>
            </a:r>
            <a:r>
              <a:rPr lang="zh-CN" altLang="en-US" sz="2400" b="1">
                <a:latin typeface="+mj-ea"/>
                <a:ea typeface="+mj-ea"/>
                <a:cs typeface="+mn-ea"/>
              </a:rPr>
              <a:t>使用部门</a:t>
            </a:r>
            <a:r>
              <a:rPr lang="en-US" altLang="zh-CN" sz="2400" b="1">
                <a:latin typeface="+mj-ea"/>
                <a:ea typeface="+mj-ea"/>
                <a:cs typeface="+mn-ea"/>
              </a:rPr>
              <a:t>”窗口。</a:t>
            </a:r>
            <a:endParaRPr lang="en-US" altLang="zh-CN" sz="2400" b="1">
              <a:latin typeface="+mj-ea"/>
              <a:ea typeface="+mj-ea"/>
              <a:cs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3220" y="69215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95000"/>
              </a:lnSpc>
            </a:pPr>
            <a:r>
              <a:rPr lang="zh-CN" altLang="en-US" sz="3600" b="1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第二节 系统初始化</a:t>
            </a:r>
            <a:endParaRPr lang="zh-CN" altLang="en-US" sz="3600" b="1" dirty="0" smtClean="0">
              <a:ln>
                <a:noFill/>
                <a:prstDash val="sysDot"/>
              </a:ln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04800" y="686435"/>
            <a:ext cx="326390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6.2.3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初始设置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69970" y="766445"/>
            <a:ext cx="4431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录入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原始卡片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219835"/>
            <a:ext cx="6296025" cy="56089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162800" y="2514600"/>
            <a:ext cx="609600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使用部门：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+mj-ea"/>
                <a:ea typeface="+mj-ea"/>
                <a:cs typeface="+mn-ea"/>
              </a:rPr>
              <a:t>—</a:t>
            </a:r>
            <a:r>
              <a:rPr lang="zh-CN" altLang="en-US" sz="2400" b="1">
                <a:latin typeface="+mj-ea"/>
                <a:ea typeface="+mj-ea"/>
                <a:cs typeface="+mn-ea"/>
              </a:rPr>
              <a:t>点击</a:t>
            </a:r>
            <a:r>
              <a:rPr lang="en-US" altLang="zh-CN" sz="2400" b="1">
                <a:latin typeface="+mj-ea"/>
                <a:ea typeface="+mj-ea"/>
                <a:cs typeface="+mn-ea"/>
              </a:rPr>
              <a:t>“</a:t>
            </a:r>
            <a:r>
              <a:rPr lang="zh-CN" altLang="en-US" sz="2400" b="1">
                <a:latin typeface="+mj-ea"/>
                <a:ea typeface="+mj-ea"/>
                <a:cs typeface="+mn-ea"/>
              </a:rPr>
              <a:t>增加</a:t>
            </a:r>
            <a:r>
              <a:rPr lang="en-US" altLang="zh-CN" sz="2400" b="1">
                <a:latin typeface="+mj-ea"/>
                <a:ea typeface="+mj-ea"/>
                <a:cs typeface="+mn-ea"/>
              </a:rPr>
              <a:t>”</a:t>
            </a:r>
            <a:endParaRPr lang="en-US" altLang="zh-CN" sz="2400" b="1">
              <a:latin typeface="+mj-ea"/>
              <a:ea typeface="+mj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latin typeface="+mj-ea"/>
                <a:ea typeface="+mj-ea"/>
                <a:cs typeface="+mn-ea"/>
              </a:rPr>
              <a:t>选择使用部门，使用比例输入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</a:rPr>
              <a:t>25</a:t>
            </a:r>
            <a:endParaRPr lang="en-US" altLang="zh-CN" sz="2400" b="1">
              <a:solidFill>
                <a:srgbClr val="C00000"/>
              </a:solidFill>
              <a:latin typeface="+mj-ea"/>
              <a:ea typeface="+mj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点击</a:t>
            </a: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确定</a:t>
            </a: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”</a:t>
            </a:r>
            <a:endParaRPr lang="en-US" altLang="zh-CN" sz="2400" b="1"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+mj-ea"/>
                <a:ea typeface="+mj-ea"/>
                <a:cs typeface="+mn-ea"/>
              </a:rPr>
              <a:t>  </a:t>
            </a:r>
            <a:r>
              <a:rPr lang="zh-CN" altLang="en-US" sz="2400" b="1">
                <a:latin typeface="+mj-ea"/>
                <a:ea typeface="+mj-ea"/>
                <a:cs typeface="+mn-ea"/>
              </a:rPr>
              <a:t>返回</a:t>
            </a:r>
            <a:r>
              <a:rPr lang="en-US" altLang="zh-CN" sz="2400" b="1">
                <a:latin typeface="+mj-ea"/>
                <a:ea typeface="+mj-ea"/>
                <a:cs typeface="+mn-ea"/>
              </a:rPr>
              <a:t>“</a:t>
            </a:r>
            <a:r>
              <a:rPr lang="zh-CN" altLang="en-US" sz="2400" b="1">
                <a:latin typeface="+mj-ea"/>
                <a:ea typeface="+mj-ea"/>
                <a:cs typeface="+mn-ea"/>
              </a:rPr>
              <a:t>固定资产卡片</a:t>
            </a:r>
            <a:r>
              <a:rPr lang="en-US" altLang="zh-CN" sz="2400" b="1">
                <a:latin typeface="+mj-ea"/>
                <a:ea typeface="+mj-ea"/>
                <a:cs typeface="+mn-ea"/>
              </a:rPr>
              <a:t>”</a:t>
            </a:r>
            <a:r>
              <a:rPr lang="zh-CN" altLang="en-US" sz="2400" b="1">
                <a:latin typeface="+mj-ea"/>
                <a:ea typeface="+mj-ea"/>
                <a:cs typeface="+mn-ea"/>
              </a:rPr>
              <a:t>窗口</a:t>
            </a:r>
            <a:endParaRPr lang="zh-CN" altLang="en-US" sz="2400" b="1">
              <a:latin typeface="+mj-ea"/>
              <a:ea typeface="+mj-ea"/>
              <a:cs typeface="+mn-ea"/>
            </a:endParaRPr>
          </a:p>
        </p:txBody>
      </p:sp>
      <p:grpSp>
        <p:nvGrpSpPr>
          <p:cNvPr id="9" name="组合 8" descr="7b0a202020202274657874626f78223a2022220a7d0a"/>
          <p:cNvGrpSpPr/>
          <p:nvPr/>
        </p:nvGrpSpPr>
        <p:grpSpPr>
          <a:xfrm>
            <a:off x="7394575" y="714375"/>
            <a:ext cx="4008755" cy="1675370"/>
            <a:chOff x="6337" y="3404"/>
            <a:chExt cx="6313" cy="3058"/>
          </a:xfrm>
        </p:grpSpPr>
        <p:grpSp>
          <p:nvGrpSpPr>
            <p:cNvPr id="10" name="组合 9"/>
            <p:cNvGrpSpPr/>
            <p:nvPr/>
          </p:nvGrpSpPr>
          <p:grpSpPr>
            <a:xfrm>
              <a:off x="6337" y="3404"/>
              <a:ext cx="6313" cy="3058"/>
              <a:chOff x="6337" y="3404"/>
              <a:chExt cx="6313" cy="3058"/>
            </a:xfrm>
          </p:grpSpPr>
          <p:sp>
            <p:nvSpPr>
              <p:cNvPr id="100" name="任意多边形: 形状 99"/>
              <p:cNvSpPr/>
              <p:nvPr/>
            </p:nvSpPr>
            <p:spPr>
              <a:xfrm>
                <a:off x="6586" y="3526"/>
                <a:ext cx="5921" cy="2370"/>
              </a:xfrm>
              <a:custGeom>
                <a:avLst/>
                <a:gdLst>
                  <a:gd name="connsiteX0" fmla="*/ 5450 w 5450"/>
                  <a:gd name="connsiteY0" fmla="*/ 1286 h 3360"/>
                  <a:gd name="connsiteX1" fmla="*/ 2555 w 5450"/>
                  <a:gd name="connsiteY1" fmla="*/ 0 h 3360"/>
                  <a:gd name="connsiteX2" fmla="*/ 1 w 5450"/>
                  <a:gd name="connsiteY2" fmla="*/ 1289 h 3360"/>
                  <a:gd name="connsiteX3" fmla="*/ 523 w 5450"/>
                  <a:gd name="connsiteY3" fmla="*/ 2369 h 3360"/>
                  <a:gd name="connsiteX4" fmla="*/ 2839 w 5450"/>
                  <a:gd name="connsiteY4" fmla="*/ 3360 h 3360"/>
                  <a:gd name="connsiteX5" fmla="*/ 5119 w 5450"/>
                  <a:gd name="connsiteY5" fmla="*/ 2322 h 3360"/>
                  <a:gd name="connsiteX6" fmla="*/ 4991 w 5450"/>
                  <a:gd name="connsiteY6" fmla="*/ 1980 h 3360"/>
                  <a:gd name="connsiteX7" fmla="*/ 5450 w 5450"/>
                  <a:gd name="connsiteY7" fmla="*/ 1286 h 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50" h="3360">
                    <a:moveTo>
                      <a:pt x="5450" y="1286"/>
                    </a:moveTo>
                    <a:cubicBezTo>
                      <a:pt x="5450" y="576"/>
                      <a:pt x="4154" y="0"/>
                      <a:pt x="2555" y="0"/>
                    </a:cubicBezTo>
                    <a:cubicBezTo>
                      <a:pt x="956" y="0"/>
                      <a:pt x="21" y="674"/>
                      <a:pt x="1" y="1289"/>
                    </a:cubicBezTo>
                    <a:cubicBezTo>
                      <a:pt x="-27" y="2149"/>
                      <a:pt x="523" y="2335"/>
                      <a:pt x="523" y="2369"/>
                    </a:cubicBezTo>
                    <a:cubicBezTo>
                      <a:pt x="523" y="2942"/>
                      <a:pt x="1580" y="3360"/>
                      <a:pt x="2839" y="3360"/>
                    </a:cubicBezTo>
                    <a:cubicBezTo>
                      <a:pt x="4099" y="3360"/>
                      <a:pt x="5119" y="2895"/>
                      <a:pt x="5119" y="2322"/>
                    </a:cubicBezTo>
                    <a:cubicBezTo>
                      <a:pt x="5119" y="2202"/>
                      <a:pt x="5074" y="2087"/>
                      <a:pt x="4991" y="1980"/>
                    </a:cubicBezTo>
                    <a:cubicBezTo>
                      <a:pt x="5282" y="1781"/>
                      <a:pt x="5450" y="1542"/>
                      <a:pt x="5450" y="1286"/>
                    </a:cubicBezTo>
                    <a:close/>
                  </a:path>
                </a:pathLst>
              </a:custGeom>
              <a:noFill/>
              <a:ln w="28575" cap="rnd">
                <a:solidFill>
                  <a:srgbClr val="231815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101" name="图形 97"/>
              <p:cNvGrpSpPr/>
              <p:nvPr/>
            </p:nvGrpSpPr>
            <p:grpSpPr>
              <a:xfrm>
                <a:off x="6337" y="3404"/>
                <a:ext cx="2666" cy="2111"/>
                <a:chOff x="3714661" y="2133600"/>
                <a:chExt cx="2275610" cy="1365407"/>
              </a:xfrm>
              <a:noFill/>
            </p:grpSpPr>
            <p:sp>
              <p:nvSpPr>
                <p:cNvPr id="102" name="任意多边形: 形状 101"/>
                <p:cNvSpPr/>
                <p:nvPr/>
              </p:nvSpPr>
              <p:spPr>
                <a:xfrm>
                  <a:off x="5952171" y="2133600"/>
                  <a:ext cx="38100" cy="9525"/>
                </a:xfrm>
                <a:custGeom>
                  <a:avLst/>
                  <a:gdLst>
                    <a:gd name="connsiteX0" fmla="*/ 38100 w 38100"/>
                    <a:gd name="connsiteY0" fmla="*/ 0 h 9525"/>
                    <a:gd name="connsiteX1" fmla="*/ 0 w 38100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100" h="9525">
                      <a:moveTo>
                        <a:pt x="38100" y="0"/>
                      </a:moveTo>
                      <a:cubicBezTo>
                        <a:pt x="25718" y="0"/>
                        <a:pt x="12383" y="0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231815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3" name="任意多边形: 形状 102"/>
                <p:cNvSpPr/>
                <p:nvPr/>
              </p:nvSpPr>
              <p:spPr>
                <a:xfrm>
                  <a:off x="3714661" y="2134350"/>
                  <a:ext cx="2190254" cy="1364657"/>
                </a:xfrm>
                <a:custGeom>
                  <a:avLst/>
                  <a:gdLst>
                    <a:gd name="connsiteX0" fmla="*/ 2047 w 2047"/>
                    <a:gd name="connsiteY0" fmla="*/ 0 h 2375"/>
                    <a:gd name="connsiteX1" fmla="*/ 0 w 2047"/>
                    <a:gd name="connsiteY1" fmla="*/ 1421 h 2375"/>
                    <a:gd name="connsiteX2" fmla="*/ 394 w 2047"/>
                    <a:gd name="connsiteY2" fmla="*/ 2375 h 2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7" h="2375">
                      <a:moveTo>
                        <a:pt x="2047" y="0"/>
                      </a:moveTo>
                      <a:cubicBezTo>
                        <a:pt x="934" y="95"/>
                        <a:pt x="0" y="633"/>
                        <a:pt x="0" y="1421"/>
                      </a:cubicBezTo>
                      <a:cubicBezTo>
                        <a:pt x="0" y="1779"/>
                        <a:pt x="69" y="2120"/>
                        <a:pt x="394" y="2375"/>
                      </a:cubicBezTo>
                    </a:path>
                  </a:pathLst>
                </a:custGeom>
                <a:noFill/>
                <a:ln w="19050" cap="flat">
                  <a:solidFill>
                    <a:srgbClr val="231815"/>
                  </a:solidFill>
                  <a:custDash>
                    <a:ds d="596100" sp="372563"/>
                  </a:custDash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sp>
            <p:nvSpPr>
              <p:cNvPr id="105" name="任意多边形: 形状 104"/>
              <p:cNvSpPr/>
              <p:nvPr/>
            </p:nvSpPr>
            <p:spPr>
              <a:xfrm rot="20797597">
                <a:off x="10721" y="5810"/>
                <a:ext cx="960" cy="378"/>
              </a:xfrm>
              <a:custGeom>
                <a:avLst/>
                <a:gdLst>
                  <a:gd name="connsiteX0" fmla="*/ 609610 w 609610"/>
                  <a:gd name="connsiteY0" fmla="*/ 120017 h 240034"/>
                  <a:gd name="connsiteX1" fmla="*/ 304805 w 609610"/>
                  <a:gd name="connsiteY1" fmla="*/ 240034 h 240034"/>
                  <a:gd name="connsiteX2" fmla="*/ 0 w 609610"/>
                  <a:gd name="connsiteY2" fmla="*/ 120017 h 240034"/>
                  <a:gd name="connsiteX3" fmla="*/ 304805 w 609610"/>
                  <a:gd name="connsiteY3" fmla="*/ 0 h 240034"/>
                  <a:gd name="connsiteX4" fmla="*/ 609610 w 609610"/>
                  <a:gd name="connsiteY4" fmla="*/ 120017 h 240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610" h="240034">
                    <a:moveTo>
                      <a:pt x="609610" y="120017"/>
                    </a:moveTo>
                    <a:cubicBezTo>
                      <a:pt x="609610" y="186301"/>
                      <a:pt x="473144" y="240034"/>
                      <a:pt x="304805" y="240034"/>
                    </a:cubicBezTo>
                    <a:cubicBezTo>
                      <a:pt x="136466" y="240034"/>
                      <a:pt x="0" y="186301"/>
                      <a:pt x="0" y="120017"/>
                    </a:cubicBezTo>
                    <a:cubicBezTo>
                      <a:pt x="0" y="53733"/>
                      <a:pt x="136466" y="0"/>
                      <a:pt x="304805" y="0"/>
                    </a:cubicBezTo>
                    <a:cubicBezTo>
                      <a:pt x="473144" y="0"/>
                      <a:pt x="609610" y="53733"/>
                      <a:pt x="609610" y="120017"/>
                    </a:cubicBezTo>
                    <a:close/>
                  </a:path>
                </a:pathLst>
              </a:custGeom>
              <a:noFill/>
              <a:ln w="28575" cap="rnd">
                <a:solidFill>
                  <a:srgbClr val="231815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6" name="任意多边形: 形状 105"/>
              <p:cNvSpPr/>
              <p:nvPr/>
            </p:nvSpPr>
            <p:spPr>
              <a:xfrm>
                <a:off x="12070" y="4915"/>
                <a:ext cx="580" cy="769"/>
              </a:xfrm>
              <a:custGeom>
                <a:avLst/>
                <a:gdLst>
                  <a:gd name="connsiteX0" fmla="*/ 367665 w 368038"/>
                  <a:gd name="connsiteY0" fmla="*/ 0 h 940117"/>
                  <a:gd name="connsiteX1" fmla="*/ 98107 w 368038"/>
                  <a:gd name="connsiteY1" fmla="*/ 406717 h 940117"/>
                  <a:gd name="connsiteX2" fmla="*/ 0 w 368038"/>
                  <a:gd name="connsiteY2" fmla="*/ 940118 h 940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038" h="940117">
                    <a:moveTo>
                      <a:pt x="367665" y="0"/>
                    </a:moveTo>
                    <a:cubicBezTo>
                      <a:pt x="367665" y="0"/>
                      <a:pt x="389572" y="216218"/>
                      <a:pt x="98107" y="406717"/>
                    </a:cubicBezTo>
                    <a:cubicBezTo>
                      <a:pt x="98107" y="406717"/>
                      <a:pt x="291465" y="613410"/>
                      <a:pt x="0" y="940118"/>
                    </a:cubicBezTo>
                  </a:path>
                </a:pathLst>
              </a:custGeom>
              <a:noFill/>
              <a:ln w="19050" cap="flat">
                <a:solidFill>
                  <a:srgbClr val="231815"/>
                </a:solidFill>
                <a:custDash>
                  <a:ds d="600000" sp="375000"/>
                </a:custDash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7" name="任意多边形: 形状 106"/>
              <p:cNvSpPr/>
              <p:nvPr/>
            </p:nvSpPr>
            <p:spPr>
              <a:xfrm>
                <a:off x="10532" y="6100"/>
                <a:ext cx="984" cy="362"/>
              </a:xfrm>
              <a:custGeom>
                <a:avLst/>
                <a:gdLst>
                  <a:gd name="connsiteX0" fmla="*/ 27497 w 624714"/>
                  <a:gd name="connsiteY0" fmla="*/ 0 h 229638"/>
                  <a:gd name="connsiteX1" fmla="*/ 114174 w 624714"/>
                  <a:gd name="connsiteY1" fmla="*/ 210503 h 229638"/>
                  <a:gd name="connsiteX2" fmla="*/ 624714 w 624714"/>
                  <a:gd name="connsiteY2" fmla="*/ 144780 h 229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4714" h="229638">
                    <a:moveTo>
                      <a:pt x="27497" y="0"/>
                    </a:moveTo>
                    <a:cubicBezTo>
                      <a:pt x="27497" y="0"/>
                      <a:pt x="-74421" y="133350"/>
                      <a:pt x="114174" y="210503"/>
                    </a:cubicBezTo>
                    <a:cubicBezTo>
                      <a:pt x="278957" y="278130"/>
                      <a:pt x="624714" y="144780"/>
                      <a:pt x="624714" y="144780"/>
                    </a:cubicBezTo>
                  </a:path>
                </a:pathLst>
              </a:custGeom>
              <a:noFill/>
              <a:ln w="19050" cap="flat">
                <a:solidFill>
                  <a:srgbClr val="231815"/>
                </a:solidFill>
                <a:custDash>
                  <a:ds d="600000" sp="375000"/>
                </a:custDash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7294" y="3716"/>
              <a:ext cx="4886" cy="18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spc="200">
                  <a:solidFill>
                    <a:schemeClr val="tx1"/>
                  </a:solidFill>
                  <a:uFillTx/>
                </a:rPr>
                <a:t>  </a:t>
              </a:r>
              <a:r>
                <a:rPr lang="en-US" altLang="zh-CN" sz="2000" spc="2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zh-CN" altLang="en-US" sz="2000" b="1" spc="200">
                  <a:solidFill>
                    <a:srgbClr val="C0000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多部门使用</a:t>
              </a:r>
              <a:r>
                <a:rPr lang="zh-CN" altLang="en-US" sz="2000" spc="2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的固定资产</a:t>
              </a:r>
              <a:r>
                <a:rPr lang="zh-CN" altLang="en-US" sz="2000" b="1" spc="200">
                  <a:solidFill>
                    <a:srgbClr val="C0000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平均分摊</a:t>
              </a:r>
              <a:r>
                <a:rPr lang="zh-CN" altLang="en-US" sz="2000" spc="2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折旧费用。</a:t>
              </a:r>
              <a:endParaRPr lang="zh-CN" altLang="en-US" sz="2000" spc="2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63220" y="69215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95000"/>
              </a:lnSpc>
            </a:pPr>
            <a:r>
              <a:rPr lang="zh-CN" altLang="en-US" sz="3600" b="1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第二节 系统初始化</a:t>
            </a:r>
            <a:endParaRPr lang="zh-CN" altLang="en-US" sz="3600" b="1" dirty="0" smtClean="0">
              <a:ln>
                <a:noFill/>
                <a:prstDash val="sysDot"/>
              </a:ln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04800" y="686435"/>
            <a:ext cx="326390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6.2.3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初始设置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69970" y="766445"/>
            <a:ext cx="4431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录入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原始卡片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524635"/>
            <a:ext cx="6643370" cy="37052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162800" y="1448435"/>
            <a:ext cx="60960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固定资产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卡片：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+mj-ea"/>
                <a:ea typeface="+mj-ea"/>
                <a:cs typeface="+mn-ea"/>
              </a:rPr>
              <a:t>—“</a:t>
            </a:r>
            <a:r>
              <a:rPr lang="zh-CN" altLang="en-US" sz="2400" b="1">
                <a:latin typeface="+mj-ea"/>
                <a:ea typeface="+mj-ea"/>
                <a:cs typeface="+mn-ea"/>
              </a:rPr>
              <a:t>增加方式</a:t>
            </a:r>
            <a:r>
              <a:rPr lang="en-US" altLang="zh-CN" sz="2400" b="1">
                <a:latin typeface="+mj-ea"/>
                <a:ea typeface="+mj-ea"/>
                <a:cs typeface="+mn-ea"/>
              </a:rPr>
              <a:t>”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</a:rPr>
              <a:t>在建工程转入</a:t>
            </a:r>
            <a:endParaRPr lang="en-US" altLang="zh-CN" sz="2400" b="1">
              <a:solidFill>
                <a:srgbClr val="C00000"/>
              </a:solidFill>
              <a:latin typeface="+mj-ea"/>
              <a:ea typeface="+mj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—“</a:t>
            </a:r>
            <a:r>
              <a:rPr lang="zh-CN" altLang="en-US" sz="2400" b="1">
                <a:latin typeface="+mj-ea"/>
                <a:ea typeface="+mj-ea"/>
                <a:cs typeface="+mn-ea"/>
              </a:rPr>
              <a:t>使用状况</a:t>
            </a:r>
            <a:r>
              <a:rPr lang="en-US" altLang="zh-CN" sz="2400" b="1">
                <a:latin typeface="+mj-ea"/>
                <a:ea typeface="+mj-ea"/>
                <a:cs typeface="+mn-ea"/>
              </a:rPr>
              <a:t>”</a:t>
            </a:r>
            <a:r>
              <a:rPr lang="zh-CN" altLang="en-US" sz="2400" b="1">
                <a:latin typeface="+mj-ea"/>
                <a:ea typeface="+mj-ea"/>
                <a:cs typeface="+mn-ea"/>
              </a:rPr>
              <a:t>，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</a:rPr>
              <a:t>在用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—“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开始使用日期</a:t>
            </a: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”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，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2021-09-08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原值</a:t>
            </a: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”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，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13 000 000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累计折旧</a:t>
            </a: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”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，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945 750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点击</a:t>
            </a: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保存</a:t>
            </a: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”</a:t>
            </a:r>
            <a:endParaRPr lang="zh-CN" altLang="en-US" sz="2400" b="1">
              <a:latin typeface="+mj-ea"/>
              <a:ea typeface="+mj-ea"/>
              <a:cs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3220" y="69215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95000"/>
              </a:lnSpc>
            </a:pPr>
            <a:r>
              <a:rPr lang="zh-CN" altLang="en-US" sz="3600" b="1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第二节 系统初始化</a:t>
            </a:r>
            <a:endParaRPr lang="zh-CN" altLang="en-US" sz="3600" b="1" dirty="0" smtClean="0">
              <a:ln>
                <a:noFill/>
                <a:prstDash val="sysDot"/>
              </a:ln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29235" y="76200"/>
            <a:ext cx="8173720" cy="67564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95000"/>
              </a:lnSpc>
            </a:pPr>
            <a:r>
              <a:rPr lang="zh-CN" altLang="en-US" sz="4000" b="1" smtClean="0">
                <a:ln>
                  <a:noFill/>
                  <a:prstDash val="sysDot"/>
                </a:ln>
                <a:solidFill>
                  <a:schemeClr val="accent1"/>
                </a:solidFill>
                <a:uFillTx/>
                <a:latin typeface="MiSans Light" panose="00000400000000000000" charset="-122"/>
                <a:ea typeface="汉仪细秀体简 L" panose="00020600040101010101" charset="-122"/>
                <a:cs typeface="汉仪细秀体简 L" panose="00020600040101010101" charset="-122"/>
              </a:rPr>
              <a:t>第二节 系统初始化</a:t>
            </a:r>
            <a:endParaRPr lang="zh-CN" altLang="en-US" sz="4000" b="1" dirty="0" smtClean="0">
              <a:ln>
                <a:noFill/>
                <a:prstDash val="sysDot"/>
              </a:ln>
              <a:solidFill>
                <a:schemeClr val="accent1"/>
              </a:solidFill>
              <a:uFillTx/>
              <a:latin typeface="MiSans Light" panose="00000400000000000000" charset="-122"/>
              <a:ea typeface="汉仪细秀体简 L" panose="00020600040101010101" charset="-122"/>
              <a:cs typeface="汉仪细秀体简 L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4800" y="686435"/>
            <a:ext cx="326390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6.2.3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初始设置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69970" y="766445"/>
            <a:ext cx="22999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录入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原始卡片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33515" y="748665"/>
            <a:ext cx="1594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40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复制功能</a:t>
            </a:r>
            <a:endParaRPr lang="zh-CN" altLang="en-US" sz="2400">
              <a:solidFill>
                <a:schemeClr val="tx1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1353185"/>
            <a:ext cx="8540115" cy="32797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33400" y="4648200"/>
            <a:ext cx="1118806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固定资产卡片：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依次录入</a:t>
            </a: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固定资产名称</a:t>
            </a: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”“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增加方式</a:t>
            </a: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”“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使用状况</a:t>
            </a: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”“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原值</a:t>
            </a: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”“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累计折旧</a:t>
            </a: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”</a:t>
            </a:r>
            <a:endParaRPr lang="en-US" altLang="zh-CN" sz="2400" b="1"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工具栏点击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保存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”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，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然后点击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放弃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”</a:t>
            </a:r>
            <a:endParaRPr lang="en-US" altLang="zh-CN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—“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是否取消本次操作</a:t>
            </a: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”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，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是！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2362200"/>
            <a:ext cx="2238375" cy="1609725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04800" y="686435"/>
            <a:ext cx="326390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6.2.3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初始设置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69970" y="766445"/>
            <a:ext cx="22999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录入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原始卡片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05600" y="1524635"/>
            <a:ext cx="609600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固定资产卡片：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点击工具栏</a:t>
            </a: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复制</a:t>
            </a: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”</a:t>
            </a:r>
            <a:endParaRPr lang="en-US" altLang="zh-CN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输入起始序号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0002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，复制数量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4</a:t>
            </a:r>
            <a:endParaRPr lang="en-US" altLang="zh-CN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点击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确定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”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33515" y="748665"/>
            <a:ext cx="2381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40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复制功能</a:t>
            </a:r>
            <a:endParaRPr lang="zh-CN" altLang="en-US" sz="2400">
              <a:solidFill>
                <a:schemeClr val="tx1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371600"/>
            <a:ext cx="5972175" cy="48291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rcRect t="3922"/>
          <a:stretch>
            <a:fillRect/>
          </a:stretch>
        </p:blipFill>
        <p:spPr>
          <a:xfrm>
            <a:off x="6934200" y="3886200"/>
            <a:ext cx="2419350" cy="18669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220" y="69215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95000"/>
              </a:lnSpc>
            </a:pPr>
            <a:r>
              <a:rPr lang="zh-CN" altLang="en-US" sz="3600" b="1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第二节 系统初始化</a:t>
            </a:r>
            <a:endParaRPr lang="zh-CN" altLang="en-US" sz="3600" b="1" dirty="0" smtClean="0">
              <a:ln>
                <a:noFill/>
                <a:prstDash val="sysDot"/>
              </a:ln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27900" y="267226"/>
            <a:ext cx="8957866" cy="470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分享一种学习方法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看全局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321083" y="1183940"/>
            <a:ext cx="4848665" cy="470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固定资产管理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----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日常和期末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aphicFrame>
        <p:nvGraphicFramePr>
          <p:cNvPr id="6" name="图示 5"/>
          <p:cNvGraphicFramePr/>
          <p:nvPr/>
        </p:nvGraphicFramePr>
        <p:xfrm>
          <a:off x="6630572" y="4158106"/>
          <a:ext cx="4722056" cy="110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549686" y="1153367"/>
            <a:ext cx="5457147" cy="5298042"/>
            <a:chOff x="474731" y="1247203"/>
            <a:chExt cx="5457147" cy="529804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735" y="1247203"/>
              <a:ext cx="5457143" cy="262857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4734" y="2992864"/>
              <a:ext cx="5457143" cy="8095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4733" y="3802388"/>
              <a:ext cx="5457143" cy="100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4731" y="4802388"/>
              <a:ext cx="5457143" cy="174285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1715271"/>
            <a:ext cx="5571429" cy="2066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321083" y="5441877"/>
            <a:ext cx="5571429" cy="721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信息系统对固定资产实物和全生命周期进行管理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04800" y="686435"/>
            <a:ext cx="326390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6.2.3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初始设置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69970" y="766445"/>
            <a:ext cx="22999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录入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原始卡片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372235"/>
            <a:ext cx="6858635" cy="38792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620000" y="1753235"/>
            <a:ext cx="609600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固定资产卡片：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固定资产编号</a:t>
            </a: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410002</a:t>
            </a:r>
            <a:endParaRPr lang="en-US" altLang="zh-CN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点击</a:t>
            </a: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修改</a:t>
            </a: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”</a:t>
            </a:r>
            <a:endParaRPr lang="en-US" altLang="zh-CN" sz="2400" b="1"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修改</a:t>
            </a: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使用部门</a:t>
            </a: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”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财务部</a:t>
            </a:r>
            <a:endParaRPr lang="zh-CN" altLang="en-US" sz="2400" b="1"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点击</a:t>
            </a: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保存</a:t>
            </a: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”</a:t>
            </a:r>
            <a:endParaRPr lang="en-US" altLang="zh-CN" sz="2400" b="1"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点击</a:t>
            </a: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下张</a:t>
            </a: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”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编辑其他卡片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33515" y="748665"/>
            <a:ext cx="2381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40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复制功能</a:t>
            </a:r>
            <a:endParaRPr lang="zh-CN" altLang="en-US" sz="2400">
              <a:solidFill>
                <a:schemeClr val="tx1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3220" y="69215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95000"/>
              </a:lnSpc>
            </a:pPr>
            <a:r>
              <a:rPr lang="zh-CN" altLang="en-US" sz="3600" b="1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第二节 系统初始化</a:t>
            </a:r>
            <a:endParaRPr lang="zh-CN" altLang="en-US" sz="3600" b="1" dirty="0" smtClean="0">
              <a:ln>
                <a:noFill/>
                <a:prstDash val="sysDot"/>
              </a:ln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04800" y="686435"/>
            <a:ext cx="326390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6.2.3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初始设置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69970" y="766445"/>
            <a:ext cx="22999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录入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原始卡片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264920"/>
            <a:ext cx="3962400" cy="42525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533515" y="748665"/>
            <a:ext cx="2381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40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查询</a:t>
            </a:r>
            <a:r>
              <a:rPr lang="zh-CN" altLang="en-US" sz="240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录入结果</a:t>
            </a:r>
            <a:endParaRPr lang="zh-CN" altLang="en-US" sz="2400">
              <a:solidFill>
                <a:schemeClr val="tx1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72000" y="1448435"/>
            <a:ext cx="3279140" cy="3813810"/>
          </a:xfrm>
          <a:prstGeom prst="rect">
            <a:avLst/>
          </a:prstGeom>
        </p:spPr>
        <p:txBody>
          <a:bodyPr wrap="square" rtlCol="0" anchor="t">
            <a:noAutofit/>
          </a:bodyPr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企业应用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平台：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业务导航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财务会计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—固定资产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卡片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highlight>
                  <a:srgbClr val="FFFF00"/>
                </a:highlight>
                <a:latin typeface="+mj-ea"/>
                <a:ea typeface="+mj-ea"/>
                <a:cs typeface="+mn-ea"/>
                <a:sym typeface="+mn-ea"/>
              </a:rPr>
              <a:t>卡片管理</a:t>
            </a:r>
            <a:endParaRPr lang="zh-CN" altLang="en-US" sz="2400" b="1">
              <a:solidFill>
                <a:srgbClr val="C00000"/>
              </a:solidFill>
              <a:highlight>
                <a:srgbClr val="FFFF00"/>
              </a:highligh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000" b="1">
                <a:solidFill>
                  <a:schemeClr val="tx1"/>
                </a:solidFill>
                <a:latin typeface="+mj-ea"/>
                <a:ea typeface="+mj-ea"/>
                <a:cs typeface="+mn-ea"/>
                <a:sym typeface="+mn-ea"/>
              </a:rPr>
              <a:t>打开</a:t>
            </a:r>
            <a:r>
              <a:rPr lang="en-US" altLang="zh-CN" sz="2000" b="1">
                <a:solidFill>
                  <a:schemeClr val="tx1"/>
                </a:solidFill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zh-CN" altLang="en-US" sz="2000" b="1">
                <a:solidFill>
                  <a:schemeClr val="tx1"/>
                </a:solidFill>
                <a:latin typeface="+mj-ea"/>
                <a:ea typeface="+mj-ea"/>
                <a:cs typeface="+mn-ea"/>
                <a:sym typeface="+mn-ea"/>
              </a:rPr>
              <a:t>条件选择</a:t>
            </a:r>
            <a:r>
              <a:rPr lang="en-US" altLang="zh-CN" sz="2000" b="1">
                <a:solidFill>
                  <a:schemeClr val="tx1"/>
                </a:solidFill>
                <a:latin typeface="+mj-ea"/>
                <a:ea typeface="+mj-ea"/>
                <a:cs typeface="+mn-ea"/>
                <a:sym typeface="+mn-ea"/>
              </a:rPr>
              <a:t>-</a:t>
            </a:r>
            <a:r>
              <a:rPr lang="zh-CN" altLang="en-US" sz="2000" b="1">
                <a:solidFill>
                  <a:schemeClr val="tx1"/>
                </a:solidFill>
                <a:latin typeface="+mj-ea"/>
                <a:ea typeface="+mj-ea"/>
                <a:cs typeface="+mn-ea"/>
                <a:sym typeface="+mn-ea"/>
              </a:rPr>
              <a:t>卡片管理</a:t>
            </a:r>
            <a:r>
              <a:rPr lang="en-US" altLang="zh-CN" sz="2000" b="1">
                <a:solidFill>
                  <a:schemeClr val="tx1"/>
                </a:solidFill>
                <a:latin typeface="+mj-ea"/>
                <a:ea typeface="+mj-ea"/>
                <a:cs typeface="+mn-ea"/>
                <a:sym typeface="+mn-ea"/>
              </a:rPr>
              <a:t>”</a:t>
            </a:r>
            <a:r>
              <a:rPr lang="zh-CN" altLang="en-US" sz="2000" b="1">
                <a:solidFill>
                  <a:schemeClr val="tx1"/>
                </a:solidFill>
                <a:latin typeface="+mj-ea"/>
                <a:ea typeface="+mj-ea"/>
                <a:cs typeface="+mn-ea"/>
                <a:sym typeface="+mn-ea"/>
              </a:rPr>
              <a:t>窗口沉默，单击</a:t>
            </a:r>
            <a:r>
              <a:rPr lang="en-US" altLang="zh-CN" sz="2000" b="1">
                <a:solidFill>
                  <a:schemeClr val="tx1"/>
                </a:solidFill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zh-CN" altLang="en-US" sz="20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确定</a:t>
            </a:r>
            <a:r>
              <a:rPr lang="en-US" altLang="zh-CN" sz="2000" b="1">
                <a:solidFill>
                  <a:schemeClr val="tx1"/>
                </a:solidFill>
                <a:latin typeface="+mj-ea"/>
                <a:ea typeface="+mj-ea"/>
                <a:cs typeface="+mn-ea"/>
                <a:sym typeface="+mn-ea"/>
              </a:rPr>
              <a:t>”</a:t>
            </a:r>
            <a:endParaRPr lang="zh-CN" altLang="en-US" sz="2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1296035"/>
            <a:ext cx="3962400" cy="425259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63220" y="69215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95000"/>
              </a:lnSpc>
            </a:pPr>
            <a:r>
              <a:rPr lang="zh-CN" altLang="en-US" sz="3600" b="1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第二节 系统初始化</a:t>
            </a:r>
            <a:endParaRPr lang="zh-CN" altLang="en-US" sz="3600" b="1" dirty="0" smtClean="0">
              <a:ln>
                <a:noFill/>
                <a:prstDash val="sysDot"/>
              </a:ln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04800" y="686435"/>
            <a:ext cx="326390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6.2.3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初始设置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69970" y="766445"/>
            <a:ext cx="22999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录入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原始卡片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33515" y="748665"/>
            <a:ext cx="39782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40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与总账系统进行</a:t>
            </a:r>
            <a:r>
              <a:rPr lang="zh-CN" altLang="en-US" sz="240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期初</a:t>
            </a:r>
            <a:r>
              <a:rPr lang="zh-CN" altLang="en-US" sz="240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对账</a:t>
            </a:r>
            <a:endParaRPr lang="zh-CN" altLang="en-US" sz="2400">
              <a:solidFill>
                <a:schemeClr val="tx1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3" name="Picture 2"/>
          <p:cNvPicPr>
            <a:picLocks noChangeAspect="1"/>
          </p:cNvPicPr>
          <p:nvPr/>
        </p:nvPicPr>
        <p:blipFill>
          <a:blip r:embed="rId1"/>
          <a:srcRect l="27661" t="11721" r="26654" b="43062"/>
          <a:stretch>
            <a:fillRect/>
          </a:stretch>
        </p:blipFill>
        <p:spPr>
          <a:xfrm>
            <a:off x="6248400" y="1220470"/>
            <a:ext cx="2736215" cy="19443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71905"/>
            <a:ext cx="5297170" cy="429895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1"/>
          <a:srcRect t="70699" r="710" b="6902"/>
          <a:stretch>
            <a:fillRect/>
          </a:stretch>
        </p:blipFill>
        <p:spPr>
          <a:xfrm>
            <a:off x="6226175" y="3276600"/>
            <a:ext cx="5946775" cy="9359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5849620" y="4324350"/>
            <a:ext cx="6342380" cy="2362835"/>
          </a:xfrm>
          <a:prstGeom prst="rect">
            <a:avLst/>
          </a:prstGeom>
        </p:spPr>
        <p:txBody>
          <a:bodyPr wrap="square" rtlCol="0" anchor="t">
            <a:noAutofit/>
          </a:bodyPr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企业应用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平台：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chemeClr val="tx1"/>
                </a:solidFill>
                <a:latin typeface="+mj-ea"/>
                <a:ea typeface="+mj-ea"/>
                <a:cs typeface="+mn-ea"/>
                <a:sym typeface="+mn-ea"/>
              </a:rPr>
              <a:t>—资产对账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 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对账</a:t>
            </a:r>
            <a:endParaRPr lang="zh-CN" altLang="en-US" sz="2400" b="1">
              <a:solidFill>
                <a:srgbClr val="C00000"/>
              </a:solidFill>
              <a:highlight>
                <a:srgbClr val="FFFF00"/>
              </a:highligh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—对账条件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勾选1601 1602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 点击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确定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”</a:t>
            </a:r>
            <a:endParaRPr lang="en-US" altLang="zh-CN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—对账界面，对账差异为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0</a:t>
            </a: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   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对账平衡！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3220" y="69215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95000"/>
              </a:lnSpc>
            </a:pPr>
            <a:r>
              <a:rPr lang="zh-CN" altLang="en-US" sz="3600" b="1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第二节 系统初始化</a:t>
            </a:r>
            <a:endParaRPr lang="zh-CN" altLang="en-US" sz="3600" b="1" dirty="0" smtClean="0">
              <a:ln>
                <a:noFill/>
                <a:prstDash val="sysDot"/>
              </a:ln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04800" y="686435"/>
            <a:ext cx="326390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6.2.3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初始设置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69970" y="766445"/>
            <a:ext cx="4431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卡片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管理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289685"/>
            <a:ext cx="5057775" cy="55822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96000" y="1271270"/>
            <a:ext cx="5266055" cy="3813810"/>
          </a:xfrm>
          <a:prstGeom prst="rect">
            <a:avLst/>
          </a:prstGeom>
        </p:spPr>
        <p:txBody>
          <a:bodyPr wrap="square" rtlCol="0" anchor="t">
            <a:noAutofit/>
          </a:bodyPr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W02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企业应用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平台：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业务导航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财务会计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—固定资产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卡片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highlight>
                  <a:srgbClr val="FFFF00"/>
                </a:highlight>
                <a:latin typeface="+mj-ea"/>
                <a:ea typeface="+mj-ea"/>
                <a:cs typeface="+mn-ea"/>
                <a:sym typeface="+mn-ea"/>
              </a:rPr>
              <a:t>卡片管理</a:t>
            </a:r>
            <a:endParaRPr lang="zh-CN" altLang="en-US" sz="24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72200" y="517588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60000"/>
              </a:lnSpc>
            </a:pPr>
            <a:r>
              <a:rPr lang="zh-CN" altLang="en-US" sz="2000" b="1">
                <a:latin typeface="+mj-ea"/>
                <a:ea typeface="+mj-ea"/>
                <a:cs typeface="+mn-ea"/>
                <a:sym typeface="+mn-ea"/>
              </a:rPr>
              <a:t>打开</a:t>
            </a:r>
            <a:r>
              <a:rPr lang="en-US" altLang="zh-CN" sz="2000" b="1"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zh-CN" altLang="en-US" sz="2000" b="1">
                <a:latin typeface="+mj-ea"/>
                <a:ea typeface="+mj-ea"/>
                <a:cs typeface="+mn-ea"/>
                <a:sym typeface="+mn-ea"/>
              </a:rPr>
              <a:t>条件选择</a:t>
            </a:r>
            <a:r>
              <a:rPr lang="en-US" altLang="zh-CN" sz="2000" b="1">
                <a:latin typeface="+mj-ea"/>
                <a:ea typeface="+mj-ea"/>
                <a:cs typeface="+mn-ea"/>
                <a:sym typeface="+mn-ea"/>
              </a:rPr>
              <a:t>-</a:t>
            </a:r>
            <a:r>
              <a:rPr lang="zh-CN" altLang="en-US" sz="2000" b="1">
                <a:latin typeface="+mj-ea"/>
                <a:ea typeface="+mj-ea"/>
                <a:cs typeface="+mn-ea"/>
                <a:sym typeface="+mn-ea"/>
              </a:rPr>
              <a:t>卡片管理</a:t>
            </a:r>
            <a:r>
              <a:rPr lang="en-US" altLang="zh-CN" sz="2000" b="1">
                <a:latin typeface="+mj-ea"/>
                <a:ea typeface="+mj-ea"/>
                <a:cs typeface="+mn-ea"/>
                <a:sym typeface="+mn-ea"/>
              </a:rPr>
              <a:t>”</a:t>
            </a:r>
            <a:r>
              <a:rPr lang="zh-CN" altLang="en-US" sz="2000" b="1">
                <a:latin typeface="+mj-ea"/>
                <a:ea typeface="+mj-ea"/>
                <a:cs typeface="+mn-ea"/>
                <a:sym typeface="+mn-ea"/>
              </a:rPr>
              <a:t>窗口沉默，单击</a:t>
            </a:r>
            <a:r>
              <a:rPr lang="en-US" altLang="zh-CN" sz="2000" b="1"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zh-CN" altLang="en-US" sz="20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确定</a:t>
            </a:r>
            <a:r>
              <a:rPr lang="en-US" altLang="zh-CN" sz="2000" b="1">
                <a:latin typeface="+mj-ea"/>
                <a:ea typeface="+mj-ea"/>
                <a:cs typeface="+mn-ea"/>
                <a:sym typeface="+mn-ea"/>
              </a:rPr>
              <a:t>”</a:t>
            </a:r>
            <a:endParaRPr lang="en-US" altLang="zh-CN" sz="2000" b="1"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3220" y="69215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95000"/>
              </a:lnSpc>
            </a:pPr>
            <a:r>
              <a:rPr lang="zh-CN" altLang="en-US" sz="3600" b="1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第二节 系统初始化</a:t>
            </a:r>
            <a:endParaRPr lang="zh-CN" altLang="en-US" sz="3600" b="1" dirty="0" smtClean="0">
              <a:ln>
                <a:noFill/>
                <a:prstDash val="sysDot"/>
              </a:ln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04800" y="686435"/>
            <a:ext cx="326390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6.2.3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初始设置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69970" y="766445"/>
            <a:ext cx="4431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卡片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管理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626" name="TextBox 3"/>
          <p:cNvSpPr txBox="1"/>
          <p:nvPr/>
        </p:nvSpPr>
        <p:spPr>
          <a:xfrm>
            <a:off x="1014730" y="1524635"/>
            <a:ext cx="1250950" cy="41275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p>
            <a:pPr algn="l" eaLnBrk="0"/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实验资料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627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4730" y="2241550"/>
            <a:ext cx="8061325" cy="10293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363220" y="69215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95000"/>
              </a:lnSpc>
            </a:pPr>
            <a:r>
              <a:rPr lang="zh-CN" altLang="en-US" sz="3600" b="1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第二节 系统初始化</a:t>
            </a:r>
            <a:endParaRPr lang="zh-CN" altLang="en-US" sz="3600" b="1" dirty="0" smtClean="0">
              <a:ln>
                <a:noFill/>
                <a:prstDash val="sysDot"/>
              </a:ln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04800" y="686435"/>
            <a:ext cx="326390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6.2.3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初始设置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69970" y="766445"/>
            <a:ext cx="4431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卡片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管理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226820"/>
            <a:ext cx="4340860" cy="42525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867400" y="1448435"/>
            <a:ext cx="3472180" cy="3813810"/>
          </a:xfrm>
          <a:prstGeom prst="rect">
            <a:avLst/>
          </a:prstGeom>
        </p:spPr>
        <p:txBody>
          <a:bodyPr wrap="square" rtlCol="0" anchor="t">
            <a:noAutofit/>
          </a:bodyPr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企业应用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平台：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业务导航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财务会计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—固定资产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卡片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highlight>
                  <a:srgbClr val="FFFF00"/>
                </a:highlight>
                <a:latin typeface="+mj-ea"/>
                <a:ea typeface="+mj-ea"/>
                <a:cs typeface="+mn-ea"/>
                <a:sym typeface="+mn-ea"/>
              </a:rPr>
              <a:t>卡片管理</a:t>
            </a:r>
            <a:endParaRPr lang="zh-CN" altLang="en-US" sz="2400" b="1">
              <a:solidFill>
                <a:srgbClr val="C00000"/>
              </a:solidFill>
              <a:highlight>
                <a:srgbClr val="FFFF00"/>
              </a:highligh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endParaRPr lang="zh-CN" altLang="en-US" sz="2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3220" y="69215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95000"/>
              </a:lnSpc>
            </a:pPr>
            <a:r>
              <a:rPr lang="zh-CN" altLang="en-US" sz="3600" b="1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第二节 系统初始化</a:t>
            </a:r>
            <a:endParaRPr lang="zh-CN" altLang="en-US" sz="3600" b="1" dirty="0" smtClean="0">
              <a:ln>
                <a:noFill/>
                <a:prstDash val="sysDot"/>
              </a:ln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04800" y="686435"/>
            <a:ext cx="326390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6.2.3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初始设置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69970" y="766445"/>
            <a:ext cx="4431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卡片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管理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1143635"/>
            <a:ext cx="6232525" cy="48018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858000" y="2286000"/>
            <a:ext cx="609600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卡片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管理：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双击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00006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号卡片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，</a:t>
            </a:r>
            <a:endParaRPr lang="zh-CN" altLang="en-US" sz="2400" b="1"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进入固定资产卡片界面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3220" y="69215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95000"/>
              </a:lnSpc>
            </a:pPr>
            <a:r>
              <a:rPr lang="zh-CN" altLang="en-US" sz="3600" b="1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第二节 系统初始化</a:t>
            </a:r>
            <a:endParaRPr lang="zh-CN" altLang="en-US" sz="3600" b="1" dirty="0" smtClean="0">
              <a:ln>
                <a:noFill/>
                <a:prstDash val="sysDot"/>
              </a:ln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296035"/>
            <a:ext cx="7172325" cy="48564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04800" y="686435"/>
            <a:ext cx="326390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6.2.3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初始设置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69970" y="766445"/>
            <a:ext cx="4431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卡片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管理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29525" y="1981835"/>
            <a:ext cx="6096000" cy="263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固定资产卡片：</a:t>
            </a:r>
            <a:endParaRPr lang="zh-CN" altLang="en-US" sz="2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200" b="1"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200" b="1">
                <a:latin typeface="+mj-ea"/>
                <a:ea typeface="+mj-ea"/>
                <a:cs typeface="+mn-ea"/>
                <a:sym typeface="+mn-ea"/>
              </a:rPr>
              <a:t>点击</a:t>
            </a:r>
            <a:r>
              <a:rPr lang="en-US" altLang="zh-CN" sz="22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zh-CN" altLang="en-US" sz="22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修改</a:t>
            </a:r>
            <a:r>
              <a:rPr lang="en-US" altLang="zh-CN" sz="22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”</a:t>
            </a:r>
            <a:endParaRPr lang="en-US" altLang="zh-CN" sz="22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200" b="1"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200" b="1">
                <a:latin typeface="+mj-ea"/>
                <a:ea typeface="+mj-ea"/>
                <a:cs typeface="+mn-ea"/>
                <a:sym typeface="+mn-ea"/>
              </a:rPr>
              <a:t>修改使用状况为</a:t>
            </a:r>
            <a:r>
              <a:rPr lang="en-US" altLang="zh-CN" sz="22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zh-CN" altLang="en-US" sz="22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大修理停用</a:t>
            </a:r>
            <a:r>
              <a:rPr lang="en-US" altLang="zh-CN" sz="22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”</a:t>
            </a:r>
            <a:endParaRPr lang="en-US" altLang="zh-CN" sz="2200" b="1">
              <a:latin typeface="+mj-ea"/>
              <a:ea typeface="+mj-ea"/>
              <a:cs typeface="+mn-ea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200" b="1">
                <a:latin typeface="+mj-ea"/>
                <a:ea typeface="+mj-ea"/>
                <a:cs typeface="+mn-ea"/>
                <a:sym typeface="+mn-ea"/>
              </a:rPr>
              <a:t>点击</a:t>
            </a:r>
            <a:r>
              <a:rPr lang="en-US" altLang="zh-CN" sz="22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“确定”</a:t>
            </a:r>
            <a:endParaRPr lang="en-US" altLang="zh-CN" sz="22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2200" b="1"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200" b="1">
                <a:latin typeface="+mj-ea"/>
                <a:ea typeface="+mj-ea"/>
                <a:cs typeface="+mn-ea"/>
                <a:sym typeface="+mn-ea"/>
              </a:rPr>
              <a:t>点击</a:t>
            </a:r>
            <a:r>
              <a:rPr lang="en-US" altLang="zh-CN" sz="22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“保存”</a:t>
            </a:r>
            <a:endParaRPr lang="en-US" altLang="zh-CN" sz="22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3220" y="69215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95000"/>
              </a:lnSpc>
            </a:pPr>
            <a:r>
              <a:rPr lang="zh-CN" altLang="en-US" sz="3600" b="1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第二节 系统初始化</a:t>
            </a:r>
            <a:endParaRPr lang="zh-CN" altLang="en-US" sz="3600" b="1" dirty="0" smtClean="0">
              <a:ln>
                <a:noFill/>
                <a:prstDash val="sysDot"/>
              </a:ln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1"/>
            <p:custDataLst>
              <p:tags r:id="rId1"/>
            </p:custDataLst>
          </p:nvPr>
        </p:nvSpPr>
        <p:spPr>
          <a:xfrm>
            <a:off x="1838325" y="1923415"/>
            <a:ext cx="7639050" cy="1997710"/>
          </a:xfrm>
        </p:spPr>
        <p:txBody>
          <a:bodyPr>
            <a:normAutofit/>
          </a:bodyPr>
          <a:lstStyle/>
          <a:p>
            <a:r>
              <a:rPr lang="zh-CN" altLang="en-US" sz="8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</a:t>
            </a:r>
            <a:r>
              <a:rPr lang="zh-CN" altLang="en-US" sz="8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业务处理</a:t>
            </a:r>
            <a:endParaRPr lang="zh-CN" altLang="en-US" sz="80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4800" y="686435"/>
            <a:ext cx="326390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6.3.1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资产增加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59320" y="3601720"/>
            <a:ext cx="4071620" cy="3517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212965" y="3535045"/>
            <a:ext cx="4057650" cy="3676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8674" name="TextBox 3"/>
          <p:cNvSpPr txBox="1"/>
          <p:nvPr/>
        </p:nvSpPr>
        <p:spPr>
          <a:xfrm>
            <a:off x="990283" y="1372235"/>
            <a:ext cx="1250950" cy="41275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p>
            <a:pPr algn="just" eaLnBrk="0"/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实验资料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5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283" y="2514600"/>
            <a:ext cx="8080375" cy="132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35443" y="178763"/>
            <a:ext cx="652666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/>
            </a:lvl1pPr>
          </a:lstStyle>
          <a:p>
            <a:pPr algn="l"/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固定资产管理中的职业判断</a:t>
            </a:r>
            <a:endParaRPr lang="zh-CN" altLang="en-US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00272" y="1703907"/>
            <a:ext cx="666695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/>
            </a:lvl1pPr>
          </a:lstStyle>
          <a:p>
            <a:pPr algn="l"/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不同的折旧方法的选择</a:t>
            </a:r>
            <a:endParaRPr lang="zh-CN" altLang="en-US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00272" y="2892313"/>
            <a:ext cx="5522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/>
            </a:lvl1pPr>
          </a:lstStyle>
          <a:p>
            <a:pPr algn="l"/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3.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租入固定资产的性质</a:t>
            </a:r>
            <a:endParaRPr lang="zh-CN" altLang="en-US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00273" y="3486515"/>
            <a:ext cx="3764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/>
            </a:lvl1pPr>
          </a:lstStyle>
          <a:p>
            <a:pPr algn="l"/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4.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无形资产的管理</a:t>
            </a:r>
            <a:endParaRPr lang="zh-CN" altLang="en-US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00272" y="4080717"/>
            <a:ext cx="3764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/>
            </a:lvl1pPr>
          </a:lstStyle>
          <a:p>
            <a:pPr algn="l"/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en-US" altLang="zh-CN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00272" y="2298110"/>
            <a:ext cx="5522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/>
            </a:lvl1pPr>
          </a:lstStyle>
          <a:p>
            <a:pPr algn="l"/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资产减值的确认</a:t>
            </a:r>
            <a:endParaRPr lang="zh-CN" altLang="en-US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04800" y="686435"/>
            <a:ext cx="326390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6.3.1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资产增加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219835"/>
            <a:ext cx="5086350" cy="52197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248400" y="1448435"/>
            <a:ext cx="3472180" cy="3813810"/>
          </a:xfrm>
          <a:prstGeom prst="rect">
            <a:avLst/>
          </a:prstGeom>
        </p:spPr>
        <p:txBody>
          <a:bodyPr wrap="square" rtlCol="0" anchor="t">
            <a:noAutofit/>
          </a:bodyPr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W02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企业应用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平台：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业务导航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财务会计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—固定资产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卡片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highlight>
                  <a:srgbClr val="FFFF00"/>
                </a:highlight>
                <a:latin typeface="+mj-ea"/>
                <a:ea typeface="+mj-ea"/>
                <a:cs typeface="+mn-ea"/>
                <a:sym typeface="+mn-ea"/>
              </a:rPr>
              <a:t>资产增加</a:t>
            </a:r>
            <a:endParaRPr lang="zh-CN" altLang="en-US" sz="2400" b="1">
              <a:solidFill>
                <a:srgbClr val="C00000"/>
              </a:solidFill>
              <a:highlight>
                <a:srgbClr val="FFFF00"/>
              </a:highligh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endParaRPr lang="zh-CN" altLang="en-US" sz="2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04800" y="686435"/>
            <a:ext cx="326390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6.3.1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资产增加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219835"/>
            <a:ext cx="6067425" cy="50577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705600" y="2058035"/>
            <a:ext cx="6096000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</a:rPr>
              <a:t>“固定资产类别档案”：</a:t>
            </a:r>
            <a:endParaRPr lang="zh-CN" altLang="en-US"/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2400" b="1">
                <a:latin typeface="+mj-ea"/>
                <a:ea typeface="+mj-ea"/>
                <a:cs typeface="+mn-ea"/>
              </a:rPr>
              <a:t>-</a:t>
            </a:r>
            <a:r>
              <a:rPr lang="zh-CN" altLang="en-US" sz="2400" b="1">
                <a:latin typeface="+mj-ea"/>
                <a:ea typeface="+mj-ea"/>
                <a:cs typeface="+mn-ea"/>
              </a:rPr>
              <a:t>选择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</a:rPr>
              <a:t>“41计算机”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b="1">
                <a:latin typeface="+mj-ea"/>
                <a:ea typeface="+mj-ea"/>
                <a:cs typeface="+mn-ea"/>
              </a:rPr>
              <a:t>单击“确定”,</a:t>
            </a:r>
            <a:endParaRPr lang="zh-CN" altLang="en-US" sz="2400" b="1">
              <a:latin typeface="+mj-ea"/>
              <a:ea typeface="+mj-ea"/>
              <a:cs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b="1">
                <a:latin typeface="+mj-ea"/>
                <a:ea typeface="+mj-ea"/>
                <a:cs typeface="+mn-ea"/>
              </a:rPr>
              <a:t>进入“固定资产卡片”窗口。</a:t>
            </a:r>
            <a:endParaRPr lang="zh-CN" altLang="en-US" sz="2400" b="1">
              <a:latin typeface="+mj-ea"/>
              <a:ea typeface="+mj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04800" y="686435"/>
            <a:ext cx="326390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6.3.1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资产增加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296035"/>
            <a:ext cx="6702425" cy="34721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391400" y="1753235"/>
            <a:ext cx="461454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</a:rPr>
              <a:t>固定资产卡片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</a:rPr>
              <a:t>界面：</a:t>
            </a:r>
            <a:endParaRPr lang="zh-CN" altLang="en-US"/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2400" b="1">
                <a:latin typeface="+mj-ea"/>
                <a:ea typeface="+mj-ea"/>
                <a:cs typeface="+mn-ea"/>
              </a:rPr>
              <a:t>-</a:t>
            </a:r>
            <a:r>
              <a:rPr lang="zh-CN" altLang="en-US" sz="2400" b="1">
                <a:latin typeface="+mj-ea"/>
                <a:ea typeface="+mj-ea"/>
                <a:cs typeface="+mn-ea"/>
              </a:rPr>
              <a:t>依次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</a:rPr>
              <a:t>输入</a:t>
            </a:r>
            <a:r>
              <a:rPr lang="zh-CN" altLang="en-US" sz="2400" b="1">
                <a:latin typeface="+mj-ea"/>
                <a:ea typeface="+mj-ea"/>
                <a:cs typeface="+mn-ea"/>
              </a:rPr>
              <a:t>名称、增加方式、</a:t>
            </a:r>
            <a:endParaRPr lang="zh-CN" altLang="en-US" sz="2400" b="1">
              <a:latin typeface="+mj-ea"/>
              <a:ea typeface="+mj-ea"/>
              <a:cs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b="1">
                <a:latin typeface="+mj-ea"/>
                <a:ea typeface="+mj-ea"/>
                <a:cs typeface="+mn-ea"/>
              </a:rPr>
              <a:t>使用状况、日期、原值、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</a:rPr>
              <a:t>增值税</a:t>
            </a:r>
            <a:r>
              <a:rPr lang="zh-CN" altLang="en-US" sz="2400" b="1">
                <a:latin typeface="+mj-ea"/>
                <a:ea typeface="+mj-ea"/>
                <a:cs typeface="+mn-ea"/>
              </a:rPr>
              <a:t>、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</a:rPr>
              <a:t>折旧方法</a:t>
            </a:r>
            <a:endParaRPr lang="zh-CN" altLang="en-US" sz="2400" b="1">
              <a:latin typeface="+mj-ea"/>
              <a:ea typeface="+mj-ea"/>
              <a:cs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2400" b="1">
                <a:latin typeface="+mj-ea"/>
                <a:ea typeface="+mj-ea"/>
                <a:cs typeface="+mn-ea"/>
              </a:rPr>
              <a:t>—</a:t>
            </a:r>
            <a:r>
              <a:rPr lang="zh-CN" altLang="en-US" sz="2400" b="1">
                <a:latin typeface="+mj-ea"/>
                <a:ea typeface="+mj-ea"/>
                <a:cs typeface="+mn-ea"/>
              </a:rPr>
              <a:t>单击工具栏</a:t>
            </a:r>
            <a:r>
              <a:rPr lang="en-US" altLang="zh-CN" sz="2400" b="1">
                <a:latin typeface="+mj-ea"/>
                <a:ea typeface="+mj-ea"/>
                <a:cs typeface="+mn-ea"/>
              </a:rPr>
              <a:t>“</a:t>
            </a:r>
            <a:r>
              <a:rPr lang="zh-CN" altLang="en-US" sz="2400" b="1">
                <a:latin typeface="+mj-ea"/>
                <a:ea typeface="+mj-ea"/>
                <a:cs typeface="+mn-ea"/>
              </a:rPr>
              <a:t>保存</a:t>
            </a:r>
            <a:r>
              <a:rPr lang="en-US" altLang="zh-CN" sz="2400" b="1">
                <a:latin typeface="+mj-ea"/>
                <a:ea typeface="+mj-ea"/>
                <a:cs typeface="+mn-ea"/>
              </a:rPr>
              <a:t>”</a:t>
            </a:r>
            <a:endParaRPr lang="en-US" altLang="zh-CN" sz="2400" b="1">
              <a:latin typeface="+mj-ea"/>
              <a:ea typeface="+mj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04800" y="686435"/>
            <a:ext cx="326390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6.3.2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批量制单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0722" name="TextBox 3"/>
          <p:cNvSpPr txBox="1"/>
          <p:nvPr/>
        </p:nvSpPr>
        <p:spPr>
          <a:xfrm>
            <a:off x="1524000" y="1524635"/>
            <a:ext cx="1250950" cy="41275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p>
            <a:pPr algn="just" eaLnBrk="0"/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实验资料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2438400"/>
            <a:ext cx="4951730" cy="3879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1270000"/>
            <a:ext cx="4427855" cy="54190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4800" y="686435"/>
            <a:ext cx="326390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6.3.2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批量制单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48400" y="1448435"/>
            <a:ext cx="3472180" cy="3813810"/>
          </a:xfrm>
          <a:prstGeom prst="rect">
            <a:avLst/>
          </a:prstGeom>
        </p:spPr>
        <p:txBody>
          <a:bodyPr wrap="square" rtlCol="0" anchor="t">
            <a:noAutofit/>
          </a:bodyPr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W02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企业应用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平台：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业务导航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财务会计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—固定资产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—凭证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处理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highlight>
                  <a:srgbClr val="FFFF00"/>
                </a:highlight>
                <a:latin typeface="+mj-ea"/>
                <a:ea typeface="+mj-ea"/>
                <a:cs typeface="+mn-ea"/>
                <a:sym typeface="+mn-ea"/>
              </a:rPr>
              <a:t>批量制单</a:t>
            </a:r>
            <a:endParaRPr lang="zh-CN" altLang="en-US" sz="2400" b="1">
              <a:solidFill>
                <a:srgbClr val="C00000"/>
              </a:solidFill>
              <a:highlight>
                <a:srgbClr val="FFFF00"/>
              </a:highligh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endParaRPr lang="zh-CN" altLang="en-US" sz="2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72200" y="517588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60000"/>
              </a:lnSpc>
            </a:pPr>
            <a:r>
              <a:rPr lang="zh-CN" altLang="en-US" sz="2000" b="1">
                <a:latin typeface="+mj-ea"/>
                <a:ea typeface="+mj-ea"/>
                <a:cs typeface="+mn-ea"/>
                <a:sym typeface="+mn-ea"/>
              </a:rPr>
              <a:t>打开</a:t>
            </a:r>
            <a:r>
              <a:rPr lang="en-US" altLang="zh-CN" sz="2000" b="1"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zh-CN" altLang="en-US" sz="2000" b="1">
                <a:latin typeface="+mj-ea"/>
                <a:ea typeface="+mj-ea"/>
                <a:cs typeface="+mn-ea"/>
                <a:sym typeface="+mn-ea"/>
              </a:rPr>
              <a:t>查询条件</a:t>
            </a:r>
            <a:r>
              <a:rPr lang="en-US" altLang="zh-CN" sz="2000" b="1">
                <a:latin typeface="+mj-ea"/>
                <a:ea typeface="+mj-ea"/>
                <a:cs typeface="+mn-ea"/>
                <a:sym typeface="+mn-ea"/>
              </a:rPr>
              <a:t>-</a:t>
            </a:r>
            <a:r>
              <a:rPr lang="zh-CN" altLang="en-US" sz="2000" b="1">
                <a:latin typeface="+mj-ea"/>
                <a:ea typeface="+mj-ea"/>
                <a:cs typeface="+mn-ea"/>
                <a:sym typeface="+mn-ea"/>
              </a:rPr>
              <a:t>批量制单</a:t>
            </a:r>
            <a:r>
              <a:rPr lang="en-US" altLang="zh-CN" sz="2000" b="1">
                <a:latin typeface="+mj-ea"/>
                <a:ea typeface="+mj-ea"/>
                <a:cs typeface="+mn-ea"/>
                <a:sym typeface="+mn-ea"/>
              </a:rPr>
              <a:t>”</a:t>
            </a:r>
            <a:r>
              <a:rPr lang="zh-CN" altLang="en-US" sz="2000" b="1">
                <a:latin typeface="+mj-ea"/>
                <a:ea typeface="+mj-ea"/>
                <a:cs typeface="+mn-ea"/>
                <a:sym typeface="+mn-ea"/>
              </a:rPr>
              <a:t>窗口沉默，单击</a:t>
            </a:r>
            <a:r>
              <a:rPr lang="en-US" altLang="zh-CN" sz="2000" b="1"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zh-CN" altLang="en-US" sz="20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确定</a:t>
            </a:r>
            <a:r>
              <a:rPr lang="en-US" altLang="zh-CN" sz="2000" b="1">
                <a:latin typeface="+mj-ea"/>
                <a:ea typeface="+mj-ea"/>
                <a:cs typeface="+mn-ea"/>
                <a:sym typeface="+mn-ea"/>
              </a:rPr>
              <a:t>”</a:t>
            </a:r>
            <a:endParaRPr lang="en-US" altLang="zh-CN" sz="2000" b="1"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326390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6.3.2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批量制单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1524635"/>
            <a:ext cx="10782300" cy="23431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2000" y="4157345"/>
            <a:ext cx="461454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</a:rPr>
              <a:t>批量制单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</a:rPr>
              <a:t>界面：</a:t>
            </a:r>
            <a:endParaRPr lang="zh-CN" altLang="en-US"/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2400" b="1">
                <a:latin typeface="+mj-ea"/>
                <a:ea typeface="+mj-ea"/>
                <a:cs typeface="+mn-ea"/>
              </a:rPr>
              <a:t>-</a:t>
            </a:r>
            <a:r>
              <a:rPr lang="zh-CN" altLang="en-US" sz="2400" b="1">
                <a:latin typeface="+mj-ea"/>
                <a:ea typeface="+mj-ea"/>
                <a:cs typeface="+mn-ea"/>
              </a:rPr>
              <a:t>双击第一行的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</a:rPr>
              <a:t>选择栏</a:t>
            </a:r>
            <a:r>
              <a:rPr lang="zh-CN" altLang="en-US" sz="2400" b="1">
                <a:latin typeface="+mj-ea"/>
                <a:ea typeface="+mj-ea"/>
                <a:cs typeface="+mn-ea"/>
              </a:rPr>
              <a:t>，出现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</a:rPr>
              <a:t>Y</a:t>
            </a:r>
            <a:endParaRPr lang="en-US" altLang="zh-CN" sz="2400" b="1">
              <a:solidFill>
                <a:srgbClr val="C00000"/>
              </a:solidFill>
              <a:latin typeface="+mj-ea"/>
              <a:ea typeface="+mj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29235" y="76200"/>
            <a:ext cx="8173720" cy="67564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lnSpc>
                <a:spcPct val="95000"/>
              </a:lnSpc>
            </a:pPr>
            <a:r>
              <a:rPr lang="zh-CN" altLang="en-US" sz="4000" b="1" smtClean="0">
                <a:ln>
                  <a:noFill/>
                  <a:prstDash val="sysDot"/>
                </a:ln>
                <a:solidFill>
                  <a:schemeClr val="accent1"/>
                </a:solidFill>
                <a:uFillTx/>
                <a:latin typeface="MiSans Light" panose="00000400000000000000" charset="-122"/>
                <a:ea typeface="汉仪细秀体简 L" panose="00020600040101010101" charset="-122"/>
                <a:cs typeface="汉仪细秀体简 L" panose="00020600040101010101" charset="-122"/>
              </a:rPr>
              <a:t>第三节 </a:t>
            </a:r>
            <a:r>
              <a:rPr lang="zh-CN" altLang="en-US" sz="4000" b="1" smtClean="0">
                <a:ln>
                  <a:noFill/>
                  <a:prstDash val="sysDot"/>
                </a:ln>
                <a:solidFill>
                  <a:schemeClr val="accent1"/>
                </a:solidFill>
                <a:uFillTx/>
                <a:latin typeface="MiSans Light" panose="00000400000000000000" charset="-122"/>
                <a:ea typeface="汉仪细秀体简 L" panose="00020600040101010101" charset="-122"/>
                <a:cs typeface="汉仪细秀体简 L" panose="00020600040101010101" charset="-122"/>
              </a:rPr>
              <a:t>业务处理</a:t>
            </a:r>
            <a:endParaRPr lang="zh-CN" altLang="en-US" sz="4000" b="1" smtClean="0">
              <a:ln>
                <a:noFill/>
                <a:prstDash val="sysDot"/>
              </a:ln>
              <a:solidFill>
                <a:schemeClr val="accent1"/>
              </a:solidFill>
              <a:uFillTx/>
              <a:latin typeface="MiSans Light" panose="00000400000000000000" charset="-122"/>
              <a:ea typeface="汉仪细秀体简 L" panose="00020600040101010101" charset="-122"/>
              <a:cs typeface="汉仪细秀体简 L" panose="0002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326390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6.3.2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批量制单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1372235"/>
            <a:ext cx="9620250" cy="29527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3400" y="4343400"/>
            <a:ext cx="4614545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</a:rPr>
              <a:t>批量制单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</a:rPr>
              <a:t>界面：</a:t>
            </a:r>
            <a:endParaRPr lang="zh-CN" altLang="en-US"/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latin typeface="+mj-ea"/>
                <a:ea typeface="+mj-ea"/>
                <a:cs typeface="+mn-ea"/>
              </a:rPr>
              <a:t>点击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</a:rPr>
              <a:t>“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</a:rPr>
              <a:t>制单设置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</a:rPr>
              <a:t>”</a:t>
            </a:r>
            <a:r>
              <a:rPr lang="zh-CN" altLang="en-US" sz="2400" b="1">
                <a:latin typeface="+mj-ea"/>
                <a:ea typeface="+mj-ea"/>
                <a:cs typeface="+mn-ea"/>
              </a:rPr>
              <a:t>页签</a:t>
            </a:r>
            <a:endParaRPr lang="zh-CN" altLang="en-US" sz="2400" b="1">
              <a:latin typeface="+mj-ea"/>
              <a:ea typeface="+mj-ea"/>
              <a:cs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2400" b="1">
                <a:latin typeface="+mj-ea"/>
                <a:ea typeface="+mj-ea"/>
                <a:cs typeface="+mn-ea"/>
              </a:rPr>
              <a:t>—</a:t>
            </a:r>
            <a:r>
              <a:rPr lang="zh-CN" altLang="en-US" sz="2400" b="1">
                <a:latin typeface="+mj-ea"/>
                <a:ea typeface="+mj-ea"/>
                <a:cs typeface="+mn-ea"/>
              </a:rPr>
              <a:t>凭证类别选择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</a:rPr>
              <a:t>“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</a:rPr>
              <a:t>付款凭证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</a:rPr>
              <a:t>”</a:t>
            </a:r>
            <a:endParaRPr lang="en-US" altLang="zh-CN" sz="2400" b="1">
              <a:solidFill>
                <a:srgbClr val="C00000"/>
              </a:solidFill>
              <a:latin typeface="+mj-ea"/>
              <a:ea typeface="+mj-ea"/>
              <a:cs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latin typeface="+mj-ea"/>
                <a:ea typeface="+mj-ea"/>
                <a:cs typeface="+mn-ea"/>
              </a:rPr>
              <a:t>点击工具栏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</a:rPr>
              <a:t>“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</a:rPr>
              <a:t>凭证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</a:rPr>
              <a:t>”</a:t>
            </a:r>
            <a:endParaRPr lang="en-US" altLang="zh-CN" sz="2400" b="1">
              <a:solidFill>
                <a:srgbClr val="C00000"/>
              </a:solidFill>
              <a:latin typeface="+mj-ea"/>
              <a:ea typeface="+mj-ea"/>
              <a:cs typeface="+mn-ea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326390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6.3.2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批量制单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1372235"/>
            <a:ext cx="10691495" cy="30562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3400" y="4343400"/>
            <a:ext cx="6580505" cy="21875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</a:rPr>
              <a:t>填制凭证界面：</a:t>
            </a:r>
            <a:endParaRPr lang="zh-CN" altLang="en-US"/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调出</a:t>
            </a: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辅助项</a:t>
            </a: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”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</a:rPr>
              <a:t>对话框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latin typeface="+mj-ea"/>
                <a:ea typeface="+mj-ea"/>
                <a:cs typeface="+mn-ea"/>
              </a:rPr>
              <a:t>填写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</a:rPr>
              <a:t>辅助项内容</a:t>
            </a:r>
            <a:r>
              <a:rPr lang="zh-CN" altLang="en-US" sz="2400" b="1">
                <a:latin typeface="+mj-ea"/>
                <a:ea typeface="+mj-ea"/>
                <a:cs typeface="+mn-ea"/>
              </a:rPr>
              <a:t>，点击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</a:rPr>
              <a:t>“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</a:rPr>
              <a:t>确定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</a:rPr>
              <a:t>”</a:t>
            </a:r>
            <a:endParaRPr lang="en-US" altLang="zh-CN" sz="2400" b="1">
              <a:solidFill>
                <a:srgbClr val="C00000"/>
              </a:solidFill>
              <a:latin typeface="+mj-ea"/>
              <a:ea typeface="+mj-ea"/>
              <a:cs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b="1">
                <a:latin typeface="+mj-ea"/>
                <a:ea typeface="+mj-ea"/>
                <a:cs typeface="+mn-ea"/>
              </a:rPr>
              <a:t>—点击工具栏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</a:rPr>
              <a:t>“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保存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</a:rPr>
              <a:t>”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0722" name="TextBox 3"/>
          <p:cNvSpPr txBox="1"/>
          <p:nvPr/>
        </p:nvSpPr>
        <p:spPr>
          <a:xfrm>
            <a:off x="1143000" y="1524635"/>
            <a:ext cx="1250950" cy="41275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p>
            <a:pPr algn="just" eaLnBrk="0"/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实验资料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326390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6.3.3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变动单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584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2710180"/>
            <a:ext cx="8435975" cy="9505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36270"/>
            <a:ext cx="326390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6.3.3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变动单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8731"/>
          <a:stretch>
            <a:fillRect/>
          </a:stretch>
        </p:blipFill>
        <p:spPr>
          <a:xfrm>
            <a:off x="762000" y="1143000"/>
            <a:ext cx="3995420" cy="56692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486400" y="1372235"/>
            <a:ext cx="3472180" cy="3813810"/>
          </a:xfrm>
          <a:prstGeom prst="rect">
            <a:avLst/>
          </a:prstGeom>
        </p:spPr>
        <p:txBody>
          <a:bodyPr wrap="square" rtlCol="0" anchor="t">
            <a:noAutofit/>
          </a:bodyPr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W02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企业应用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平台：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业务导航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财务会计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—固定资产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—变动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单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highlight>
                  <a:srgbClr val="FFFF00"/>
                </a:highlight>
                <a:latin typeface="+mj-ea"/>
                <a:ea typeface="+mj-ea"/>
                <a:cs typeface="+mn-ea"/>
                <a:sym typeface="+mn-ea"/>
              </a:rPr>
              <a:t>折旧方法</a:t>
            </a:r>
            <a:r>
              <a:rPr lang="zh-CN" altLang="en-US" sz="2400" b="1">
                <a:solidFill>
                  <a:srgbClr val="C00000"/>
                </a:solidFill>
                <a:highlight>
                  <a:srgbClr val="FFFF00"/>
                </a:highlight>
                <a:latin typeface="+mj-ea"/>
                <a:ea typeface="+mj-ea"/>
                <a:cs typeface="+mn-ea"/>
                <a:sym typeface="+mn-ea"/>
              </a:rPr>
              <a:t>调整</a:t>
            </a:r>
            <a:endParaRPr lang="zh-CN" altLang="en-US" sz="2400" b="1">
              <a:solidFill>
                <a:srgbClr val="C00000"/>
              </a:solidFill>
              <a:highlight>
                <a:srgbClr val="FFFF00"/>
              </a:highligh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endParaRPr lang="zh-CN" altLang="en-US" sz="2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4"/>
          <p:cNvSpPr/>
          <p:nvPr>
            <p:custDataLst>
              <p:tags r:id="rId1"/>
            </p:custDataLst>
          </p:nvPr>
        </p:nvSpPr>
        <p:spPr>
          <a:xfrm>
            <a:off x="816610" y="5055235"/>
            <a:ext cx="5631815" cy="1371600"/>
          </a:xfrm>
          <a:custGeom>
            <a:avLst/>
            <a:gdLst/>
            <a:ahLst/>
            <a:cxnLst/>
            <a:rect l="l" t="t" r="r" b="b"/>
            <a:pathLst>
              <a:path w="4546600" h="1371600">
                <a:moveTo>
                  <a:pt x="101594" y="0"/>
                </a:moveTo>
                <a:lnTo>
                  <a:pt x="4445006" y="0"/>
                </a:lnTo>
                <a:cubicBezTo>
                  <a:pt x="4501115" y="0"/>
                  <a:pt x="4546600" y="45485"/>
                  <a:pt x="4546600" y="101594"/>
                </a:cubicBezTo>
                <a:lnTo>
                  <a:pt x="4546600" y="1270006"/>
                </a:lnTo>
                <a:cubicBezTo>
                  <a:pt x="4546600" y="1326115"/>
                  <a:pt x="4501115" y="1371600"/>
                  <a:pt x="4445006" y="1371600"/>
                </a:cubicBezTo>
                <a:lnTo>
                  <a:pt x="101594" y="1371600"/>
                </a:lnTo>
                <a:cubicBezTo>
                  <a:pt x="45485" y="1371600"/>
                  <a:pt x="0" y="1326115"/>
                  <a:pt x="0" y="1270006"/>
                </a:cubicBezTo>
                <a:lnTo>
                  <a:pt x="0" y="101594"/>
                </a:lnTo>
                <a:cubicBezTo>
                  <a:pt x="0" y="45523"/>
                  <a:pt x="45523" y="0"/>
                  <a:pt x="101594" y="0"/>
                </a:cubicBezTo>
                <a:close/>
              </a:path>
            </a:pathLst>
          </a:custGeom>
          <a:solidFill>
            <a:srgbClr val="2D6898">
              <a:alpha val="10196"/>
            </a:srgbClr>
          </a:solidFill>
        </p:spPr>
      </p:sp>
      <p:sp>
        <p:nvSpPr>
          <p:cNvPr id="27" name="Shape 4"/>
          <p:cNvSpPr/>
          <p:nvPr>
            <p:custDataLst>
              <p:tags r:id="rId2"/>
            </p:custDataLst>
          </p:nvPr>
        </p:nvSpPr>
        <p:spPr>
          <a:xfrm>
            <a:off x="816610" y="3374390"/>
            <a:ext cx="5631815" cy="1371600"/>
          </a:xfrm>
          <a:custGeom>
            <a:avLst/>
            <a:gdLst/>
            <a:ahLst/>
            <a:cxnLst/>
            <a:rect l="l" t="t" r="r" b="b"/>
            <a:pathLst>
              <a:path w="4546600" h="1371600">
                <a:moveTo>
                  <a:pt x="101594" y="0"/>
                </a:moveTo>
                <a:lnTo>
                  <a:pt x="4445006" y="0"/>
                </a:lnTo>
                <a:cubicBezTo>
                  <a:pt x="4501115" y="0"/>
                  <a:pt x="4546600" y="45485"/>
                  <a:pt x="4546600" y="101594"/>
                </a:cubicBezTo>
                <a:lnTo>
                  <a:pt x="4546600" y="1270006"/>
                </a:lnTo>
                <a:cubicBezTo>
                  <a:pt x="4546600" y="1326115"/>
                  <a:pt x="4501115" y="1371600"/>
                  <a:pt x="4445006" y="1371600"/>
                </a:cubicBezTo>
                <a:lnTo>
                  <a:pt x="101594" y="1371600"/>
                </a:lnTo>
                <a:cubicBezTo>
                  <a:pt x="45485" y="1371600"/>
                  <a:pt x="0" y="1326115"/>
                  <a:pt x="0" y="1270006"/>
                </a:cubicBezTo>
                <a:lnTo>
                  <a:pt x="0" y="101594"/>
                </a:lnTo>
                <a:cubicBezTo>
                  <a:pt x="0" y="45523"/>
                  <a:pt x="45523" y="0"/>
                  <a:pt x="101594" y="0"/>
                </a:cubicBezTo>
                <a:close/>
              </a:path>
            </a:pathLst>
          </a:custGeom>
          <a:solidFill>
            <a:srgbClr val="2D6898">
              <a:alpha val="10196"/>
            </a:srgbClr>
          </a:solidFill>
        </p:spPr>
      </p:sp>
      <p:sp>
        <p:nvSpPr>
          <p:cNvPr id="26" name="Shape 4"/>
          <p:cNvSpPr/>
          <p:nvPr>
            <p:custDataLst>
              <p:tags r:id="rId3"/>
            </p:custDataLst>
          </p:nvPr>
        </p:nvSpPr>
        <p:spPr>
          <a:xfrm>
            <a:off x="816610" y="1623695"/>
            <a:ext cx="5631815" cy="1371600"/>
          </a:xfrm>
          <a:custGeom>
            <a:avLst/>
            <a:gdLst/>
            <a:ahLst/>
            <a:cxnLst/>
            <a:rect l="l" t="t" r="r" b="b"/>
            <a:pathLst>
              <a:path w="4546600" h="1371600">
                <a:moveTo>
                  <a:pt x="101594" y="0"/>
                </a:moveTo>
                <a:lnTo>
                  <a:pt x="4445006" y="0"/>
                </a:lnTo>
                <a:cubicBezTo>
                  <a:pt x="4501115" y="0"/>
                  <a:pt x="4546600" y="45485"/>
                  <a:pt x="4546600" y="101594"/>
                </a:cubicBezTo>
                <a:lnTo>
                  <a:pt x="4546600" y="1270006"/>
                </a:lnTo>
                <a:cubicBezTo>
                  <a:pt x="4546600" y="1326115"/>
                  <a:pt x="4501115" y="1371600"/>
                  <a:pt x="4445006" y="1371600"/>
                </a:cubicBezTo>
                <a:lnTo>
                  <a:pt x="101594" y="1371600"/>
                </a:lnTo>
                <a:cubicBezTo>
                  <a:pt x="45485" y="1371600"/>
                  <a:pt x="0" y="1326115"/>
                  <a:pt x="0" y="1270006"/>
                </a:cubicBezTo>
                <a:lnTo>
                  <a:pt x="0" y="101594"/>
                </a:lnTo>
                <a:cubicBezTo>
                  <a:pt x="0" y="45523"/>
                  <a:pt x="45523" y="0"/>
                  <a:pt x="101594" y="0"/>
                </a:cubicBezTo>
                <a:close/>
              </a:path>
            </a:pathLst>
          </a:custGeom>
          <a:solidFill>
            <a:srgbClr val="2D6898">
              <a:alpha val="10196"/>
            </a:srgbClr>
          </a:solidFill>
        </p:spPr>
      </p:sp>
      <p:sp>
        <p:nvSpPr>
          <p:cNvPr id="2" name="Text 0"/>
          <p:cNvSpPr/>
          <p:nvPr/>
        </p:nvSpPr>
        <p:spPr>
          <a:xfrm>
            <a:off x="6869430" y="146050"/>
            <a:ext cx="4064000" cy="91440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5151755" y="911860"/>
            <a:ext cx="4064000" cy="91440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816610" y="787400"/>
            <a:ext cx="121920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2D6898"/>
                </a:solidFill>
                <a:latin typeface="黑体" panose="02010609060101010101" pitchFamily="49" charset="-122"/>
                <a:ea typeface="黑体" panose="02010609060101010101" pitchFamily="49" charset="-122"/>
                <a:cs typeface="Noto Sans SC" panose="020B0200000000000000" pitchFamily="34" charset="-120"/>
              </a:rPr>
              <a:t>亿元级资产遭遇手工管理瓶颈</a:t>
            </a:r>
            <a:endParaRPr lang="en-US" sz="2800" dirty="0">
              <a:solidFill>
                <a:srgbClr val="2D6898"/>
              </a:solidFill>
              <a:latin typeface="黑体" panose="02010609060101010101" pitchFamily="49" charset="-122"/>
              <a:ea typeface="黑体" panose="02010609060101010101" pitchFamily="49" charset="-122"/>
              <a:cs typeface="Noto Sans SC" panose="020B0200000000000000" pitchFamily="34" charset="-120"/>
            </a:endParaRPr>
          </a:p>
        </p:txBody>
      </p:sp>
      <p:pic>
        <p:nvPicPr>
          <p:cNvPr id="13" name="Image 1" descr="https://kimi-web-img.moonshot.cn/img/pic.vjshi.com/7963d73bebe1e2abc67efe27232e4d781653d571.jpg"/>
          <p:cNvPicPr>
            <a:picLocks noChangeAspect="1"/>
          </p:cNvPicPr>
          <p:nvPr/>
        </p:nvPicPr>
        <p:blipFill>
          <a:blip r:embed="rId4"/>
          <a:srcRect t="8695" b="8695"/>
          <a:stretch>
            <a:fillRect/>
          </a:stretch>
        </p:blipFill>
        <p:spPr>
          <a:xfrm>
            <a:off x="6969760" y="2298700"/>
            <a:ext cx="4973320" cy="3175000"/>
          </a:xfrm>
          <a:prstGeom prst="roundRect">
            <a:avLst>
              <a:gd name="adj" fmla="val 4800"/>
            </a:avLst>
          </a:prstGeom>
        </p:spPr>
      </p:pic>
      <p:sp>
        <p:nvSpPr>
          <p:cNvPr id="16" name="Text 14"/>
          <p:cNvSpPr/>
          <p:nvPr/>
        </p:nvSpPr>
        <p:spPr>
          <a:xfrm>
            <a:off x="169545" y="5137150"/>
            <a:ext cx="10460355" cy="147701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7" name="Text 15"/>
          <p:cNvSpPr/>
          <p:nvPr>
            <p:custDataLst>
              <p:tags r:id="rId5"/>
            </p:custDataLst>
          </p:nvPr>
        </p:nvSpPr>
        <p:spPr>
          <a:xfrm>
            <a:off x="918210" y="1749425"/>
            <a:ext cx="653415" cy="45339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63BCCA"/>
                </a:solidFill>
                <a:latin typeface="黑体" panose="02010609060101010101" pitchFamily="49" charset="-122"/>
                <a:ea typeface="黑体" panose="02010609060101010101" pitchFamily="49" charset="-122"/>
                <a:cs typeface="MiSans" pitchFamily="34" charset="-120"/>
              </a:rPr>
              <a:t>01</a:t>
            </a:r>
            <a:endParaRPr 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Text 16"/>
          <p:cNvSpPr/>
          <p:nvPr>
            <p:custDataLst>
              <p:tags r:id="rId6"/>
            </p:custDataLst>
          </p:nvPr>
        </p:nvSpPr>
        <p:spPr>
          <a:xfrm>
            <a:off x="1467485" y="1806575"/>
            <a:ext cx="3582670" cy="33909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dirty="0">
                <a:solidFill>
                  <a:srgbClr val="63BCCA"/>
                </a:solidFill>
                <a:latin typeface="黑体" panose="02010609060101010101" pitchFamily="49" charset="-122"/>
                <a:ea typeface="黑体" panose="02010609060101010101" pitchFamily="49" charset="-122"/>
                <a:cs typeface="MiSans" pitchFamily="34" charset="-120"/>
              </a:rPr>
              <a:t>资产规模与分布</a:t>
            </a:r>
            <a:endParaRPr lang="en-US" sz="1800" dirty="0">
              <a:solidFill>
                <a:srgbClr val="63BCCA"/>
              </a:solidFill>
              <a:latin typeface="黑体" panose="02010609060101010101" pitchFamily="49" charset="-122"/>
              <a:ea typeface="黑体" panose="02010609060101010101" pitchFamily="49" charset="-122"/>
              <a:cs typeface="MiSans" pitchFamily="34" charset="-120"/>
            </a:endParaRPr>
          </a:p>
        </p:txBody>
      </p:sp>
      <p:sp>
        <p:nvSpPr>
          <p:cNvPr id="19" name="Text 17"/>
          <p:cNvSpPr/>
          <p:nvPr>
            <p:custDataLst>
              <p:tags r:id="rId7"/>
            </p:custDataLst>
          </p:nvPr>
        </p:nvSpPr>
        <p:spPr>
          <a:xfrm>
            <a:off x="918210" y="2107565"/>
            <a:ext cx="5404485" cy="848995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400" dirty="0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  <a:cs typeface="MiSans" pitchFamily="34" charset="-120"/>
              </a:rPr>
              <a:t>某制造业企业拥有生产设备、办公家具、运输工具等固定资产，</a:t>
            </a:r>
            <a:endParaRPr lang="en-US" sz="1400" dirty="0">
              <a:solidFill>
                <a:srgbClr val="404040"/>
              </a:solidFill>
              <a:latin typeface="黑体" panose="02010609060101010101" pitchFamily="49" charset="-122"/>
              <a:ea typeface="黑体" panose="02010609060101010101" pitchFamily="49" charset="-122"/>
              <a:cs typeface="MiSans" pitchFamily="34" charset="-12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1400" dirty="0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  <a:cs typeface="MiSans" pitchFamily="34" charset="-120"/>
              </a:rPr>
              <a:t>原值总计上亿元，分布在多个生产基地和办公区域，管理难度极大。</a:t>
            </a:r>
            <a:endParaRPr 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Text 18"/>
          <p:cNvSpPr/>
          <p:nvPr>
            <p:custDataLst>
              <p:tags r:id="rId8"/>
            </p:custDataLst>
          </p:nvPr>
        </p:nvSpPr>
        <p:spPr>
          <a:xfrm>
            <a:off x="918210" y="3436303"/>
            <a:ext cx="653415" cy="45339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63BCCA"/>
                </a:solidFill>
                <a:latin typeface="黑体" panose="02010609060101010101" pitchFamily="49" charset="-122"/>
                <a:ea typeface="黑体" panose="02010609060101010101" pitchFamily="49" charset="-122"/>
                <a:cs typeface="MiSans" pitchFamily="34" charset="-120"/>
              </a:rPr>
              <a:t>02</a:t>
            </a:r>
            <a:endParaRPr 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 19"/>
          <p:cNvSpPr/>
          <p:nvPr>
            <p:custDataLst>
              <p:tags r:id="rId9"/>
            </p:custDataLst>
          </p:nvPr>
        </p:nvSpPr>
        <p:spPr>
          <a:xfrm>
            <a:off x="1467485" y="3493453"/>
            <a:ext cx="3582670" cy="33909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dirty="0">
                <a:solidFill>
                  <a:srgbClr val="63BCCA"/>
                </a:solidFill>
                <a:latin typeface="黑体" panose="02010609060101010101" pitchFamily="49" charset="-122"/>
                <a:ea typeface="黑体" panose="02010609060101010101" pitchFamily="49" charset="-122"/>
                <a:cs typeface="MiSans" pitchFamily="34" charset="-120"/>
              </a:rPr>
              <a:t>传统管理方式的弊端</a:t>
            </a:r>
            <a:endParaRPr lang="en-US" sz="1800" dirty="0">
              <a:solidFill>
                <a:srgbClr val="63BCCA"/>
              </a:solidFill>
              <a:latin typeface="黑体" panose="02010609060101010101" pitchFamily="49" charset="-122"/>
              <a:ea typeface="黑体" panose="02010609060101010101" pitchFamily="49" charset="-122"/>
              <a:cs typeface="MiSans" pitchFamily="34" charset="-120"/>
            </a:endParaRPr>
          </a:p>
        </p:txBody>
      </p:sp>
      <p:sp>
        <p:nvSpPr>
          <p:cNvPr id="22" name="Text 20"/>
          <p:cNvSpPr/>
          <p:nvPr>
            <p:custDataLst>
              <p:tags r:id="rId10"/>
            </p:custDataLst>
          </p:nvPr>
        </p:nvSpPr>
        <p:spPr>
          <a:xfrm>
            <a:off x="918210" y="3794760"/>
            <a:ext cx="5589270" cy="848995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400" dirty="0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  <a:cs typeface="MiSans" pitchFamily="34" charset="-120"/>
              </a:rPr>
              <a:t>此前采用手工记账与简单电子表格结合的管理方式，数据更新不及时，</a:t>
            </a:r>
            <a:endParaRPr lang="en-US" sz="1400" dirty="0">
              <a:solidFill>
                <a:srgbClr val="404040"/>
              </a:solidFill>
              <a:latin typeface="黑体" panose="02010609060101010101" pitchFamily="49" charset="-122"/>
              <a:ea typeface="黑体" panose="02010609060101010101" pitchFamily="49" charset="-122"/>
              <a:cs typeface="MiSans" pitchFamily="34" charset="-12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1400" dirty="0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  <a:cs typeface="MiSans" pitchFamily="34" charset="-120"/>
              </a:rPr>
              <a:t>账实不符，折旧计算误差频发，严重影响财务报表的准确性。</a:t>
            </a:r>
            <a:endParaRPr 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Text 21"/>
          <p:cNvSpPr/>
          <p:nvPr>
            <p:custDataLst>
              <p:tags r:id="rId11"/>
            </p:custDataLst>
          </p:nvPr>
        </p:nvSpPr>
        <p:spPr>
          <a:xfrm>
            <a:off x="918210" y="5161280"/>
            <a:ext cx="653415" cy="45339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63BCCA"/>
                </a:solidFill>
                <a:latin typeface="黑体" panose="02010609060101010101" pitchFamily="49" charset="-122"/>
                <a:ea typeface="黑体" panose="02010609060101010101" pitchFamily="49" charset="-122"/>
                <a:cs typeface="MiSans" pitchFamily="34" charset="-120"/>
              </a:rPr>
              <a:t>03</a:t>
            </a:r>
            <a:endParaRPr 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Text 22"/>
          <p:cNvSpPr/>
          <p:nvPr>
            <p:custDataLst>
              <p:tags r:id="rId12"/>
            </p:custDataLst>
          </p:nvPr>
        </p:nvSpPr>
        <p:spPr>
          <a:xfrm>
            <a:off x="1467485" y="5218430"/>
            <a:ext cx="3582670" cy="33909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dirty="0">
                <a:solidFill>
                  <a:srgbClr val="63BCCA"/>
                </a:solidFill>
                <a:latin typeface="黑体" panose="02010609060101010101" pitchFamily="49" charset="-122"/>
                <a:ea typeface="黑体" panose="02010609060101010101" pitchFamily="49" charset="-122"/>
                <a:cs typeface="MiSans" pitchFamily="34" charset="-120"/>
              </a:rPr>
              <a:t>对企业运营的影响</a:t>
            </a:r>
            <a:endParaRPr lang="en-US" sz="1800" dirty="0">
              <a:solidFill>
                <a:srgbClr val="63BCCA"/>
              </a:solidFill>
              <a:latin typeface="黑体" panose="02010609060101010101" pitchFamily="49" charset="-122"/>
              <a:ea typeface="黑体" panose="02010609060101010101" pitchFamily="49" charset="-122"/>
              <a:cs typeface="MiSans" pitchFamily="34" charset="-120"/>
            </a:endParaRPr>
          </a:p>
        </p:txBody>
      </p:sp>
      <p:sp>
        <p:nvSpPr>
          <p:cNvPr id="25" name="Text 23"/>
          <p:cNvSpPr/>
          <p:nvPr>
            <p:custDataLst>
              <p:tags r:id="rId13"/>
            </p:custDataLst>
          </p:nvPr>
        </p:nvSpPr>
        <p:spPr>
          <a:xfrm>
            <a:off x="918210" y="5519420"/>
            <a:ext cx="5589270" cy="848995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400" dirty="0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  <a:cs typeface="MiSans" pitchFamily="34" charset="-120"/>
              </a:rPr>
              <a:t>传统管理方式不利于企业进行资产优化配置和成本控制，导致资源浪费和运营效率低下，亟需通过技术升级来解决这些问题。</a:t>
            </a:r>
            <a:endParaRPr lang="en-US" sz="1400" dirty="0">
              <a:solidFill>
                <a:srgbClr val="404040"/>
              </a:solidFill>
              <a:latin typeface="黑体" panose="02010609060101010101" pitchFamily="49" charset="-122"/>
              <a:ea typeface="黑体" panose="02010609060101010101" pitchFamily="49" charset="-122"/>
              <a:cs typeface="MiSans" pitchFamily="34" charset="-12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16623" y="140028"/>
            <a:ext cx="652666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/>
            </a:lvl1pPr>
          </a:lstStyle>
          <a:p>
            <a:pPr algn="l"/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案例导入</a:t>
            </a:r>
            <a:endParaRPr lang="zh-CN" altLang="en-US" sz="28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326390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6.3.3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变动单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1270000"/>
            <a:ext cx="11268075" cy="33915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3400" y="4343400"/>
            <a:ext cx="8314055" cy="26676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</a:rPr>
              <a:t>固定资产变动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</a:rPr>
              <a:t>单界面：</a:t>
            </a:r>
            <a:endParaRPr lang="zh-CN" altLang="en-US"/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—“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卡片编号</a:t>
            </a: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”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选择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</a:rPr>
              <a:t>00006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</a:rPr>
              <a:t>（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</a:rPr>
              <a:t>分拣机）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en-US" altLang="zh-CN" sz="2400" b="1">
                <a:latin typeface="+mj-ea"/>
                <a:ea typeface="+mj-ea"/>
                <a:cs typeface="+mn-ea"/>
                <a:sym typeface="+mn-ea"/>
              </a:rPr>
              <a:t>“</a:t>
            </a:r>
            <a:r>
              <a:rPr lang="zh-CN" altLang="en-US" sz="2400" b="1">
                <a:latin typeface="+mj-ea"/>
                <a:ea typeface="+mj-ea"/>
                <a:cs typeface="+mn-ea"/>
                <a:sym typeface="+mn-ea"/>
              </a:rPr>
              <a:t>变更后</a:t>
            </a:r>
            <a:r>
              <a:rPr lang="zh-CN" altLang="en-US" sz="2400" b="1">
                <a:latin typeface="+mj-ea"/>
                <a:ea typeface="+mj-ea"/>
                <a:cs typeface="+mn-ea"/>
              </a:rPr>
              <a:t>折旧方法</a:t>
            </a:r>
            <a:r>
              <a:rPr lang="en-US" altLang="zh-CN" sz="2400" b="1">
                <a:latin typeface="+mj-ea"/>
                <a:ea typeface="+mj-ea"/>
                <a:cs typeface="+mn-ea"/>
              </a:rPr>
              <a:t>”</a:t>
            </a:r>
            <a:r>
              <a:rPr lang="zh-CN" altLang="en-US" sz="2400" b="1">
                <a:latin typeface="+mj-ea"/>
                <a:ea typeface="+mj-ea"/>
                <a:cs typeface="+mn-ea"/>
              </a:rPr>
              <a:t>选择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</a:rPr>
              <a:t>双倍余额递减法（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</a:rPr>
              <a:t>一）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b="1">
                <a:latin typeface="+mj-ea"/>
                <a:ea typeface="+mj-ea"/>
                <a:cs typeface="+mn-ea"/>
              </a:rPr>
              <a:t>—点击工具栏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</a:rPr>
              <a:t>“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保存</a:t>
            </a: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</a:rPr>
              <a:t>”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6.3.4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计提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减值准备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7890" name="TextBox 3"/>
          <p:cNvSpPr txBox="1"/>
          <p:nvPr/>
        </p:nvSpPr>
        <p:spPr>
          <a:xfrm>
            <a:off x="990600" y="1753235"/>
            <a:ext cx="1250950" cy="41275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p>
            <a:pPr algn="just" eaLnBrk="0"/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实验资料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789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0" y="2971800"/>
            <a:ext cx="10705465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6.3.4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计提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减值准备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296035"/>
            <a:ext cx="7324725" cy="50387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53400" y="1372235"/>
            <a:ext cx="3472180" cy="3813810"/>
          </a:xfrm>
          <a:prstGeom prst="rect">
            <a:avLst/>
          </a:prstGeom>
        </p:spPr>
        <p:txBody>
          <a:bodyPr wrap="square" rtlCol="0" anchor="t">
            <a:noAutofit/>
          </a:bodyPr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W02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企业应用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平台：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业务导航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财务会计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—固定资产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减值准备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j-ea"/>
                <a:ea typeface="+mj-ea"/>
                <a:cs typeface="+mn-ea"/>
                <a:sym typeface="+mn-ea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highlight>
                  <a:srgbClr val="FFFF00"/>
                </a:highlight>
                <a:latin typeface="+mj-ea"/>
                <a:ea typeface="+mj-ea"/>
                <a:cs typeface="+mn-ea"/>
                <a:sym typeface="+mn-ea"/>
              </a:rPr>
              <a:t>计提减值准备</a:t>
            </a:r>
            <a:endParaRPr lang="zh-CN" altLang="en-US" sz="2400" b="1">
              <a:solidFill>
                <a:srgbClr val="C00000"/>
              </a:solidFill>
              <a:highlight>
                <a:srgbClr val="FFFF00"/>
              </a:highlight>
              <a:latin typeface="+mj-ea"/>
              <a:ea typeface="+mj-ea"/>
              <a:cs typeface="+mn-ea"/>
              <a:sym typeface="+mn-ea"/>
            </a:endParaRPr>
          </a:p>
          <a:p>
            <a:pPr>
              <a:lnSpc>
                <a:spcPct val="160000"/>
              </a:lnSpc>
            </a:pPr>
            <a:endParaRPr lang="zh-CN" altLang="en-US" sz="2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6.3.4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计提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减值准备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2235"/>
            <a:ext cx="8404225" cy="31686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6.3.4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计提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减值准备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1371600"/>
            <a:ext cx="8714105" cy="39427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6.3.5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计提本月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折旧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0962" name="TextBox 3"/>
          <p:cNvSpPr txBox="1"/>
          <p:nvPr/>
        </p:nvSpPr>
        <p:spPr>
          <a:xfrm>
            <a:off x="1219200" y="1447800"/>
            <a:ext cx="1250950" cy="41275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p>
            <a:pPr algn="just" eaLnBrk="0"/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实验资料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6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0" y="2870200"/>
            <a:ext cx="5970905" cy="5784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6.3.5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计提本月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折旧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495" y="1219200"/>
            <a:ext cx="7315200" cy="55060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1676400"/>
            <a:ext cx="2257425" cy="15621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365" y="4876800"/>
            <a:ext cx="3400425" cy="16097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6.3.5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计提本月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折旧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1270000"/>
            <a:ext cx="8478520" cy="41376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600" y="2362200"/>
            <a:ext cx="2466975" cy="18002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47800" y="5536565"/>
            <a:ext cx="76511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固定折旧计提折旧的时间：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提也下月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不提也下月</a:t>
            </a:r>
            <a:endParaRPr lang="zh-CN" altLang="en-US" sz="2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6.3.5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计提本月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折旧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1295400"/>
            <a:ext cx="5455285" cy="55041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6.3.5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计提本月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折旧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1371600"/>
            <a:ext cx="10963275" cy="21050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69430" y="146050"/>
            <a:ext cx="4064000" cy="91440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5151755" y="911860"/>
            <a:ext cx="4064000" cy="91440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0" y="1206500"/>
            <a:ext cx="121920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000" dirty="0">
                <a:solidFill>
                  <a:srgbClr val="2D6898"/>
                </a:solidFill>
                <a:latin typeface="黑体" panose="02010609060101010101" pitchFamily="49" charset="-122"/>
                <a:ea typeface="黑体" panose="02010609060101010101" pitchFamily="49" charset="-122"/>
                <a:cs typeface="Noto Sans SC" panose="020B0200000000000000" pitchFamily="34" charset="-120"/>
              </a:rPr>
              <a:t>以升级实践培育创新思维</a:t>
            </a:r>
            <a:endParaRPr lang="en-US" sz="3000" dirty="0">
              <a:solidFill>
                <a:srgbClr val="2D6898"/>
              </a:solidFill>
              <a:latin typeface="黑体" panose="02010609060101010101" pitchFamily="49" charset="-122"/>
              <a:ea typeface="黑体" panose="02010609060101010101" pitchFamily="49" charset="-122"/>
              <a:cs typeface="Noto Sans SC" panose="020B0200000000000000" pitchFamily="34" charset="-120"/>
            </a:endParaRPr>
          </a:p>
        </p:txBody>
      </p:sp>
      <p:sp>
        <p:nvSpPr>
          <p:cNvPr id="6" name="Text 3"/>
          <p:cNvSpPr/>
          <p:nvPr/>
        </p:nvSpPr>
        <p:spPr>
          <a:xfrm>
            <a:off x="0" y="1765300"/>
            <a:ext cx="121920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600" dirty="0">
                <a:solidFill>
                  <a:srgbClr val="6A7282"/>
                </a:solidFill>
                <a:latin typeface="黑体" panose="02010609060101010101" pitchFamily="49" charset="-122"/>
                <a:ea typeface="黑体" panose="02010609060101010101" pitchFamily="49" charset="-122"/>
                <a:cs typeface="MiSans" pitchFamily="34" charset="-120"/>
              </a:rPr>
              <a:t>引导学生从案例中学习，培养适应未来变革的核心素养</a:t>
            </a:r>
            <a:endParaRPr lang="en-US" sz="1600" dirty="0">
              <a:solidFill>
                <a:srgbClr val="6A7282"/>
              </a:solidFill>
              <a:latin typeface="黑体" panose="02010609060101010101" pitchFamily="49" charset="-122"/>
              <a:ea typeface="黑体" panose="02010609060101010101" pitchFamily="49" charset="-122"/>
              <a:cs typeface="MiSans" pitchFamily="34" charset="-120"/>
            </a:endParaRPr>
          </a:p>
        </p:txBody>
      </p:sp>
      <p:sp>
        <p:nvSpPr>
          <p:cNvPr id="7" name="Shape 4"/>
          <p:cNvSpPr/>
          <p:nvPr>
            <p:custDataLst>
              <p:tags r:id="rId1"/>
            </p:custDataLst>
          </p:nvPr>
        </p:nvSpPr>
        <p:spPr>
          <a:xfrm>
            <a:off x="839798" y="2703785"/>
            <a:ext cx="3303774" cy="2497699"/>
          </a:xfrm>
          <a:custGeom>
            <a:avLst/>
            <a:gdLst/>
            <a:ahLst/>
            <a:cxnLst/>
            <a:rect l="l" t="t" r="r" b="b"/>
            <a:pathLst>
              <a:path w="3695700" h="2794000">
                <a:moveTo>
                  <a:pt x="101590" y="0"/>
                </a:moveTo>
                <a:lnTo>
                  <a:pt x="3594110" y="0"/>
                </a:lnTo>
                <a:cubicBezTo>
                  <a:pt x="3650217" y="0"/>
                  <a:pt x="3695700" y="45483"/>
                  <a:pt x="3695700" y="101590"/>
                </a:cubicBezTo>
                <a:lnTo>
                  <a:pt x="3695700" y="2692410"/>
                </a:lnTo>
                <a:cubicBezTo>
                  <a:pt x="3695700" y="2748517"/>
                  <a:pt x="3650217" y="2794000"/>
                  <a:pt x="3594110" y="2794000"/>
                </a:cubicBezTo>
                <a:lnTo>
                  <a:pt x="101590" y="2794000"/>
                </a:lnTo>
                <a:cubicBezTo>
                  <a:pt x="45483" y="2794000"/>
                  <a:pt x="0" y="2748517"/>
                  <a:pt x="0" y="2692410"/>
                </a:cubicBezTo>
                <a:lnTo>
                  <a:pt x="0" y="101590"/>
                </a:lnTo>
                <a:cubicBezTo>
                  <a:pt x="0" y="45521"/>
                  <a:pt x="45521" y="0"/>
                  <a:pt x="101590" y="0"/>
                </a:cubicBezTo>
                <a:close/>
              </a:path>
            </a:pathLst>
          </a:custGeom>
          <a:solidFill>
            <a:srgbClr val="2D6898">
              <a:alpha val="10196"/>
            </a:srgbClr>
          </a:solidFill>
        </p:spPr>
      </p:sp>
      <p:sp>
        <p:nvSpPr>
          <p:cNvPr id="8" name="Shape 5"/>
          <p:cNvSpPr/>
          <p:nvPr>
            <p:custDataLst>
              <p:tags r:id="rId2"/>
            </p:custDataLst>
          </p:nvPr>
        </p:nvSpPr>
        <p:spPr>
          <a:xfrm>
            <a:off x="2336466" y="3226031"/>
            <a:ext cx="306536" cy="408714"/>
          </a:xfrm>
          <a:custGeom>
            <a:avLst/>
            <a:gdLst/>
            <a:ahLst/>
            <a:cxnLst/>
            <a:rect l="l" t="t" r="r" b="b"/>
            <a:pathLst>
              <a:path w="342900" h="457200">
                <a:moveTo>
                  <a:pt x="261551" y="342900"/>
                </a:moveTo>
                <a:cubicBezTo>
                  <a:pt x="268069" y="322987"/>
                  <a:pt x="281107" y="304949"/>
                  <a:pt x="295841" y="289411"/>
                </a:cubicBezTo>
                <a:cubicBezTo>
                  <a:pt x="325041" y="258693"/>
                  <a:pt x="342900" y="217170"/>
                  <a:pt x="342900" y="171450"/>
                </a:cubicBezTo>
                <a:cubicBezTo>
                  <a:pt x="342900" y="76795"/>
                  <a:pt x="266105" y="0"/>
                  <a:pt x="171450" y="0"/>
                </a:cubicBezTo>
                <a:cubicBezTo>
                  <a:pt x="76795" y="0"/>
                  <a:pt x="0" y="76795"/>
                  <a:pt x="0" y="171450"/>
                </a:cubicBezTo>
                <a:cubicBezTo>
                  <a:pt x="0" y="217170"/>
                  <a:pt x="17859" y="258693"/>
                  <a:pt x="47059" y="289411"/>
                </a:cubicBezTo>
                <a:cubicBezTo>
                  <a:pt x="61793" y="304949"/>
                  <a:pt x="74920" y="322987"/>
                  <a:pt x="81349" y="342900"/>
                </a:cubicBezTo>
                <a:lnTo>
                  <a:pt x="261461" y="342900"/>
                </a:lnTo>
                <a:close/>
                <a:moveTo>
                  <a:pt x="257175" y="385763"/>
                </a:moveTo>
                <a:lnTo>
                  <a:pt x="85725" y="385763"/>
                </a:lnTo>
                <a:lnTo>
                  <a:pt x="85725" y="400050"/>
                </a:lnTo>
                <a:cubicBezTo>
                  <a:pt x="85725" y="439519"/>
                  <a:pt x="117693" y="471488"/>
                  <a:pt x="157163" y="471488"/>
                </a:cubicBezTo>
                <a:lnTo>
                  <a:pt x="185738" y="471488"/>
                </a:lnTo>
                <a:cubicBezTo>
                  <a:pt x="225207" y="471488"/>
                  <a:pt x="257175" y="439519"/>
                  <a:pt x="257175" y="400050"/>
                </a:cubicBezTo>
                <a:lnTo>
                  <a:pt x="257175" y="385763"/>
                </a:lnTo>
                <a:close/>
                <a:moveTo>
                  <a:pt x="164306" y="100013"/>
                </a:moveTo>
                <a:cubicBezTo>
                  <a:pt x="128766" y="100013"/>
                  <a:pt x="100013" y="128766"/>
                  <a:pt x="100013" y="164306"/>
                </a:cubicBezTo>
                <a:cubicBezTo>
                  <a:pt x="100013" y="176183"/>
                  <a:pt x="90458" y="185738"/>
                  <a:pt x="78581" y="185738"/>
                </a:cubicBezTo>
                <a:cubicBezTo>
                  <a:pt x="66705" y="185738"/>
                  <a:pt x="57150" y="176183"/>
                  <a:pt x="57150" y="164306"/>
                </a:cubicBezTo>
                <a:cubicBezTo>
                  <a:pt x="57150" y="105102"/>
                  <a:pt x="105102" y="57150"/>
                  <a:pt x="164306" y="57150"/>
                </a:cubicBezTo>
                <a:cubicBezTo>
                  <a:pt x="176183" y="57150"/>
                  <a:pt x="185738" y="66705"/>
                  <a:pt x="185738" y="78581"/>
                </a:cubicBezTo>
                <a:cubicBezTo>
                  <a:pt x="185738" y="90458"/>
                  <a:pt x="176183" y="100013"/>
                  <a:pt x="164306" y="100013"/>
                </a:cubicBezTo>
                <a:close/>
              </a:path>
            </a:pathLst>
          </a:custGeom>
          <a:solidFill>
            <a:srgbClr val="2D6898"/>
          </a:solidFill>
        </p:spPr>
      </p:sp>
      <p:sp>
        <p:nvSpPr>
          <p:cNvPr id="9" name="Text 6"/>
          <p:cNvSpPr/>
          <p:nvPr>
            <p:custDataLst>
              <p:tags r:id="rId3"/>
            </p:custDataLst>
          </p:nvPr>
        </p:nvSpPr>
        <p:spPr>
          <a:xfrm>
            <a:off x="794385" y="3816396"/>
            <a:ext cx="3394600" cy="31788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MiSans" pitchFamily="34" charset="-120"/>
              </a:rPr>
              <a:t>突破路径依赖</a:t>
            </a:r>
            <a:endParaRPr lang="en-US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MiSans" pitchFamily="34" charset="-120"/>
            </a:endParaRPr>
          </a:p>
        </p:txBody>
      </p:sp>
      <p:sp>
        <p:nvSpPr>
          <p:cNvPr id="10" name="Text 7"/>
          <p:cNvSpPr/>
          <p:nvPr>
            <p:custDataLst>
              <p:tags r:id="rId4"/>
            </p:custDataLst>
          </p:nvPr>
        </p:nvSpPr>
        <p:spPr>
          <a:xfrm>
            <a:off x="1021449" y="4225111"/>
            <a:ext cx="2940473" cy="45412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强调敢于</a:t>
            </a:r>
            <a:r>
              <a:rPr lang="en-US" sz="1400" dirty="0">
                <a:solidFill>
                  <a:srgbClr val="2D6898"/>
                </a:solidFill>
                <a:highlight>
                  <a:srgbClr val="00CCFF">
                    <a:alpha val="20000"/>
                  </a:srgbClr>
                </a:highligh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主动拥抱新技术 </a:t>
            </a:r>
            <a:r>
              <a:rPr lang="en-US" sz="1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是当代会计人的核心素养。</a:t>
            </a:r>
            <a:endParaRPr lang="en-US" sz="16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1" name="Shape 8"/>
          <p:cNvSpPr/>
          <p:nvPr>
            <p:custDataLst>
              <p:tags r:id="rId5"/>
            </p:custDataLst>
          </p:nvPr>
        </p:nvSpPr>
        <p:spPr>
          <a:xfrm>
            <a:off x="4412323" y="2533487"/>
            <a:ext cx="3303774" cy="2838294"/>
          </a:xfrm>
          <a:custGeom>
            <a:avLst/>
            <a:gdLst/>
            <a:ahLst/>
            <a:cxnLst/>
            <a:rect l="l" t="t" r="r" b="b"/>
            <a:pathLst>
              <a:path w="3695700" h="3175000">
                <a:moveTo>
                  <a:pt x="101600" y="0"/>
                </a:moveTo>
                <a:lnTo>
                  <a:pt x="3594100" y="0"/>
                </a:lnTo>
                <a:cubicBezTo>
                  <a:pt x="3650175" y="0"/>
                  <a:pt x="3695700" y="45525"/>
                  <a:pt x="3695700" y="101600"/>
                </a:cubicBezTo>
                <a:lnTo>
                  <a:pt x="3695700" y="3073400"/>
                </a:lnTo>
                <a:cubicBezTo>
                  <a:pt x="3695700" y="3129475"/>
                  <a:pt x="3650175" y="3175000"/>
                  <a:pt x="3594100" y="3175000"/>
                </a:cubicBezTo>
                <a:lnTo>
                  <a:pt x="101600" y="3175000"/>
                </a:lnTo>
                <a:cubicBezTo>
                  <a:pt x="45525" y="3175000"/>
                  <a:pt x="0" y="3129475"/>
                  <a:pt x="0" y="3073400"/>
                </a:cubicBezTo>
                <a:lnTo>
                  <a:pt x="0" y="101600"/>
                </a:lnTo>
                <a:cubicBezTo>
                  <a:pt x="0" y="45525"/>
                  <a:pt x="45525" y="0"/>
                  <a:pt x="101600" y="0"/>
                </a:cubicBezTo>
                <a:close/>
              </a:path>
            </a:pathLst>
          </a:custGeom>
          <a:solidFill>
            <a:srgbClr val="8EC3D6">
              <a:alpha val="20000"/>
            </a:srgbClr>
          </a:solidFill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2" name="Shape 9"/>
          <p:cNvSpPr/>
          <p:nvPr>
            <p:custDataLst>
              <p:tags r:id="rId6"/>
            </p:custDataLst>
          </p:nvPr>
        </p:nvSpPr>
        <p:spPr>
          <a:xfrm>
            <a:off x="5806813" y="3226031"/>
            <a:ext cx="510893" cy="408714"/>
          </a:xfrm>
          <a:custGeom>
            <a:avLst/>
            <a:gdLst/>
            <a:ahLst/>
            <a:cxnLst/>
            <a:rect l="l" t="t" r="r" b="b"/>
            <a:pathLst>
              <a:path w="571500" h="457200">
                <a:moveTo>
                  <a:pt x="285750" y="14288"/>
                </a:moveTo>
                <a:cubicBezTo>
                  <a:pt x="337006" y="14288"/>
                  <a:pt x="378619" y="55901"/>
                  <a:pt x="378619" y="107156"/>
                </a:cubicBezTo>
                <a:cubicBezTo>
                  <a:pt x="378619" y="158412"/>
                  <a:pt x="337006" y="200025"/>
                  <a:pt x="285750" y="200025"/>
                </a:cubicBezTo>
                <a:cubicBezTo>
                  <a:pt x="234494" y="200025"/>
                  <a:pt x="192881" y="158412"/>
                  <a:pt x="192881" y="107156"/>
                </a:cubicBezTo>
                <a:cubicBezTo>
                  <a:pt x="192881" y="55901"/>
                  <a:pt x="234494" y="14288"/>
                  <a:pt x="285750" y="14288"/>
                </a:cubicBezTo>
                <a:close/>
                <a:moveTo>
                  <a:pt x="85725" y="78581"/>
                </a:moveTo>
                <a:cubicBezTo>
                  <a:pt x="121210" y="78581"/>
                  <a:pt x="150019" y="107390"/>
                  <a:pt x="150019" y="142875"/>
                </a:cubicBezTo>
                <a:cubicBezTo>
                  <a:pt x="150019" y="178360"/>
                  <a:pt x="121210" y="207169"/>
                  <a:pt x="85725" y="207169"/>
                </a:cubicBezTo>
                <a:cubicBezTo>
                  <a:pt x="50240" y="207169"/>
                  <a:pt x="21431" y="178360"/>
                  <a:pt x="21431" y="142875"/>
                </a:cubicBezTo>
                <a:cubicBezTo>
                  <a:pt x="21431" y="107390"/>
                  <a:pt x="50240" y="78581"/>
                  <a:pt x="85725" y="78581"/>
                </a:cubicBezTo>
                <a:close/>
                <a:moveTo>
                  <a:pt x="0" y="371475"/>
                </a:moveTo>
                <a:cubicBezTo>
                  <a:pt x="0" y="308342"/>
                  <a:pt x="51167" y="257175"/>
                  <a:pt x="114300" y="257175"/>
                </a:cubicBezTo>
                <a:cubicBezTo>
                  <a:pt x="125730" y="257175"/>
                  <a:pt x="136803" y="258872"/>
                  <a:pt x="147251" y="261997"/>
                </a:cubicBezTo>
                <a:cubicBezTo>
                  <a:pt x="117872" y="294858"/>
                  <a:pt x="100013" y="338257"/>
                  <a:pt x="100013" y="385763"/>
                </a:cubicBezTo>
                <a:lnTo>
                  <a:pt x="100013" y="400050"/>
                </a:lnTo>
                <a:cubicBezTo>
                  <a:pt x="100013" y="410230"/>
                  <a:pt x="102156" y="419874"/>
                  <a:pt x="105995" y="428625"/>
                </a:cubicBezTo>
                <a:lnTo>
                  <a:pt x="28575" y="428625"/>
                </a:lnTo>
                <a:cubicBezTo>
                  <a:pt x="12769" y="428625"/>
                  <a:pt x="0" y="415856"/>
                  <a:pt x="0" y="400050"/>
                </a:cubicBezTo>
                <a:lnTo>
                  <a:pt x="0" y="371475"/>
                </a:lnTo>
                <a:close/>
                <a:moveTo>
                  <a:pt x="465505" y="428625"/>
                </a:moveTo>
                <a:cubicBezTo>
                  <a:pt x="469344" y="419874"/>
                  <a:pt x="471488" y="410230"/>
                  <a:pt x="471488" y="400050"/>
                </a:cubicBezTo>
                <a:lnTo>
                  <a:pt x="471488" y="385763"/>
                </a:lnTo>
                <a:cubicBezTo>
                  <a:pt x="471488" y="338257"/>
                  <a:pt x="453628" y="294858"/>
                  <a:pt x="424249" y="261997"/>
                </a:cubicBezTo>
                <a:cubicBezTo>
                  <a:pt x="434697" y="258872"/>
                  <a:pt x="445770" y="257175"/>
                  <a:pt x="457200" y="257175"/>
                </a:cubicBezTo>
                <a:cubicBezTo>
                  <a:pt x="520333" y="257175"/>
                  <a:pt x="571500" y="308342"/>
                  <a:pt x="571500" y="371475"/>
                </a:cubicBezTo>
                <a:lnTo>
                  <a:pt x="571500" y="400050"/>
                </a:lnTo>
                <a:cubicBezTo>
                  <a:pt x="571500" y="415856"/>
                  <a:pt x="558731" y="428625"/>
                  <a:pt x="542925" y="428625"/>
                </a:cubicBezTo>
                <a:lnTo>
                  <a:pt x="465505" y="428625"/>
                </a:lnTo>
                <a:close/>
                <a:moveTo>
                  <a:pt x="421481" y="142875"/>
                </a:moveTo>
                <a:cubicBezTo>
                  <a:pt x="421481" y="107390"/>
                  <a:pt x="450290" y="78581"/>
                  <a:pt x="485775" y="78581"/>
                </a:cubicBezTo>
                <a:cubicBezTo>
                  <a:pt x="521260" y="78581"/>
                  <a:pt x="550069" y="107390"/>
                  <a:pt x="550069" y="142875"/>
                </a:cubicBezTo>
                <a:cubicBezTo>
                  <a:pt x="550069" y="178360"/>
                  <a:pt x="521260" y="207169"/>
                  <a:pt x="485775" y="207169"/>
                </a:cubicBezTo>
                <a:cubicBezTo>
                  <a:pt x="450290" y="207169"/>
                  <a:pt x="421481" y="178360"/>
                  <a:pt x="421481" y="142875"/>
                </a:cubicBezTo>
                <a:close/>
                <a:moveTo>
                  <a:pt x="142875" y="385763"/>
                </a:moveTo>
                <a:cubicBezTo>
                  <a:pt x="142875" y="306824"/>
                  <a:pt x="206812" y="242888"/>
                  <a:pt x="285750" y="242888"/>
                </a:cubicBezTo>
                <a:cubicBezTo>
                  <a:pt x="364688" y="242888"/>
                  <a:pt x="428625" y="306824"/>
                  <a:pt x="428625" y="385763"/>
                </a:cubicBezTo>
                <a:lnTo>
                  <a:pt x="428625" y="400050"/>
                </a:lnTo>
                <a:cubicBezTo>
                  <a:pt x="428625" y="415856"/>
                  <a:pt x="415856" y="428625"/>
                  <a:pt x="400050" y="428625"/>
                </a:cubicBezTo>
                <a:lnTo>
                  <a:pt x="171450" y="428625"/>
                </a:lnTo>
                <a:cubicBezTo>
                  <a:pt x="155644" y="428625"/>
                  <a:pt x="142875" y="415856"/>
                  <a:pt x="142875" y="400050"/>
                </a:cubicBezTo>
                <a:lnTo>
                  <a:pt x="142875" y="385763"/>
                </a:lnTo>
                <a:close/>
              </a:path>
            </a:pathLst>
          </a:custGeom>
          <a:solidFill>
            <a:srgbClr val="2D6898"/>
          </a:solidFill>
        </p:spPr>
      </p:sp>
      <p:sp>
        <p:nvSpPr>
          <p:cNvPr id="13" name="Text 10"/>
          <p:cNvSpPr/>
          <p:nvPr>
            <p:custDataLst>
              <p:tags r:id="rId7"/>
            </p:custDataLst>
          </p:nvPr>
        </p:nvSpPr>
        <p:spPr>
          <a:xfrm>
            <a:off x="4366911" y="3816396"/>
            <a:ext cx="3394600" cy="31788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MiSans" pitchFamily="34" charset="-120"/>
              </a:rPr>
              <a:t>训练系统思维</a:t>
            </a:r>
            <a:endParaRPr lang="en-US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MiSans" pitchFamily="34" charset="-120"/>
            </a:endParaRPr>
          </a:p>
        </p:txBody>
      </p:sp>
      <p:sp>
        <p:nvSpPr>
          <p:cNvPr id="14" name="Text 11"/>
          <p:cNvSpPr/>
          <p:nvPr>
            <p:custDataLst>
              <p:tags r:id="rId8"/>
            </p:custDataLst>
          </p:nvPr>
        </p:nvSpPr>
        <p:spPr>
          <a:xfrm>
            <a:off x="4593974" y="4225111"/>
            <a:ext cx="2940473" cy="45412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通过分组讨论，训练</a:t>
            </a:r>
            <a:r>
              <a:rPr lang="en-US" sz="1400" dirty="0">
                <a:solidFill>
                  <a:srgbClr val="2D6898"/>
                </a:solidFill>
                <a:highlight>
                  <a:srgbClr val="00CCFF">
                    <a:alpha val="20000"/>
                  </a:srgbClr>
                </a:highligh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系统思维与跨部门沟通 </a:t>
            </a:r>
            <a:r>
              <a:rPr lang="en-US" sz="1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能力，评估系统投入产出。</a:t>
            </a:r>
            <a:endParaRPr lang="en-US" sz="16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5" name="Shape 12"/>
          <p:cNvSpPr/>
          <p:nvPr>
            <p:custDataLst>
              <p:tags r:id="rId9"/>
            </p:custDataLst>
          </p:nvPr>
        </p:nvSpPr>
        <p:spPr>
          <a:xfrm>
            <a:off x="7984849" y="2703785"/>
            <a:ext cx="3303774" cy="2497699"/>
          </a:xfrm>
          <a:custGeom>
            <a:avLst/>
            <a:gdLst/>
            <a:ahLst/>
            <a:cxnLst/>
            <a:rect l="l" t="t" r="r" b="b"/>
            <a:pathLst>
              <a:path w="3695700" h="2794000">
                <a:moveTo>
                  <a:pt x="101590" y="0"/>
                </a:moveTo>
                <a:lnTo>
                  <a:pt x="3594110" y="0"/>
                </a:lnTo>
                <a:cubicBezTo>
                  <a:pt x="3650217" y="0"/>
                  <a:pt x="3695700" y="45483"/>
                  <a:pt x="3695700" y="101590"/>
                </a:cubicBezTo>
                <a:lnTo>
                  <a:pt x="3695700" y="2692410"/>
                </a:lnTo>
                <a:cubicBezTo>
                  <a:pt x="3695700" y="2748517"/>
                  <a:pt x="3650217" y="2794000"/>
                  <a:pt x="3594110" y="2794000"/>
                </a:cubicBezTo>
                <a:lnTo>
                  <a:pt x="101590" y="2794000"/>
                </a:lnTo>
                <a:cubicBezTo>
                  <a:pt x="45483" y="2794000"/>
                  <a:pt x="0" y="2748517"/>
                  <a:pt x="0" y="2692410"/>
                </a:cubicBezTo>
                <a:lnTo>
                  <a:pt x="0" y="101590"/>
                </a:lnTo>
                <a:cubicBezTo>
                  <a:pt x="0" y="45521"/>
                  <a:pt x="45521" y="0"/>
                  <a:pt x="101590" y="0"/>
                </a:cubicBezTo>
                <a:close/>
              </a:path>
            </a:pathLst>
          </a:custGeom>
          <a:solidFill>
            <a:srgbClr val="2D6898">
              <a:alpha val="10196"/>
            </a:srgbClr>
          </a:solidFill>
        </p:spPr>
      </p:sp>
      <p:sp>
        <p:nvSpPr>
          <p:cNvPr id="16" name="Shape 13"/>
          <p:cNvSpPr/>
          <p:nvPr>
            <p:custDataLst>
              <p:tags r:id="rId10"/>
            </p:custDataLst>
          </p:nvPr>
        </p:nvSpPr>
        <p:spPr>
          <a:xfrm>
            <a:off x="9430427" y="3226031"/>
            <a:ext cx="408714" cy="408714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285750"/>
                </a:moveTo>
                <a:lnTo>
                  <a:pt x="21878" y="285750"/>
                </a:lnTo>
                <a:cubicBezTo>
                  <a:pt x="-357" y="285750"/>
                  <a:pt x="-14020" y="261551"/>
                  <a:pt x="-2590" y="242441"/>
                </a:cubicBezTo>
                <a:lnTo>
                  <a:pt x="44648" y="163681"/>
                </a:lnTo>
                <a:cubicBezTo>
                  <a:pt x="52417" y="150733"/>
                  <a:pt x="66348" y="142875"/>
                  <a:pt x="81439" y="142875"/>
                </a:cubicBezTo>
                <a:lnTo>
                  <a:pt x="166271" y="142875"/>
                </a:lnTo>
                <a:cubicBezTo>
                  <a:pt x="234226" y="27771"/>
                  <a:pt x="335578" y="21967"/>
                  <a:pt x="403354" y="31879"/>
                </a:cubicBezTo>
                <a:cubicBezTo>
                  <a:pt x="414784" y="33576"/>
                  <a:pt x="423714" y="42505"/>
                  <a:pt x="425321" y="53846"/>
                </a:cubicBezTo>
                <a:cubicBezTo>
                  <a:pt x="435233" y="121622"/>
                  <a:pt x="429429" y="222974"/>
                  <a:pt x="314325" y="290929"/>
                </a:cubicBezTo>
                <a:lnTo>
                  <a:pt x="314325" y="375761"/>
                </a:lnTo>
                <a:cubicBezTo>
                  <a:pt x="314325" y="390852"/>
                  <a:pt x="306467" y="404783"/>
                  <a:pt x="293519" y="412552"/>
                </a:cubicBezTo>
                <a:lnTo>
                  <a:pt x="214759" y="459790"/>
                </a:lnTo>
                <a:cubicBezTo>
                  <a:pt x="195739" y="471220"/>
                  <a:pt x="171450" y="457468"/>
                  <a:pt x="171450" y="435322"/>
                </a:cubicBezTo>
                <a:lnTo>
                  <a:pt x="171450" y="342900"/>
                </a:lnTo>
                <a:cubicBezTo>
                  <a:pt x="171450" y="311378"/>
                  <a:pt x="145822" y="285750"/>
                  <a:pt x="114300" y="285750"/>
                </a:cubicBezTo>
                <a:lnTo>
                  <a:pt x="114211" y="285750"/>
                </a:lnTo>
                <a:close/>
                <a:moveTo>
                  <a:pt x="357188" y="142875"/>
                </a:moveTo>
                <a:cubicBezTo>
                  <a:pt x="357188" y="119219"/>
                  <a:pt x="337981" y="100013"/>
                  <a:pt x="314325" y="100013"/>
                </a:cubicBezTo>
                <a:cubicBezTo>
                  <a:pt x="290669" y="100013"/>
                  <a:pt x="271463" y="119219"/>
                  <a:pt x="271463" y="142875"/>
                </a:cubicBezTo>
                <a:cubicBezTo>
                  <a:pt x="271463" y="166531"/>
                  <a:pt x="290669" y="185738"/>
                  <a:pt x="314325" y="185738"/>
                </a:cubicBezTo>
                <a:cubicBezTo>
                  <a:pt x="337981" y="185738"/>
                  <a:pt x="357188" y="166531"/>
                  <a:pt x="357188" y="142875"/>
                </a:cubicBezTo>
                <a:close/>
              </a:path>
            </a:pathLst>
          </a:custGeom>
          <a:solidFill>
            <a:srgbClr val="2D6898"/>
          </a:solidFill>
        </p:spPr>
      </p:sp>
      <p:sp>
        <p:nvSpPr>
          <p:cNvPr id="17" name="Text 14"/>
          <p:cNvSpPr/>
          <p:nvPr>
            <p:custDataLst>
              <p:tags r:id="rId11"/>
            </p:custDataLst>
          </p:nvPr>
        </p:nvSpPr>
        <p:spPr>
          <a:xfrm>
            <a:off x="7939436" y="3816396"/>
            <a:ext cx="3394600" cy="31788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MiSans" pitchFamily="34" charset="-120"/>
              </a:rPr>
              <a:t>树立终身学习</a:t>
            </a:r>
            <a:endParaRPr lang="en-US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MiSans" pitchFamily="34" charset="-120"/>
            </a:endParaRPr>
          </a:p>
        </p:txBody>
      </p:sp>
      <p:sp>
        <p:nvSpPr>
          <p:cNvPr id="18" name="Text 15"/>
          <p:cNvSpPr/>
          <p:nvPr>
            <p:custDataLst>
              <p:tags r:id="rId12"/>
            </p:custDataLst>
          </p:nvPr>
        </p:nvSpPr>
        <p:spPr>
          <a:xfrm>
            <a:off x="8166500" y="4225111"/>
            <a:ext cx="2940473" cy="45412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关注RPA、大数据等前沿应用，为成为</a:t>
            </a:r>
            <a:r>
              <a:rPr lang="en-US" sz="1400" dirty="0">
                <a:solidFill>
                  <a:srgbClr val="2D6898"/>
                </a:solidFill>
                <a:highlight>
                  <a:srgbClr val="00CCFF">
                    <a:alpha val="20000"/>
                  </a:srgbClr>
                </a:highligh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复合型财务人才 </a:t>
            </a:r>
            <a:r>
              <a:rPr lang="en-US" sz="1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积蓄能力。</a:t>
            </a:r>
            <a:endParaRPr lang="en-US" sz="16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16623" y="140028"/>
            <a:ext cx="652666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/>
            </a:lvl1pPr>
          </a:lstStyle>
          <a:p>
            <a:pPr algn="l"/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案例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启示</a:t>
            </a:r>
            <a:endParaRPr lang="zh-CN" altLang="en-US" sz="28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6.3.5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计提本月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折旧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170" y="1270000"/>
            <a:ext cx="11249025" cy="34766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6.3.5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计提本月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折旧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371600"/>
            <a:ext cx="11164570" cy="38639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6.3.6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资产处置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7106" name="TextBox 3"/>
          <p:cNvSpPr txBox="1"/>
          <p:nvPr/>
        </p:nvSpPr>
        <p:spPr>
          <a:xfrm>
            <a:off x="1219518" y="1524000"/>
            <a:ext cx="1250950" cy="41275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p>
            <a:pPr algn="just" eaLnBrk="0"/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实验资料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710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835" y="3100705"/>
            <a:ext cx="9873615" cy="10013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6.3.6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资产处置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1219200"/>
            <a:ext cx="6268720" cy="55702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6.3.6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资产处置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1371600"/>
            <a:ext cx="10878185" cy="25673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1295400"/>
            <a:ext cx="5455285" cy="55041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6.3.6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资产处置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6.3.6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资产处置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745" y="1447800"/>
            <a:ext cx="11191875" cy="24098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6.3.6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资产处置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1371600"/>
            <a:ext cx="10582910" cy="30911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6.3.6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资产处置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447800"/>
            <a:ext cx="11455400" cy="34512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686435"/>
            <a:ext cx="4702810" cy="583565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6.3.6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资产处置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219200"/>
            <a:ext cx="5720715" cy="51225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9235" y="76200"/>
            <a:ext cx="8173720" cy="61722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algn="l">
              <a:lnSpc>
                <a:spcPct val="95000"/>
              </a:lnSpc>
              <a:buClrTx/>
              <a:buSzTx/>
              <a:buFontTx/>
            </a:pPr>
            <a:r>
              <a:rPr lang="zh-CN" altLang="en-US" sz="3600" b="1" smtClean="0">
                <a:ln>
                  <a:noFill/>
                  <a:prstDash val="sysDot"/>
                </a:ln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第三节 业务处理</a:t>
            </a:r>
            <a:endParaRPr lang="zh-CN" altLang="en-US" sz="3600" b="1" smtClean="0">
              <a:ln>
                <a:noFill/>
                <a:prstDash val="sysDot"/>
              </a:ln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DIAGRAM_VIRTUALLY_FRAME" val="{&quot;height&quot;:244,&quot;left&quot;:20,&quot;top&quot;:184,&quot;width&quot;:382}"/>
</p:tagLst>
</file>

<file path=ppt/tags/tag101.xml><?xml version="1.0" encoding="utf-8"?>
<p:tagLst xmlns:p="http://schemas.openxmlformats.org/presentationml/2006/main">
  <p:tag name="KSO_WM_DIAGRAM_VIRTUALLY_FRAME" val="{&quot;height&quot;:384.95,&quot;left&quot;:66,&quot;top&quot;:113.35,&quot;width&quot;:823.65}"/>
</p:tagLst>
</file>

<file path=ppt/tags/tag102.xml><?xml version="1.0" encoding="utf-8"?>
<p:tagLst xmlns:p="http://schemas.openxmlformats.org/presentationml/2006/main">
  <p:tag name="KSO_WM_DIAGRAM_VIRTUALLY_FRAME" val="{&quot;height&quot;:384.95,&quot;left&quot;:66,&quot;top&quot;:113.35,&quot;width&quot;:823.65}"/>
</p:tagLst>
</file>

<file path=ppt/tags/tag103.xml><?xml version="1.0" encoding="utf-8"?>
<p:tagLst xmlns:p="http://schemas.openxmlformats.org/presentationml/2006/main">
  <p:tag name="KSO_WM_DIAGRAM_VIRTUALLY_FRAME" val="{&quot;height&quot;:384.95,&quot;left&quot;:66,&quot;top&quot;:113.35,&quot;width&quot;:823.65}"/>
</p:tagLst>
</file>

<file path=ppt/tags/tag104.xml><?xml version="1.0" encoding="utf-8"?>
<p:tagLst xmlns:p="http://schemas.openxmlformats.org/presentationml/2006/main">
  <p:tag name="KSO_WM_DIAGRAM_VIRTUALLY_FRAME" val="{&quot;height&quot;:384.95,&quot;left&quot;:66,&quot;top&quot;:113.35,&quot;width&quot;:823.65}"/>
</p:tagLst>
</file>

<file path=ppt/tags/tag105.xml><?xml version="1.0" encoding="utf-8"?>
<p:tagLst xmlns:p="http://schemas.openxmlformats.org/presentationml/2006/main">
  <p:tag name="KSO_WM_DIAGRAM_VIRTUALLY_FRAME" val="{&quot;height&quot;:384.95,&quot;left&quot;:66,&quot;top&quot;:113.35,&quot;width&quot;:823.65}"/>
</p:tagLst>
</file>

<file path=ppt/tags/tag106.xml><?xml version="1.0" encoding="utf-8"?>
<p:tagLst xmlns:p="http://schemas.openxmlformats.org/presentationml/2006/main">
  <p:tag name="KSO_WM_DIAGRAM_VIRTUALLY_FRAME" val="{&quot;height&quot;:384.95,&quot;left&quot;:66,&quot;top&quot;:113.35,&quot;width&quot;:823.65}"/>
</p:tagLst>
</file>

<file path=ppt/tags/tag107.xml><?xml version="1.0" encoding="utf-8"?>
<p:tagLst xmlns:p="http://schemas.openxmlformats.org/presentationml/2006/main">
  <p:tag name="KSO_WM_DIAGRAM_VIRTUALLY_FRAME" val="{&quot;height&quot;:384.95,&quot;left&quot;:66,&quot;top&quot;:113.35,&quot;width&quot;:823.65}"/>
</p:tagLst>
</file>

<file path=ppt/tags/tag108.xml><?xml version="1.0" encoding="utf-8"?>
<p:tagLst xmlns:p="http://schemas.openxmlformats.org/presentationml/2006/main">
  <p:tag name="KSO_WM_DIAGRAM_VIRTUALLY_FRAME" val="{&quot;height&quot;:384.95,&quot;left&quot;:66,&quot;top&quot;:113.35,&quot;width&quot;:823.65}"/>
</p:tagLst>
</file>

<file path=ppt/tags/tag109.xml><?xml version="1.0" encoding="utf-8"?>
<p:tagLst xmlns:p="http://schemas.openxmlformats.org/presentationml/2006/main">
  <p:tag name="KSO_WM_DIAGRAM_VIRTUALLY_FRAME" val="{&quot;height&quot;:384.95,&quot;left&quot;:66,&quot;top&quot;:113.35,&quot;width&quot;:823.65}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DIAGRAM_VIRTUALLY_FRAME" val="{&quot;height&quot;:245.45,&quot;left&quot;:62.55,&quot;top&quot;:185.85,&quot;width&quot;:829.893779527559}"/>
</p:tagLst>
</file>

<file path=ppt/tags/tag111.xml><?xml version="1.0" encoding="utf-8"?>
<p:tagLst xmlns:p="http://schemas.openxmlformats.org/presentationml/2006/main">
  <p:tag name="KSO_WM_DIAGRAM_VIRTUALLY_FRAME" val="{&quot;height&quot;:245.45,&quot;left&quot;:62.55,&quot;top&quot;:185.85,&quot;width&quot;:829.893779527559}"/>
</p:tagLst>
</file>

<file path=ppt/tags/tag112.xml><?xml version="1.0" encoding="utf-8"?>
<p:tagLst xmlns:p="http://schemas.openxmlformats.org/presentationml/2006/main">
  <p:tag name="KSO_WM_DIAGRAM_VIRTUALLY_FRAME" val="{&quot;height&quot;:245.45,&quot;left&quot;:62.55,&quot;top&quot;:185.85,&quot;width&quot;:829.893779527559}"/>
</p:tagLst>
</file>

<file path=ppt/tags/tag113.xml><?xml version="1.0" encoding="utf-8"?>
<p:tagLst xmlns:p="http://schemas.openxmlformats.org/presentationml/2006/main">
  <p:tag name="KSO_WM_DIAGRAM_VIRTUALLY_FRAME" val="{&quot;height&quot;:245.45,&quot;left&quot;:62.55,&quot;top&quot;:185.85,&quot;width&quot;:829.893779527559}"/>
</p:tagLst>
</file>

<file path=ppt/tags/tag114.xml><?xml version="1.0" encoding="utf-8"?>
<p:tagLst xmlns:p="http://schemas.openxmlformats.org/presentationml/2006/main">
  <p:tag name="KSO_WM_DIAGRAM_VIRTUALLY_FRAME" val="{&quot;height&quot;:245.45,&quot;left&quot;:62.55,&quot;top&quot;:185.85,&quot;width&quot;:829.893779527559}"/>
</p:tagLst>
</file>

<file path=ppt/tags/tag115.xml><?xml version="1.0" encoding="utf-8"?>
<p:tagLst xmlns:p="http://schemas.openxmlformats.org/presentationml/2006/main">
  <p:tag name="KSO_WM_DIAGRAM_VIRTUALLY_FRAME" val="{&quot;height&quot;:245.45,&quot;left&quot;:62.55,&quot;top&quot;:185.85,&quot;width&quot;:829.893779527559}"/>
</p:tagLst>
</file>

<file path=ppt/tags/tag116.xml><?xml version="1.0" encoding="utf-8"?>
<p:tagLst xmlns:p="http://schemas.openxmlformats.org/presentationml/2006/main">
  <p:tag name="KSO_WM_DIAGRAM_VIRTUALLY_FRAME" val="{&quot;height&quot;:245.45,&quot;left&quot;:62.55,&quot;top&quot;:185.85,&quot;width&quot;:829.893779527559}"/>
</p:tagLst>
</file>

<file path=ppt/tags/tag117.xml><?xml version="1.0" encoding="utf-8"?>
<p:tagLst xmlns:p="http://schemas.openxmlformats.org/presentationml/2006/main">
  <p:tag name="KSO_WM_DIAGRAM_VIRTUALLY_FRAME" val="{&quot;height&quot;:245.45,&quot;left&quot;:62.55,&quot;top&quot;:185.85,&quot;width&quot;:829.893779527559}"/>
</p:tagLst>
</file>

<file path=ppt/tags/tag118.xml><?xml version="1.0" encoding="utf-8"?>
<p:tagLst xmlns:p="http://schemas.openxmlformats.org/presentationml/2006/main">
  <p:tag name="KSO_WM_DIAGRAM_VIRTUALLY_FRAME" val="{&quot;height&quot;:245.45,&quot;left&quot;:62.55,&quot;top&quot;:185.85,&quot;width&quot;:829.893779527559}"/>
</p:tagLst>
</file>

<file path=ppt/tags/tag119.xml><?xml version="1.0" encoding="utf-8"?>
<p:tagLst xmlns:p="http://schemas.openxmlformats.org/presentationml/2006/main">
  <p:tag name="KSO_WM_DIAGRAM_VIRTUALLY_FRAME" val="{&quot;height&quot;:245.45,&quot;left&quot;:62.55,&quot;top&quot;:185.85,&quot;width&quot;:829.893779527559}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20.xml><?xml version="1.0" encoding="utf-8"?>
<p:tagLst xmlns:p="http://schemas.openxmlformats.org/presentationml/2006/main">
  <p:tag name="KSO_WM_DIAGRAM_VIRTUALLY_FRAME" val="{&quot;height&quot;:245.45,&quot;left&quot;:62.55,&quot;top&quot;:185.85,&quot;width&quot;:829.893779527559}"/>
</p:tagLst>
</file>

<file path=ppt/tags/tag121.xml><?xml version="1.0" encoding="utf-8"?>
<p:tagLst xmlns:p="http://schemas.openxmlformats.org/presentationml/2006/main">
  <p:tag name="KSO_WM_DIAGRAM_VIRTUALLY_FRAME" val="{&quot;height&quot;:245.45,&quot;left&quot;:62.55,&quot;top&quot;:185.85,&quot;width&quot;:829.893779527559}"/>
</p:tagLst>
</file>

<file path=ppt/tags/tag122.xml><?xml version="1.0" encoding="utf-8"?>
<p:tagLst xmlns:p="http://schemas.openxmlformats.org/presentationml/2006/main">
  <p:tag name="KSO_WM_DIAGRAM_VIRTUALLY_FRAME" val="{&quot;height&quot;:231.95881889763777,&quot;left&quot;:401.3520472440945,&quot;top&quot;:116.82181102362203,&quot;width&quot;:415.0171653543308}"/>
</p:tagLst>
</file>

<file path=ppt/tags/tag123.xml><?xml version="1.0" encoding="utf-8"?>
<p:tagLst xmlns:p="http://schemas.openxmlformats.org/presentationml/2006/main">
  <p:tag name="KSO_WM_DIAGRAM_VIRTUALLY_FRAME" val="{&quot;height&quot;:231.95881889763777,&quot;left&quot;:401.3520472440945,&quot;top&quot;:116.82181102362203,&quot;width&quot;:415.0171653543308}"/>
</p:tagLst>
</file>

<file path=ppt/tags/tag124.xml><?xml version="1.0" encoding="utf-8"?>
<p:tagLst xmlns:p="http://schemas.openxmlformats.org/presentationml/2006/main">
  <p:tag name="KSO_WM_DIAGRAM_VIRTUALLY_FRAME" val="{&quot;height&quot;:231.95881889763777,&quot;left&quot;:401.3520472440945,&quot;top&quot;:116.82181102362203,&quot;width&quot;:415.0171653543308}"/>
</p:tagLst>
</file>

<file path=ppt/tags/tag125.xml><?xml version="1.0" encoding="utf-8"?>
<p:tagLst xmlns:p="http://schemas.openxmlformats.org/presentationml/2006/main">
  <p:tag name="KSO_WM_DIAGRAM_VIRTUALLY_FRAME" val="{&quot;height&quot;:231.95881889763777,&quot;left&quot;:401.3520472440945,&quot;top&quot;:116.82181102362203,&quot;width&quot;:415.0171653543308}"/>
</p:tagLst>
</file>

<file path=ppt/tags/tag126.xml><?xml version="1.0" encoding="utf-8"?>
<p:tagLst xmlns:p="http://schemas.openxmlformats.org/presentationml/2006/main">
  <p:tag name="KSO_WM_DIAGRAM_VIRTUALLY_FRAME" val="{&quot;height&quot;:231.95881889763777,&quot;left&quot;:401.3520472440945,&quot;top&quot;:116.82181102362203,&quot;width&quot;:415.0171653543308}"/>
</p:tagLst>
</file>

<file path=ppt/tags/tag127.xml><?xml version="1.0" encoding="utf-8"?>
<p:tagLst xmlns:p="http://schemas.openxmlformats.org/presentationml/2006/main">
  <p:tag name="KSO_WM_DIAGRAM_VIRTUALLY_FRAME" val="{&quot;height&quot;:231.95881889763777,&quot;left&quot;:401.3520472440945,&quot;top&quot;:116.82181102362203,&quot;width&quot;:415.0171653543308}"/>
</p:tagLst>
</file>

<file path=ppt/tags/tag128.xml><?xml version="1.0" encoding="utf-8"?>
<p:tagLst xmlns:p="http://schemas.openxmlformats.org/presentationml/2006/main">
  <p:tag name="KSO_WM_DIAGRAM_VIRTUALLY_FRAME" val="{&quot;height&quot;:231.95881889763777,&quot;left&quot;:401.3520472440945,&quot;top&quot;:116.82181102362203,&quot;width&quot;:415.0171653543308}"/>
</p:tagLst>
</file>

<file path=ppt/tags/tag129.xml><?xml version="1.0" encoding="utf-8"?>
<p:tagLst xmlns:p="http://schemas.openxmlformats.org/presentationml/2006/main">
  <p:tag name="KSO_WM_DIAGRAM_VIRTUALLY_FRAME" val="{&quot;height&quot;:231.95881889763777,&quot;left&quot;:401.3520472440945,&quot;top&quot;:116.82181102362203,&quot;width&quot;:415.0171653543308}"/>
</p:tagLst>
</file>

<file path=ppt/tags/tag1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0.xml><?xml version="1.0" encoding="utf-8"?>
<p:tagLst xmlns:p="http://schemas.openxmlformats.org/presentationml/2006/main">
  <p:tag name="KSO_WM_DIAGRAM_VIRTUALLY_FRAME" val="{&quot;height&quot;:231.95881889763777,&quot;left&quot;:401.3520472440945,&quot;top&quot;:116.82181102362203,&quot;width&quot;:415.0171653543308}"/>
</p:tagLst>
</file>

<file path=ppt/tags/tag131.xml><?xml version="1.0" encoding="utf-8"?>
<p:tagLst xmlns:p="http://schemas.openxmlformats.org/presentationml/2006/main">
  <p:tag name="KSO_WM_DIAGRAM_VIRTUALLY_FRAME" val="{&quot;height&quot;:231.95881889763777,&quot;left&quot;:401.3520472440945,&quot;top&quot;:116.82181102362203,&quot;width&quot;:415.0171653543308}"/>
</p:tagLst>
</file>

<file path=ppt/tags/tag132.xml><?xml version="1.0" encoding="utf-8"?>
<p:tagLst xmlns:p="http://schemas.openxmlformats.org/presentationml/2006/main">
  <p:tag name="KSO_WM_DIAGRAM_VIRTUALLY_FRAME" val="{&quot;height&quot;:231.95881889763777,&quot;left&quot;:401.3520472440945,&quot;top&quot;:116.82181102362203,&quot;width&quot;:415.0171653543308}"/>
</p:tagLst>
</file>

<file path=ppt/tags/tag133.xml><?xml version="1.0" encoding="utf-8"?>
<p:tagLst xmlns:p="http://schemas.openxmlformats.org/presentationml/2006/main">
  <p:tag name="KSO_WM_DIAGRAM_VIRTUALLY_FRAME" val="{&quot;height&quot;:231.95881889763777,&quot;left&quot;:401.3520472440945,&quot;top&quot;:116.82181102362203,&quot;width&quot;:415.0171653543308}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TABLE_ENDDRAG_ORIGIN_RECT" val="356*258"/>
  <p:tag name="TABLE_ENDDRAG_RECT" val="36*146*356*258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0236"/>
  <p:tag name="KSO_WM_TEMPLATE_CATEGORY" val="custom"/>
  <p:tag name="KSO_WM_UNIT_ISCONTENTSTITLE" val="1"/>
  <p:tag name="KSO_WM_UNIT_TEXT_TYPE" val="1"/>
  <p:tag name="KSO_WM_UNIT_VALUE" val="6"/>
</p:tagLst>
</file>

<file path=ppt/tags/tag139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0236"/>
  <p:tag name="KSO_WM_TEMPLATE_CATEGORY" val="custom"/>
  <p:tag name="KSO_WM_SLIDE_INDEX" val="9"/>
  <p:tag name="KSO_WM_SLIDE_ID" val="custom20230236_9"/>
  <p:tag name="KSO_WM_TEMPLATE_MASTER_TYPE" val="0"/>
  <p:tag name="KSO_WM_SLIDE_LAYOUT" val="a"/>
  <p:tag name="KSO_WM_SLIDE_LAYOUT_CNT" val="1"/>
</p:tagLst>
</file>

<file path=ppt/tags/tag1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2_1"/>
  <p:tag name="KSO_WM_UNIT_ID" val="diagram20231068_4*m_h_a*1_2_1"/>
  <p:tag name="KSO_WM_TEMPLATE_CATEGORY" val="diagram"/>
  <p:tag name="KSO_WM_TEMPLATE_INDEX" val="20231068"/>
  <p:tag name="KSO_WM_UNIT_LAYERLEVEL" val="1_1_1"/>
  <p:tag name="KSO_WM_TAG_VERSION" val="3.0"/>
  <p:tag name="KSO_WM_DIAGRAM_GROUP_CODE" val="m1-1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447.7722698721235,&quot;left&quot;:-26.275042724609374,&quot;top&quot;:41.15272707611864,&quot;width&quot;:1028.6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  <p:tag name="KSO_WM_DIAGRAM_USE_COLOR_VALUE" val="{&quot;color_scheme&quot;:1,&quot;color_type&quot;:1,&quot;theme_color_indexes&quot;:[]}"/>
</p:tagLst>
</file>

<file path=ppt/tags/tag1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2_1"/>
  <p:tag name="KSO_WM_UNIT_ID" val="diagram20231068_4*m_h_a*1_2_1"/>
  <p:tag name="KSO_WM_TEMPLATE_CATEGORY" val="diagram"/>
  <p:tag name="KSO_WM_TEMPLATE_INDEX" val="20231068"/>
  <p:tag name="KSO_WM_UNIT_LAYERLEVEL" val="1_1_1"/>
  <p:tag name="KSO_WM_TAG_VERSION" val="3.0"/>
  <p:tag name="KSO_WM_DIAGRAM_GROUP_CODE" val="m1-1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447.7722698721235,&quot;left&quot;:-26.275042724609374,&quot;top&quot;:41.15272707611864,&quot;width&quot;:1028.6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  <p:tag name="KSO_WM_DIAGRAM_USE_COLOR_VALUE" val="{&quot;color_scheme&quot;:1,&quot;color_type&quot;:1,&quot;theme_color_indexes&quot;:[]}"/>
</p:tagLst>
</file>

<file path=ppt/tags/tag14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0236"/>
  <p:tag name="KSO_WM_TEMPLATE_CATEGORY" val="custom"/>
  <p:tag name="KSO_WM_UNIT_ISCONTENTSTITLE" val="1"/>
  <p:tag name="KSO_WM_UNIT_TEXT_TYPE" val="1"/>
  <p:tag name="KSO_WM_UNIT_VALUE" val="6"/>
</p:tagLst>
</file>

<file path=ppt/tags/tag143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0236"/>
  <p:tag name="KSO_WM_TEMPLATE_CATEGORY" val="custom"/>
  <p:tag name="KSO_WM_SLIDE_INDEX" val="9"/>
  <p:tag name="KSO_WM_SLIDE_ID" val="custom20230236_9"/>
  <p:tag name="KSO_WM_TEMPLATE_MASTER_TYPE" val="0"/>
  <p:tag name="KSO_WM_SLIDE_LAYOUT" val="a"/>
  <p:tag name="KSO_WM_SLIDE_LAYOUT_CNT" val="1"/>
</p:tagLst>
</file>

<file path=ppt/tags/tag1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编辑标题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6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母版文本样式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3;第二级&#13;第三级&#13;第四级&#13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4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6"/>
</p:tagLst>
</file>

<file path=ppt/tags/tag32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编辑标题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37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3;第二级&#13;第三级&#13;第四级&#13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3;第二级&#13;第三级&#13;第四级&#13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3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3;第二级&#13;第三级&#13;第四级&#13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47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48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3;第二级&#13;第三级&#13;第四级&#13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49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6"/>
</p:tagLst>
</file>

<file path=ppt/tags/tag5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51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55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3;第二级&#13;第三级&#13;第四级&#13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母版副标题样式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7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编辑标题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2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3;二级&#13;三级&#13;四级&#13;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20230236"/>
</p:tagLst>
</file>

<file path=ppt/tags/tag8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0236"/>
</p:tagLst>
</file>

<file path=ppt/tags/tag83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11"/>
  <p:tag name="KSO_WM_BEAUTIFY_FLAG" val="#wm#"/>
  <p:tag name="KSO_WM_TEMPLATE_INDEX" val="20230236"/>
  <p:tag name="KSO_WM_TEMPLATE_CATEGORY" val="custom"/>
  <p:tag name="KSO_WM_TEMPLATE_MASTER_TYPE" val="0"/>
</p:tagLst>
</file>

<file path=ppt/tags/tag8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6"/>
</p:tagLst>
</file>

<file path=ppt/tags/tag89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9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97.xml><?xml version="1.0" encoding="utf-8"?>
<p:tagLst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11"/>
  <p:tag name="KSO_WM_BEAUTIFY_FLAG" val="#wm#"/>
  <p:tag name="KSO_WM_TEMPLATE_INDEX" val="20230236"/>
  <p:tag name="KSO_WM_TEMPLATE_CATEGORY" val="custom"/>
  <p:tag name="KSO_WM_SLIDE_INDEX" val="1"/>
  <p:tag name="KSO_WM_SLIDE_ID" val="custom20230236_1"/>
  <p:tag name="KSO_WM_TEMPLATE_MASTER_TYPE" val="0"/>
  <p:tag name="KSO_WM_SLIDE_LAYOUT" val="a_b_f"/>
  <p:tag name="KSO_WM_SLIDE_LAYOUT_CNT" val="1_1_1"/>
</p:tagLst>
</file>

<file path=ppt/tags/tag98.xml><?xml version="1.0" encoding="utf-8"?>
<p:tagLst xmlns:p="http://schemas.openxmlformats.org/presentationml/2006/main">
  <p:tag name="KSO_WM_DIAGRAM_VIRTUALLY_FRAME" val="{&quot;height&quot;:244,&quot;left&quot;:20,&quot;top&quot;:184,&quot;width&quot;:382}"/>
</p:tagLst>
</file>

<file path=ppt/tags/tag99.xml><?xml version="1.0" encoding="utf-8"?>
<p:tagLst xmlns:p="http://schemas.openxmlformats.org/presentationml/2006/main">
  <p:tag name="KSO_WM_DIAGRAM_VIRTUALLY_FRAME" val="{&quot;height&quot;:244,&quot;left&quot;:20,&quot;top&quot;:184,&quot;width&quot;:382}"/>
</p:tagLst>
</file>

<file path=ppt/theme/theme1.xml><?xml version="1.0" encoding="utf-8"?>
<a:theme xmlns:a="http://schemas.openxmlformats.org/drawingml/2006/main" name="Office 主题​​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自定义 8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45695D"/>
      </a:accent1>
      <a:accent2>
        <a:srgbClr val="2E6E8A"/>
      </a:accent2>
      <a:accent3>
        <a:srgbClr val="89ADC5"/>
      </a:accent3>
      <a:accent4>
        <a:srgbClr val="9DBFB4"/>
      </a:accent4>
      <a:accent5>
        <a:srgbClr val="76A696"/>
      </a:accent5>
      <a:accent6>
        <a:srgbClr val="9CB288"/>
      </a:accent6>
      <a:hlink>
        <a:srgbClr val="4472C4"/>
      </a:hlink>
      <a:folHlink>
        <a:srgbClr val="BFBFBF"/>
      </a:folHlink>
    </a:clrScheme>
    <a:fontScheme name="自定义 27">
      <a:majorFont>
        <a:latin typeface="汉仪细秀体简 L"/>
        <a:ea typeface="汉仪细秀体简 L"/>
        <a:cs typeface=""/>
      </a:majorFont>
      <a:minorFont>
        <a:latin typeface="MiSans Light"/>
        <a:ea typeface="MiSans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1F6E8E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8510</Words>
  <Application>WPS 演示</Application>
  <PresentationFormat>宽屏</PresentationFormat>
  <Paragraphs>1421</Paragraphs>
  <Slides>126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126</vt:i4>
      </vt:variant>
    </vt:vector>
  </HeadingPairs>
  <TitlesOfParts>
    <vt:vector size="156" baseType="lpstr">
      <vt:lpstr>Arial</vt:lpstr>
      <vt:lpstr>宋体</vt:lpstr>
      <vt:lpstr>Wingdings</vt:lpstr>
      <vt:lpstr>汉仪细秀体简 L</vt:lpstr>
      <vt:lpstr>造字工房悦黑体验版常规体</vt:lpstr>
      <vt:lpstr>黑体</vt:lpstr>
      <vt:lpstr>方正舒体</vt:lpstr>
      <vt:lpstr>造字工房悦黑体验版常规体</vt:lpstr>
      <vt:lpstr>MiSans Light</vt:lpstr>
      <vt:lpstr>微软雅黑</vt:lpstr>
      <vt:lpstr>楷体</vt:lpstr>
      <vt:lpstr>Wingdings</vt:lpstr>
      <vt:lpstr>Times New Roman</vt:lpstr>
      <vt:lpstr>Arial Unicode MS</vt:lpstr>
      <vt:lpstr>Wingdings 2</vt:lpstr>
      <vt:lpstr>等线</vt:lpstr>
      <vt:lpstr>文鼎霹靂體</vt:lpstr>
      <vt:lpstr>Microsoft JhengHei UI</vt:lpstr>
      <vt:lpstr>Calibri</vt:lpstr>
      <vt:lpstr>Arial Black</vt:lpstr>
      <vt:lpstr>Calibri</vt:lpstr>
      <vt:lpstr>Calibri</vt:lpstr>
      <vt:lpstr>Noto Sans SC</vt:lpstr>
      <vt:lpstr>Noto Sans SC</vt:lpstr>
      <vt:lpstr>MiSans</vt:lpstr>
      <vt:lpstr>MiSans</vt:lpstr>
      <vt:lpstr>MingLiU-ExtB</vt:lpstr>
      <vt:lpstr>Office 主题​​</vt:lpstr>
      <vt:lpstr>2_Office 主题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第二节 系统初始化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第三节 业务处理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Sky123.Org</dc:creator>
  <cp:lastModifiedBy>唐利红</cp:lastModifiedBy>
  <cp:revision>438</cp:revision>
  <dcterms:created xsi:type="dcterms:W3CDTF">2016-12-30T07:20:00Z</dcterms:created>
  <dcterms:modified xsi:type="dcterms:W3CDTF">2025-10-29T03:57:07Z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5F51BEFA59F740258F90B8811D5D1E58_12</vt:lpwstr>
  </property>
  <property fmtid="{D5CDD505-2E9C-101B-9397-08002B2CF9AE}" pid="3" name="KSOProductBuildVer">
    <vt:lpwstr>2052-12.1.0.23125</vt:lpwstr>
  </property>
</Properties>
</file>